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3" r:id="rId7"/>
    <p:sldId id="264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17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4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8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51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1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94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4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5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67E3AF-5504-4D43-8EDC-36E9CEB48AE7}" type="datetimeFigureOut">
              <a:rPr lang="uk-UA" smtClean="0"/>
              <a:t>13.12.2023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63691" y="25408"/>
            <a:ext cx="1401675" cy="15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21117"/>
          </a:xfrm>
        </p:spPr>
        <p:txBody>
          <a:bodyPr>
            <a:normAutofit fontScale="55000" lnSpcReduction="20000"/>
          </a:bodyPr>
          <a:lstStyle/>
          <a:p>
            <a:r>
              <a:rPr lang="uk-UA" dirty="0" smtClean="0"/>
              <a:t>МАГІСТЕРСЬКА РОБОТА СТУДЕНТА:</a:t>
            </a:r>
            <a:endParaRPr lang="uk-UA" dirty="0"/>
          </a:p>
          <a:p>
            <a:r>
              <a:rPr lang="uk-UA" dirty="0" err="1" smtClean="0"/>
              <a:t>Шев’якА</a:t>
            </a:r>
            <a:r>
              <a:rPr lang="uk-UA" dirty="0" smtClean="0"/>
              <a:t> </a:t>
            </a:r>
            <a:r>
              <a:rPr lang="uk-UA" dirty="0" err="1" smtClean="0"/>
              <a:t>ІванА</a:t>
            </a:r>
            <a:endParaRPr lang="uk-UA" dirty="0"/>
          </a:p>
          <a:p>
            <a:r>
              <a:rPr lang="uk-UA" dirty="0" smtClean="0"/>
              <a:t>Групи:</a:t>
            </a:r>
            <a:endParaRPr lang="uk-UA" dirty="0"/>
          </a:p>
          <a:p>
            <a:r>
              <a:rPr lang="uk-UA" dirty="0" smtClean="0"/>
              <a:t>ПМІМ-</a:t>
            </a:r>
            <a:r>
              <a:rPr lang="en-US" dirty="0" smtClean="0"/>
              <a:t>2</a:t>
            </a:r>
            <a:r>
              <a:rPr lang="uk-UA" dirty="0" smtClean="0"/>
              <a:t>1</a:t>
            </a:r>
            <a:endParaRPr lang="uk-UA" dirty="0"/>
          </a:p>
          <a:p>
            <a:pPr algn="r"/>
            <a:r>
              <a:rPr lang="uk-UA" dirty="0" smtClean="0"/>
              <a:t>НАУКОВИЙ Керівник </a:t>
            </a:r>
          </a:p>
          <a:p>
            <a:pPr algn="r"/>
            <a:r>
              <a:rPr lang="uk-UA" dirty="0" smtClean="0"/>
              <a:t>  </a:t>
            </a:r>
            <a:r>
              <a:rPr lang="uk-UA" dirty="0"/>
              <a:t>Заболоцький Т.М.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Розробка аплікації для оцінки цін опціонів</a:t>
            </a:r>
            <a:endParaRPr lang="uk-UA" dirty="0"/>
          </a:p>
        </p:txBody>
      </p:sp>
      <p:pic>
        <p:nvPicPr>
          <p:cNvPr id="6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4" y="20855"/>
            <a:ext cx="1401675" cy="14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44210" y="-230819"/>
            <a:ext cx="7492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﻿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МІНІСТЕРСТВО ОСВІТИ І НАУКИ </a:t>
            </a:r>
            <a:r>
              <a:rPr lang="ru-RU" dirty="0" smtClean="0"/>
              <a:t>УКРАЇНИ</a:t>
            </a:r>
            <a:endParaRPr lang="ru-RU" dirty="0"/>
          </a:p>
          <a:p>
            <a:pPr algn="ctr"/>
            <a:r>
              <a:rPr lang="ru-RU" dirty="0"/>
              <a:t>ЛЬВІВСЬКИЙ НАЦІОНАЛЬНИЙ УНІВЕРСИТЕТ ІМЕНІ ІВАНА ФРАНКА </a:t>
            </a:r>
            <a:endParaRPr lang="ru-RU" dirty="0" smtClean="0"/>
          </a:p>
          <a:p>
            <a:pPr algn="ctr"/>
            <a:r>
              <a:rPr lang="ru-RU" dirty="0" smtClean="0"/>
              <a:t>Факультет </a:t>
            </a:r>
            <a:r>
              <a:rPr lang="ru-RU" dirty="0" err="1"/>
              <a:t>прикладної</a:t>
            </a:r>
            <a:r>
              <a:rPr lang="ru-RU" dirty="0"/>
              <a:t> математики та </a:t>
            </a:r>
            <a:r>
              <a:rPr lang="ru-RU" dirty="0" err="1" smtClean="0"/>
              <a:t>інформатики</a:t>
            </a:r>
            <a:endParaRPr lang="ru-RU" dirty="0" smtClean="0"/>
          </a:p>
          <a:p>
            <a:pPr algn="ctr"/>
            <a:r>
              <a:rPr lang="ru-RU" dirty="0" smtClean="0"/>
              <a:t> </a:t>
            </a:r>
            <a:r>
              <a:rPr lang="ru-RU" dirty="0"/>
              <a:t>Кафедра </a:t>
            </a:r>
            <a:r>
              <a:rPr lang="ru-RU" dirty="0" err="1"/>
              <a:t>програмування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793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324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Yahoo finance</a:t>
            </a:r>
            <a:r>
              <a:rPr lang="uk-UA" sz="4000" dirty="0" smtClean="0"/>
              <a:t>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8" y="2423602"/>
            <a:ext cx="318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порівняння реалізованих моделей використовується загальнодоступна платформа</a:t>
            </a:r>
          </a:p>
          <a:p>
            <a:r>
              <a:rPr lang="en-US" dirty="0"/>
              <a:t>Yahoo </a:t>
            </a:r>
            <a:r>
              <a:rPr lang="en-US" dirty="0" smtClean="0"/>
              <a:t>finance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вона дає інформацію про укладені опціони на своїй платформі.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6" y="1455204"/>
            <a:ext cx="7315704" cy="47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8287" t="54748" r="25021" b="-402"/>
          <a:stretch/>
        </p:blipFill>
        <p:spPr>
          <a:xfrm>
            <a:off x="10095483" y="2374900"/>
            <a:ext cx="2033018" cy="25152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74550" r="66721"/>
          <a:stretch/>
        </p:blipFill>
        <p:spPr>
          <a:xfrm>
            <a:off x="1283149" y="2000250"/>
            <a:ext cx="8749333" cy="30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7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4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0967" y="2472915"/>
            <a:ext cx="3689685" cy="13208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Дякую за увагу!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542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6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0061" y="55983"/>
            <a:ext cx="7904559" cy="60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6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6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495" y="609600"/>
            <a:ext cx="8596668" cy="770021"/>
          </a:xfrm>
        </p:spPr>
        <p:txBody>
          <a:bodyPr/>
          <a:lstStyle/>
          <a:p>
            <a:r>
              <a:rPr lang="uk-UA" dirty="0" smtClean="0"/>
              <a:t>Опціони</a:t>
            </a:r>
            <a:r>
              <a:rPr lang="en-US" dirty="0" smtClean="0"/>
              <a:t>(Am, </a:t>
            </a:r>
            <a:r>
              <a:rPr lang="en-US" dirty="0" err="1" smtClean="0"/>
              <a:t>Eur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672" y="1799263"/>
            <a:ext cx="5296549" cy="2735415"/>
          </a:xfrm>
        </p:spPr>
        <p:txBody>
          <a:bodyPr/>
          <a:lstStyle/>
          <a:p>
            <a:r>
              <a:rPr lang="uk-UA" b="1" dirty="0" smtClean="0"/>
              <a:t>Американські опціони:</a:t>
            </a:r>
            <a:endParaRPr lang="uk-UA" dirty="0" smtClean="0"/>
          </a:p>
          <a:p>
            <a:r>
              <a:rPr lang="uk-UA" dirty="0" smtClean="0"/>
              <a:t>Можуть бути виконані в будь-який момент протягом терміну дії опціону.</a:t>
            </a:r>
          </a:p>
          <a:p>
            <a:r>
              <a:rPr lang="uk-UA" dirty="0" smtClean="0"/>
              <a:t>Власник опціону може вирішити виконати опціон будь-коли до дати закінчення терміну дії.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331495" y="1799263"/>
            <a:ext cx="5069177" cy="24243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 smtClean="0"/>
              <a:t>Європейські опціони:</a:t>
            </a:r>
            <a:endParaRPr lang="uk-UA" dirty="0" smtClean="0"/>
          </a:p>
          <a:p>
            <a:r>
              <a:rPr lang="uk-UA" dirty="0" smtClean="0"/>
              <a:t>Можуть бути виконані тільки в один конкретний день - в день закінчення терміну дії опціону.</a:t>
            </a:r>
          </a:p>
          <a:p>
            <a:r>
              <a:rPr lang="uk-UA" dirty="0" smtClean="0"/>
              <a:t>Власник опціону може вирішити, чи виконувати опціон чи ні, лише в день закінчення терміну дії.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27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9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084" y="819867"/>
            <a:ext cx="8596668" cy="818147"/>
          </a:xfrm>
        </p:spPr>
        <p:txBody>
          <a:bodyPr/>
          <a:lstStyle/>
          <a:p>
            <a:r>
              <a:rPr lang="uk-UA" dirty="0" smtClean="0"/>
              <a:t>Модель фінансового ринку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31823"/>
              </p:ext>
            </p:extLst>
          </p:nvPr>
        </p:nvGraphicFramePr>
        <p:xfrm>
          <a:off x="1556084" y="1917273"/>
          <a:ext cx="8306245" cy="428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805">
                  <a:extLst>
                    <a:ext uri="{9D8B030D-6E8A-4147-A177-3AD203B41FA5}">
                      <a16:colId xmlns:a16="http://schemas.microsoft.com/office/drawing/2014/main" val="3391191441"/>
                    </a:ext>
                  </a:extLst>
                </a:gridCol>
                <a:gridCol w="6706440">
                  <a:extLst>
                    <a:ext uri="{9D8B030D-6E8A-4147-A177-3AD203B41FA5}">
                      <a16:colId xmlns:a16="http://schemas.microsoft.com/office/drawing/2014/main" val="159876959"/>
                    </a:ext>
                  </a:extLst>
                </a:gridCol>
              </a:tblGrid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поточний час(дата), 0 ≤ t ≤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039426"/>
                  </a:ext>
                </a:extLst>
              </a:tr>
              <a:tr h="1103502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термін дії опціону, дата завершення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766206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r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без ризикова відсоткова ставка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29534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S, S</a:t>
                      </a:r>
                      <a:r>
                        <a:rPr lang="uk-UA" sz="2000" baseline="-25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активу на ринку в час 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8106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σ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волатильність 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7038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K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страйку(strike)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48248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 smtClean="0">
                          <a:effectLst/>
                        </a:rPr>
                        <a:t>V(</a:t>
                      </a:r>
                      <a:r>
                        <a:rPr lang="uk-UA" sz="2000" dirty="0" err="1" smtClean="0">
                          <a:effectLst/>
                        </a:rPr>
                        <a:t>S,t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значення опціону в час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15096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971623" y="-277539"/>
            <a:ext cx="27182530" cy="109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1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7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2090" y="202850"/>
            <a:ext cx="10058400" cy="1450757"/>
          </a:xfrm>
        </p:spPr>
        <p:txBody>
          <a:bodyPr/>
          <a:lstStyle/>
          <a:p>
            <a:r>
              <a:rPr lang="uk-UA" dirty="0" smtClean="0"/>
              <a:t>Модель Блека-</a:t>
            </a:r>
            <a:r>
              <a:rPr lang="uk-UA" dirty="0" err="1" smtClean="0"/>
              <a:t>Скоулза</a:t>
            </a:r>
            <a:r>
              <a:rPr lang="uk-UA" dirty="0" smtClean="0"/>
              <a:t>-</a:t>
            </a:r>
            <a:r>
              <a:rPr lang="uk-UA" dirty="0" err="1" smtClean="0"/>
              <a:t>Мертона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BSM)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1572090" y="1813984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500" dirty="0" smtClean="0"/>
                  <a:t>Call – </a:t>
                </a:r>
                <a14:m>
                  <m:oMath xmlns:m="http://schemas.openxmlformats.org/officeDocument/2006/math">
                    <m:r>
                      <a:rPr lang="uk-UA" sz="35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3500" dirty="0"/>
                  <a:t>	</a:t>
                </a:r>
                <a:endParaRPr lang="uk-UA" sz="3500" dirty="0"/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>Put -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35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500" dirty="0"/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>
                  <a:buNone/>
                </a:pPr>
                <a:r>
                  <a:rPr lang="en-US" sz="3500" dirty="0" smtClean="0"/>
                  <a:t>Put - </a:t>
                </a:r>
                <a14:m>
                  <m:oMath xmlns:m="http://schemas.openxmlformats.org/officeDocument/2006/math">
                    <m:r>
                      <a:rPr lang="uk-UA" sz="35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uk-UA" sz="3500" dirty="0"/>
              </a:p>
              <a:p>
                <a:r>
                  <a:rPr lang="uk-UA" dirty="0" smtClean="0"/>
                  <a:t>Де </a:t>
                </a:r>
                <a:r>
                  <a:rPr lang="uk-UA" b="1" dirty="0" smtClean="0"/>
                  <a:t>N(d</a:t>
                </a:r>
                <a:r>
                  <a:rPr lang="uk-UA" b="1" baseline="-25000" dirty="0" smtClean="0"/>
                  <a:t>1</a:t>
                </a:r>
                <a:r>
                  <a:rPr lang="uk-UA" b="1" dirty="0"/>
                  <a:t>)</a:t>
                </a:r>
                <a:r>
                  <a:rPr lang="uk-UA" dirty="0"/>
                  <a:t> є ймовірністю того, що опціон </a:t>
                </a:r>
                <a:r>
                  <a:rPr lang="uk-UA" dirty="0" err="1"/>
                  <a:t>call</a:t>
                </a:r>
                <a:r>
                  <a:rPr lang="uk-UA" dirty="0"/>
                  <a:t> виявиться прибутковим тобто ціна базового активу на момент виконання </a:t>
                </a:r>
                <a:r>
                  <a:rPr lang="uk-UA" b="1" dirty="0"/>
                  <a:t>T</a:t>
                </a:r>
                <a:r>
                  <a:rPr lang="uk-UA" dirty="0"/>
                  <a:t> буде вище або дорівнює страйку (</a:t>
                </a:r>
                <a:r>
                  <a:rPr lang="uk-UA" b="1" dirty="0"/>
                  <a:t>S</a:t>
                </a:r>
                <a:r>
                  <a:rPr lang="uk-UA" b="1" baseline="-25000" dirty="0"/>
                  <a:t>T</a:t>
                </a:r>
                <a:r>
                  <a:rPr lang="uk-UA" dirty="0"/>
                  <a:t> ≥ </a:t>
                </a:r>
                <a:r>
                  <a:rPr lang="uk-UA" b="1" dirty="0"/>
                  <a:t>K</a:t>
                </a:r>
                <a:r>
                  <a:rPr lang="uk-UA" dirty="0"/>
                  <a:t>). У свою чергу </a:t>
                </a:r>
                <a:r>
                  <a:rPr lang="uk-UA" b="1" dirty="0"/>
                  <a:t>N(d</a:t>
                </a:r>
                <a:r>
                  <a:rPr lang="uk-UA" b="1" baseline="-25000" dirty="0"/>
                  <a:t>2</a:t>
                </a:r>
                <a:r>
                  <a:rPr lang="uk-UA" b="1" dirty="0"/>
                  <a:t>)</a:t>
                </a:r>
                <a:r>
                  <a:rPr lang="uk-UA" dirty="0"/>
                  <a:t> є ймовірністю того, що опціон </a:t>
                </a:r>
                <a:r>
                  <a:rPr lang="uk-UA" dirty="0" err="1"/>
                  <a:t>call</a:t>
                </a:r>
                <a:r>
                  <a:rPr lang="uk-UA" dirty="0"/>
                  <a:t> виявиться збитковим(принеси збитки), тобто (</a:t>
                </a:r>
                <a:r>
                  <a:rPr lang="uk-UA" b="1" dirty="0"/>
                  <a:t>S</a:t>
                </a:r>
                <a:r>
                  <a:rPr lang="uk-UA" b="1" baseline="-25000" dirty="0"/>
                  <a:t>T</a:t>
                </a:r>
                <a:r>
                  <a:rPr lang="uk-UA" dirty="0"/>
                  <a:t> &lt; </a:t>
                </a:r>
                <a:r>
                  <a:rPr lang="uk-UA" b="1" dirty="0"/>
                  <a:t>K</a:t>
                </a:r>
                <a:r>
                  <a:rPr lang="uk-UA" dirty="0"/>
                  <a:t>).</a:t>
                </a:r>
              </a:p>
              <a:p>
                <a:endParaRPr lang="uk-UA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090" y="1813984"/>
                <a:ext cx="10058400" cy="4023360"/>
              </a:xfrm>
              <a:blipFill>
                <a:blip r:embed="rId4"/>
                <a:stretch>
                  <a:fillRect l="-2485" t="-36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1049" y="378904"/>
            <a:ext cx="10058400" cy="1450757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kumimoji="0" lang="uk-UA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Модель </a:t>
            </a:r>
            <a:r>
              <a:rPr kumimoji="0" lang="en-US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Cox-Ross-Rubinstein (CRR)</a:t>
            </a:r>
            <a:r>
              <a:rPr lang="uk-UA" sz="1800" b="1" dirty="0"/>
              <a:t/>
            </a:r>
            <a:br>
              <a:rPr lang="uk-UA" sz="1800" b="1" dirty="0"/>
            </a:br>
            <a:endParaRPr lang="uk-UA" dirty="0"/>
          </a:p>
        </p:txBody>
      </p:sp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3"/>
              <p:cNvSpPr txBox="1">
                <a:spLocks/>
              </p:cNvSpPr>
              <p:nvPr/>
            </p:nvSpPr>
            <p:spPr>
              <a:xfrm>
                <a:off x="1572090" y="1813984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uk-UA" dirty="0" smtClean="0"/>
              </a:p>
              <a:p>
                <a:r>
                  <a:rPr lang="en-US" sz="3200" dirty="0" smtClean="0"/>
                  <a:t>Call 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 Put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r>
                  <a:rPr lang="en-US" b="1" i="1" dirty="0"/>
                  <a:t>T</a:t>
                </a:r>
                <a:r>
                  <a:rPr lang="en-US" dirty="0"/>
                  <a:t> - </a:t>
                </a:r>
                <a:r>
                  <a:rPr lang="uk-UA" dirty="0"/>
                  <a:t>кількість кроків (кількість рівнів у біноміальному дереві),</a:t>
                </a:r>
              </a:p>
              <a:p>
                <a:r>
                  <a:rPr lang="en-US" b="1" i="1" dirty="0" smtClean="0"/>
                  <a:t>k</a:t>
                </a:r>
                <a:r>
                  <a:rPr lang="en-US" b="1" dirty="0"/>
                  <a:t>^</a:t>
                </a:r>
                <a:r>
                  <a:rPr lang="en-US" dirty="0"/>
                  <a:t> - </a:t>
                </a:r>
                <a:r>
                  <a:rPr lang="uk-UA" dirty="0"/>
                  <a:t>момент видачі </a:t>
                </a:r>
                <a:r>
                  <a:rPr lang="uk-UA" dirty="0" smtClean="0"/>
                  <a:t>опціону,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ймовірність руху вгору за кожен крок,</a:t>
                </a:r>
              </a:p>
              <a:p>
                <a:r>
                  <a:rPr lang="en-US" b="1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множник для вищого </a:t>
                </a:r>
                <a:r>
                  <a:rPr lang="uk-UA" dirty="0" smtClean="0"/>
                  <a:t>рівня,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множник для нижнього рівня,</a:t>
                </a:r>
              </a:p>
              <a:p>
                <a:r>
                  <a:rPr lang="en-US" b="1" dirty="0" smtClean="0"/>
                  <a:t>s</a:t>
                </a:r>
                <a:r>
                  <a:rPr lang="en-US" b="1" baseline="-25000" dirty="0"/>
                  <a:t>0</a:t>
                </a:r>
                <a:r>
                  <a:rPr lang="en-US" dirty="0" smtClean="0"/>
                  <a:t>​ - </a:t>
                </a:r>
                <a:r>
                  <a:rPr lang="uk-UA" dirty="0" smtClean="0"/>
                  <a:t>початкова ціна акції,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- </a:t>
                </a:r>
                <a:r>
                  <a:rPr lang="uk-UA" dirty="0" smtClean="0"/>
                  <a:t>страйк-ціна опціону,</a:t>
                </a:r>
              </a:p>
              <a:p>
                <a:r>
                  <a:rPr lang="en-US" i="1" dirty="0" smtClean="0"/>
                  <a:t>r</a:t>
                </a:r>
                <a:r>
                  <a:rPr lang="en-US" dirty="0" smtClean="0"/>
                  <a:t> </a:t>
                </a:r>
                <a:r>
                  <a:rPr lang="en-US" dirty="0"/>
                  <a:t>- </a:t>
                </a:r>
                <a:r>
                  <a:rPr lang="uk-UA" dirty="0"/>
                  <a:t>процентна ставка, </a:t>
                </a:r>
                <a:r>
                  <a:rPr lang="uk-UA" dirty="0" smtClean="0"/>
                  <a:t>і</a:t>
                </a:r>
                <a:r>
                  <a:rPr lang="en-US" dirty="0" smtClean="0"/>
                  <a:t> max(</a:t>
                </a:r>
                <a:r>
                  <a:rPr lang="en-US" i="1" dirty="0" err="1" smtClean="0"/>
                  <a:t>a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b</a:t>
                </a:r>
                <a:r>
                  <a:rPr lang="en-US" dirty="0"/>
                  <a:t>) - </a:t>
                </a:r>
                <a:r>
                  <a:rPr lang="uk-UA" dirty="0"/>
                  <a:t>функція, яка повертає більше з двох значень.</a:t>
                </a:r>
              </a:p>
              <a:p>
                <a:pPr marL="0" indent="0">
                  <a:buNone/>
                </a:pPr>
                <a:endParaRPr lang="uk-UA" sz="3000" dirty="0"/>
              </a:p>
            </p:txBody>
          </p:sp>
        </mc:Choice>
        <mc:Fallback>
          <p:sp>
            <p:nvSpPr>
              <p:cNvPr id="9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90" y="1813984"/>
                <a:ext cx="10058400" cy="4023360"/>
              </a:xfrm>
              <a:prstGeom prst="rect">
                <a:avLst/>
              </a:prstGeom>
              <a:blipFill>
                <a:blip r:embed="rId4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3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206" y="357827"/>
            <a:ext cx="10058400" cy="1450757"/>
          </a:xfrm>
        </p:spPr>
        <p:txBody>
          <a:bodyPr/>
          <a:lstStyle/>
          <a:p>
            <a:r>
              <a:rPr lang="uk-UA" dirty="0">
                <a:solidFill>
                  <a:srgbClr val="000000">
                    <a:lumMod val="75000"/>
                    <a:lumOff val="25000"/>
                  </a:srgbClr>
                </a:solidFill>
              </a:rPr>
              <a:t>Модель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Levy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0206" y="1821024"/>
            <a:ext cx="5610225" cy="828675"/>
          </a:xfrm>
          <a:prstGeom prst="rect">
            <a:avLst/>
          </a:prstGeom>
        </p:spPr>
      </p:pic>
      <p:pic>
        <p:nvPicPr>
          <p:cNvPr id="5" name="Picture 2" descr="Розподіл Леві — Вікіпеді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43" y="1808584"/>
            <a:ext cx="3178564" cy="32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48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5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7512" y="302645"/>
            <a:ext cx="10058400" cy="1450757"/>
          </a:xfrm>
        </p:spPr>
        <p:txBody>
          <a:bodyPr/>
          <a:lstStyle/>
          <a:p>
            <a:r>
              <a:rPr lang="uk-UA" dirty="0" smtClean="0"/>
              <a:t>«Греки»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/>
                  <a:t>Дельта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 ,</a:t>
                </a:r>
                <a:r>
                  <a:rPr lang="uk-U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uk-UA" dirty="0" smtClean="0"/>
              </a:p>
              <a:p>
                <a:r>
                  <a:rPr lang="uk-UA" dirty="0" smtClean="0"/>
                  <a:t>Гамма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uk-UA" sz="2500" dirty="0" smtClean="0"/>
              </a:p>
              <a:p>
                <a:r>
                  <a:rPr lang="uk-UA" dirty="0" smtClean="0"/>
                  <a:t>Вега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uk-UA" sz="2500" dirty="0"/>
                  <a:t> </a:t>
                </a:r>
                <a:endParaRPr lang="uk-UA" sz="2500" dirty="0" smtClean="0"/>
              </a:p>
              <a:p>
                <a:r>
                  <a:rPr lang="uk-UA" dirty="0" smtClean="0"/>
                  <a:t>Тета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𝑟𝐾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400" dirty="0" smtClean="0"/>
              </a:p>
              <a:p>
                <a:r>
                  <a:rPr lang="uk-UA" dirty="0" smtClean="0"/>
                  <a:t>Ро</a:t>
                </a:r>
                <a:r>
                  <a:rPr lang="uk-UA" dirty="0"/>
                  <a:t> </a:t>
                </a:r>
                <a:r>
                  <a:rPr lang="uk-U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5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500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80" y="188963"/>
            <a:ext cx="6094505" cy="6018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213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Додаток: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7" y="2423604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Розроблено </a:t>
            </a:r>
            <a:r>
              <a:rPr lang="uk-UA" dirty="0" err="1" smtClean="0"/>
              <a:t>односторінковий</a:t>
            </a:r>
            <a:r>
              <a:rPr lang="uk-UA" dirty="0" smtClean="0"/>
              <a:t> простий додаток із зрозумілим інтерфейсом для обрахунку будь яких опціонів.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247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909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Ретро</vt:lpstr>
      <vt:lpstr>Розробка аплікації для оцінки цін опціонів</vt:lpstr>
      <vt:lpstr>Презентация PowerPoint</vt:lpstr>
      <vt:lpstr>Опціони(Am, Eur)</vt:lpstr>
      <vt:lpstr>Модель фінансового ринку</vt:lpstr>
      <vt:lpstr>Модель Блека-Скоулза-Мертона (BSM)</vt:lpstr>
      <vt:lpstr>Модель Cox-Ross-Rubinstein (CRR) </vt:lpstr>
      <vt:lpstr>Модель Levy</vt:lpstr>
      <vt:lpstr>«Греки»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Комп’ютерні моделі фінансового ринку</dc:title>
  <dc:creator>pishevyak pishevyak</dc:creator>
  <cp:lastModifiedBy>pishevyak pishevyak</cp:lastModifiedBy>
  <cp:revision>90</cp:revision>
  <dcterms:created xsi:type="dcterms:W3CDTF">2023-06-01T08:30:55Z</dcterms:created>
  <dcterms:modified xsi:type="dcterms:W3CDTF">2023-12-13T19:50:35Z</dcterms:modified>
</cp:coreProperties>
</file>