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17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4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8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51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1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94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4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5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63691" y="25408"/>
            <a:ext cx="1401675" cy="15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21117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Виконав:</a:t>
            </a:r>
          </a:p>
          <a:p>
            <a:r>
              <a:rPr lang="uk-UA" dirty="0" err="1"/>
              <a:t>Шев’як</a:t>
            </a:r>
            <a:r>
              <a:rPr lang="uk-UA" dirty="0"/>
              <a:t> Іван</a:t>
            </a:r>
          </a:p>
          <a:p>
            <a:r>
              <a:rPr lang="uk-UA" dirty="0"/>
              <a:t>Група:</a:t>
            </a:r>
          </a:p>
          <a:p>
            <a:r>
              <a:rPr lang="uk-UA" dirty="0" smtClean="0"/>
              <a:t>ПМІМ-</a:t>
            </a:r>
            <a:r>
              <a:rPr lang="en-US" smtClean="0"/>
              <a:t>2</a:t>
            </a:r>
            <a:r>
              <a:rPr lang="uk-UA" smtClean="0"/>
              <a:t>1</a:t>
            </a:r>
            <a:endParaRPr lang="uk-UA" dirty="0"/>
          </a:p>
          <a:p>
            <a:pPr algn="r"/>
            <a:r>
              <a:rPr lang="uk-UA" dirty="0" smtClean="0"/>
              <a:t>НАУКОВИЙ Керівник   </a:t>
            </a:r>
            <a:r>
              <a:rPr lang="uk-UA" dirty="0"/>
              <a:t>Заболоцький Т.М.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Розробка аплікації для оцінки цін опціонів</a:t>
            </a:r>
            <a:endParaRPr lang="uk-UA" dirty="0"/>
          </a:p>
        </p:txBody>
      </p:sp>
      <p:pic>
        <p:nvPicPr>
          <p:cNvPr id="6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4" y="20855"/>
            <a:ext cx="1401675" cy="145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9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r="24908"/>
          <a:stretch/>
        </p:blipFill>
        <p:spPr>
          <a:xfrm>
            <a:off x="1890295" y="674306"/>
            <a:ext cx="9146005" cy="55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35957" y="17500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594" y="590278"/>
            <a:ext cx="9031705" cy="56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4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0967" y="2472915"/>
            <a:ext cx="3689685" cy="13208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Дякую за увагу!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542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6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495" y="609600"/>
            <a:ext cx="8596668" cy="770021"/>
          </a:xfrm>
        </p:spPr>
        <p:txBody>
          <a:bodyPr/>
          <a:lstStyle/>
          <a:p>
            <a:r>
              <a:rPr lang="uk-UA" dirty="0" smtClean="0"/>
              <a:t>Опціони</a:t>
            </a:r>
            <a:r>
              <a:rPr lang="en-US" dirty="0" smtClean="0"/>
              <a:t>(Am, </a:t>
            </a:r>
            <a:r>
              <a:rPr lang="en-US" dirty="0" err="1" smtClean="0"/>
              <a:t>Eur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7566" y="1646864"/>
            <a:ext cx="8596668" cy="4697411"/>
          </a:xfrm>
        </p:spPr>
        <p:txBody>
          <a:bodyPr/>
          <a:lstStyle/>
          <a:p>
            <a:r>
              <a:rPr lang="en-US" sz="3000" dirty="0" smtClean="0"/>
              <a:t>call</a:t>
            </a:r>
            <a:endParaRPr lang="uk-UA" sz="3000" dirty="0" smtClean="0"/>
          </a:p>
          <a:p>
            <a:r>
              <a:rPr lang="en-US" sz="3000" dirty="0"/>
              <a:t>p</a:t>
            </a:r>
            <a:r>
              <a:rPr lang="en-US" sz="3000" dirty="0" smtClean="0"/>
              <a:t>ut</a:t>
            </a:r>
          </a:p>
          <a:p>
            <a:pPr marL="0" indent="0">
              <a:buNone/>
            </a:pPr>
            <a:r>
              <a:rPr lang="en-US" dirty="0" smtClean="0"/>
              <a:t>K- </a:t>
            </a:r>
            <a:r>
              <a:rPr lang="uk-UA" dirty="0" smtClean="0"/>
              <a:t>ціна страйку(ціна виконання опціону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T-</a:t>
            </a:r>
            <a:r>
              <a:rPr lang="uk-UA" dirty="0" smtClean="0"/>
              <a:t>дата виконання</a:t>
            </a:r>
            <a:r>
              <a:rPr lang="en-US" dirty="0" smtClean="0"/>
              <a:t>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t – </a:t>
            </a:r>
            <a:r>
              <a:rPr lang="uk-UA" dirty="0" smtClean="0"/>
              <a:t>дата сьогодні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uk-UA" dirty="0" smtClean="0"/>
              <a:t>а </a:t>
            </a:r>
            <a:r>
              <a:rPr lang="uk-UA" dirty="0"/>
              <a:t>момент часу t власник опціону </a:t>
            </a:r>
            <a:r>
              <a:rPr lang="uk-UA" dirty="0" smtClean="0"/>
              <a:t>може</a:t>
            </a:r>
            <a:r>
              <a:rPr lang="en-US" dirty="0"/>
              <a:t>:</a:t>
            </a:r>
            <a:endParaRPr lang="en-US" dirty="0" smtClean="0"/>
          </a:p>
          <a:p>
            <a:pPr lvl="0"/>
            <a:r>
              <a:rPr lang="uk-UA" dirty="0"/>
              <a:t>продати опціон за його поточною ринковою ціною на деяких біржах опціонів;</a:t>
            </a:r>
          </a:p>
          <a:p>
            <a:pPr lvl="0"/>
            <a:r>
              <a:rPr lang="uk-UA" dirty="0" smtClean="0"/>
              <a:t>використати </a:t>
            </a:r>
            <a:r>
              <a:rPr lang="uk-UA" dirty="0"/>
              <a:t>можливість(</a:t>
            </a:r>
            <a:r>
              <a:rPr lang="uk-UA" b="1" dirty="0"/>
              <a:t>t</a:t>
            </a:r>
            <a:r>
              <a:rPr lang="uk-UA" dirty="0"/>
              <a:t> ≤ </a:t>
            </a:r>
            <a:r>
              <a:rPr lang="uk-UA" b="1" dirty="0"/>
              <a:t>T</a:t>
            </a:r>
            <a:r>
              <a:rPr lang="uk-UA" dirty="0"/>
              <a:t>);</a:t>
            </a:r>
          </a:p>
          <a:p>
            <a:pPr lvl="0"/>
            <a:r>
              <a:rPr lang="uk-UA" dirty="0"/>
              <a:t>дозволити терміну дії опціону втратити значення (</a:t>
            </a:r>
            <a:r>
              <a:rPr lang="uk-UA" b="1" dirty="0"/>
              <a:t>t</a:t>
            </a:r>
            <a:r>
              <a:rPr lang="uk-UA" dirty="0"/>
              <a:t> ≥ </a:t>
            </a:r>
            <a:r>
              <a:rPr lang="uk-UA" b="1" dirty="0"/>
              <a:t>T</a:t>
            </a:r>
            <a:r>
              <a:rPr lang="uk-UA" dirty="0"/>
              <a:t>).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12833" t="18740" r="3833" b="19037"/>
          <a:stretch/>
        </p:blipFill>
        <p:spPr>
          <a:xfrm>
            <a:off x="5943600" y="365760"/>
            <a:ext cx="5950857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9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084" y="819867"/>
            <a:ext cx="8596668" cy="818147"/>
          </a:xfrm>
        </p:spPr>
        <p:txBody>
          <a:bodyPr/>
          <a:lstStyle/>
          <a:p>
            <a:r>
              <a:rPr lang="uk-UA" dirty="0" smtClean="0"/>
              <a:t>Модель фінансового ринку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31823"/>
              </p:ext>
            </p:extLst>
          </p:nvPr>
        </p:nvGraphicFramePr>
        <p:xfrm>
          <a:off x="1556084" y="1917273"/>
          <a:ext cx="8306245" cy="428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805">
                  <a:extLst>
                    <a:ext uri="{9D8B030D-6E8A-4147-A177-3AD203B41FA5}">
                      <a16:colId xmlns:a16="http://schemas.microsoft.com/office/drawing/2014/main" val="3391191441"/>
                    </a:ext>
                  </a:extLst>
                </a:gridCol>
                <a:gridCol w="6706440">
                  <a:extLst>
                    <a:ext uri="{9D8B030D-6E8A-4147-A177-3AD203B41FA5}">
                      <a16:colId xmlns:a16="http://schemas.microsoft.com/office/drawing/2014/main" val="159876959"/>
                    </a:ext>
                  </a:extLst>
                </a:gridCol>
              </a:tblGrid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поточний час(дата), 0 ≤ t ≤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039426"/>
                  </a:ext>
                </a:extLst>
              </a:tr>
              <a:tr h="1103502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термін дії опціону, дата завершення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766206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r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без ризикова відсоткова ставка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29534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S, S</a:t>
                      </a:r>
                      <a:r>
                        <a:rPr lang="uk-UA" sz="2000" baseline="-25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активу на ринку в час 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8106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σ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волатильність 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7038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K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страйку(strike)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48248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 smtClean="0">
                          <a:effectLst/>
                        </a:rPr>
                        <a:t>V(</a:t>
                      </a:r>
                      <a:r>
                        <a:rPr lang="uk-UA" sz="2000" dirty="0" err="1" smtClean="0">
                          <a:effectLst/>
                        </a:rPr>
                        <a:t>S,t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значення опціону в час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15096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971623" y="-277539"/>
            <a:ext cx="27182530" cy="109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1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7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2090" y="202850"/>
            <a:ext cx="10058400" cy="1450757"/>
          </a:xfrm>
        </p:spPr>
        <p:txBody>
          <a:bodyPr/>
          <a:lstStyle/>
          <a:p>
            <a:r>
              <a:rPr lang="uk-UA" dirty="0" smtClean="0"/>
              <a:t>Модель Блека-</a:t>
            </a:r>
            <a:r>
              <a:rPr lang="uk-UA" dirty="0" err="1" smtClean="0"/>
              <a:t>Скоулза</a:t>
            </a:r>
            <a:r>
              <a:rPr lang="uk-UA" dirty="0" smtClean="0"/>
              <a:t>-</a:t>
            </a:r>
            <a:r>
              <a:rPr lang="uk-UA" dirty="0" err="1" smtClean="0"/>
              <a:t>Мертона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BSM)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090" y="3270680"/>
            <a:ext cx="8596668" cy="2496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Припущення: </a:t>
            </a:r>
          </a:p>
          <a:p>
            <a:pPr lvl="0"/>
            <a:r>
              <a:rPr lang="uk-UA" dirty="0"/>
              <a:t>Відсутність арбітражу. </a:t>
            </a:r>
          </a:p>
          <a:p>
            <a:pPr lvl="0"/>
            <a:r>
              <a:rPr lang="uk-UA" dirty="0"/>
              <a:t>Без ризикова відсоткова ставка. </a:t>
            </a:r>
          </a:p>
          <a:p>
            <a:pPr lvl="0"/>
            <a:r>
              <a:rPr lang="uk-UA" dirty="0"/>
              <a:t>Ринок без тертя.</a:t>
            </a:r>
          </a:p>
          <a:p>
            <a:pPr lvl="0"/>
            <a:r>
              <a:rPr lang="uk-UA" dirty="0"/>
              <a:t>Відсутність обмежень на торгівлю. </a:t>
            </a:r>
          </a:p>
          <a:p>
            <a:pPr lvl="0"/>
            <a:r>
              <a:rPr lang="uk-UA" dirty="0"/>
              <a:t>Ціна активу змінюється випадковим чином.</a:t>
            </a:r>
          </a:p>
          <a:p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3656910" y="2011058"/>
                <a:ext cx="8411922" cy="334503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r>
                      <a:rPr lang="uk-UA" sz="35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3500" dirty="0"/>
                  <a:t>	</a:t>
                </a:r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35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uk-UA" sz="3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uk-UA" sz="3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uk-UA" sz="35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3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3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3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uk-UA" sz="3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uk-UA" sz="3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−ⅆ</m:t>
                              </m:r>
                            </m:e>
                            <m:sub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3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uk-UA" sz="3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uk-UA" sz="3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10" y="2011058"/>
                <a:ext cx="8411922" cy="3345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1049" y="378904"/>
            <a:ext cx="10058400" cy="1450757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kumimoji="0" lang="uk-UA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Модель </a:t>
            </a:r>
            <a:r>
              <a:rPr kumimoji="0" lang="en-US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Cox-Ross-Rubinstein (CRR)</a:t>
            </a:r>
            <a:r>
              <a:rPr lang="uk-UA" sz="1800" b="1" dirty="0"/>
              <a:t/>
            </a:r>
            <a:br>
              <a:rPr lang="uk-UA" sz="1800" b="1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9" y="1900885"/>
            <a:ext cx="7029450" cy="11620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71049" y="3282115"/>
            <a:ext cx="8596668" cy="249605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uk-UA" dirty="0" smtClean="0"/>
              <a:t>Припущення: </a:t>
            </a:r>
          </a:p>
          <a:p>
            <a:r>
              <a:rPr lang="uk-UA" dirty="0" smtClean="0"/>
              <a:t>Відсутність арбітражу.</a:t>
            </a:r>
          </a:p>
          <a:p>
            <a:r>
              <a:rPr lang="uk-UA" dirty="0" smtClean="0"/>
              <a:t>Дискретний час.</a:t>
            </a:r>
          </a:p>
          <a:p>
            <a:r>
              <a:rPr lang="uk-UA" dirty="0" smtClean="0"/>
              <a:t>Бінарні рухи ціни активу.</a:t>
            </a:r>
          </a:p>
          <a:p>
            <a:r>
              <a:rPr lang="uk-UA" dirty="0" smtClean="0"/>
              <a:t>Незалежність в періодах.</a:t>
            </a:r>
          </a:p>
          <a:p>
            <a:r>
              <a:rPr lang="uk-UA" dirty="0" smtClean="0"/>
              <a:t>Відсутність трансакційних витрат.</a:t>
            </a:r>
          </a:p>
          <a:p>
            <a:endParaRPr lang="uk-UA" dirty="0"/>
          </a:p>
        </p:txBody>
      </p:sp>
      <p:pic>
        <p:nvPicPr>
          <p:cNvPr id="7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2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206" y="357827"/>
            <a:ext cx="10058400" cy="1450757"/>
          </a:xfrm>
        </p:spPr>
        <p:txBody>
          <a:bodyPr/>
          <a:lstStyle/>
          <a:p>
            <a:r>
              <a:rPr lang="uk-UA" dirty="0">
                <a:solidFill>
                  <a:srgbClr val="000000">
                    <a:lumMod val="75000"/>
                    <a:lumOff val="25000"/>
                  </a:srgbClr>
                </a:solidFill>
              </a:rPr>
              <a:t>Модель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Levy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0206" y="1821024"/>
            <a:ext cx="5610225" cy="828675"/>
          </a:xfrm>
          <a:prstGeom prst="rect">
            <a:avLst/>
          </a:prstGeom>
        </p:spPr>
      </p:pic>
      <p:pic>
        <p:nvPicPr>
          <p:cNvPr id="5" name="Picture 2" descr="Розподіл Леві — Вікіпеді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43" y="1808584"/>
            <a:ext cx="3178564" cy="32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450206" y="2520810"/>
            <a:ext cx="9850638" cy="3105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uk-UA" dirty="0" smtClean="0"/>
              <a:t>Припущення: </a:t>
            </a:r>
          </a:p>
          <a:p>
            <a:r>
              <a:rPr lang="uk-UA" dirty="0"/>
              <a:t>Відсутність </a:t>
            </a:r>
            <a:r>
              <a:rPr lang="uk-UA" dirty="0" smtClean="0"/>
              <a:t>арбітражу.</a:t>
            </a:r>
            <a:endParaRPr lang="uk-UA" dirty="0"/>
          </a:p>
          <a:p>
            <a:r>
              <a:rPr lang="uk-UA" dirty="0"/>
              <a:t>Відсутність ризикової відсоткової </a:t>
            </a:r>
            <a:r>
              <a:rPr lang="uk-UA" dirty="0" smtClean="0"/>
              <a:t>ставки.</a:t>
            </a:r>
            <a:endParaRPr lang="uk-UA" dirty="0"/>
          </a:p>
          <a:p>
            <a:r>
              <a:rPr lang="uk-UA" dirty="0"/>
              <a:t>Ринок без </a:t>
            </a:r>
            <a:r>
              <a:rPr lang="uk-UA" dirty="0" smtClean="0"/>
              <a:t>тертя.</a:t>
            </a:r>
            <a:endParaRPr lang="uk-UA" dirty="0"/>
          </a:p>
          <a:p>
            <a:r>
              <a:rPr lang="uk-UA" dirty="0"/>
              <a:t>Відсутність обмежень на </a:t>
            </a:r>
            <a:r>
              <a:rPr lang="uk-UA" dirty="0" smtClean="0"/>
              <a:t>торгівлю.</a:t>
            </a:r>
            <a:endParaRPr lang="uk-UA" dirty="0"/>
          </a:p>
          <a:p>
            <a:r>
              <a:rPr lang="uk-UA" dirty="0"/>
              <a:t>Ціна активу змінюється випадковим </a:t>
            </a:r>
            <a:r>
              <a:rPr lang="uk-UA" dirty="0" smtClean="0"/>
              <a:t>чином</a:t>
            </a:r>
            <a:r>
              <a:rPr lang="en-US" dirty="0" smtClean="0"/>
              <a:t>.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84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5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7512" y="302645"/>
            <a:ext cx="10058400" cy="1450757"/>
          </a:xfrm>
        </p:spPr>
        <p:txBody>
          <a:bodyPr/>
          <a:lstStyle/>
          <a:p>
            <a:r>
              <a:rPr lang="uk-UA" dirty="0" smtClean="0"/>
              <a:t>«Греки»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/>
                  <a:t>Дельта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 ,</a:t>
                </a:r>
                <a:r>
                  <a:rPr lang="uk-U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uk-UA" dirty="0" smtClean="0"/>
              </a:p>
              <a:p>
                <a:r>
                  <a:rPr lang="uk-UA" dirty="0" smtClean="0"/>
                  <a:t>Гамма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uk-UA" sz="2500" dirty="0" smtClean="0"/>
              </a:p>
              <a:p>
                <a:r>
                  <a:rPr lang="uk-UA" dirty="0" smtClean="0"/>
                  <a:t>Вега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uk-UA" sz="2500" dirty="0"/>
                  <a:t> </a:t>
                </a:r>
                <a:endParaRPr lang="uk-UA" sz="2500" dirty="0" smtClean="0"/>
              </a:p>
              <a:p>
                <a:r>
                  <a:rPr lang="uk-UA" dirty="0" smtClean="0"/>
                  <a:t>Тета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𝑟𝐾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400" dirty="0" smtClean="0"/>
              </a:p>
              <a:p>
                <a:r>
                  <a:rPr lang="uk-UA" dirty="0" smtClean="0"/>
                  <a:t>Ро</a:t>
                </a:r>
                <a:r>
                  <a:rPr lang="uk-UA" dirty="0"/>
                  <a:t> </a:t>
                </a:r>
                <a:r>
                  <a:rPr lang="uk-U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5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500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80" y="188963"/>
            <a:ext cx="6094505" cy="6018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213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Додаток: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7" y="2423604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Розроблено </a:t>
            </a:r>
            <a:r>
              <a:rPr lang="uk-UA" dirty="0" err="1" smtClean="0"/>
              <a:t>односторінковий</a:t>
            </a:r>
            <a:r>
              <a:rPr lang="uk-UA" dirty="0" smtClean="0"/>
              <a:t> простий додаток із зрозумілим інтерфейсом для обрахунку будь яких опціонів.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24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324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Yahoo finance</a:t>
            </a:r>
            <a:r>
              <a:rPr lang="uk-UA" sz="4000" dirty="0" smtClean="0"/>
              <a:t>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8" y="2423602"/>
            <a:ext cx="318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порівняння реалізованих моделей використовується загальнодоступна платформа</a:t>
            </a:r>
          </a:p>
          <a:p>
            <a:r>
              <a:rPr lang="en-US" dirty="0"/>
              <a:t>Yahoo </a:t>
            </a:r>
            <a:r>
              <a:rPr lang="en-US" dirty="0" smtClean="0"/>
              <a:t>finance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вона дає інформацію про укладені опціони на своїй платформі.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6" y="1455204"/>
            <a:ext cx="7315704" cy="47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677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Ретро</vt:lpstr>
      <vt:lpstr>Розробка аплікації для оцінки цін опціонів</vt:lpstr>
      <vt:lpstr>Опціони(Am, Eur)</vt:lpstr>
      <vt:lpstr>Модель фінансового ринку</vt:lpstr>
      <vt:lpstr>Модель Блека-Скоулза-Мертона (BSM)</vt:lpstr>
      <vt:lpstr>Модель Cox-Ross-Rubinstein (CRR) </vt:lpstr>
      <vt:lpstr>Модель Levy</vt:lpstr>
      <vt:lpstr>«Греки»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Комп’ютерні моделі фінансового ринку</dc:title>
  <dc:creator>pishevyak pishevyak</dc:creator>
  <cp:lastModifiedBy>pishevyak pishevyak</cp:lastModifiedBy>
  <cp:revision>52</cp:revision>
  <dcterms:created xsi:type="dcterms:W3CDTF">2023-06-01T08:30:55Z</dcterms:created>
  <dcterms:modified xsi:type="dcterms:W3CDTF">2023-12-01T12:49:46Z</dcterms:modified>
</cp:coreProperties>
</file>