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8" r:id="rId5"/>
    <p:sldId id="259" r:id="rId6"/>
    <p:sldId id="263" r:id="rId7"/>
    <p:sldId id="264" r:id="rId8"/>
    <p:sldId id="261" r:id="rId9"/>
    <p:sldId id="265" r:id="rId10"/>
    <p:sldId id="266" r:id="rId11"/>
    <p:sldId id="270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6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E3AF-5504-4D43-8EDC-36E9CEB48AE7}" type="datetimeFigureOut">
              <a:rPr lang="uk-UA" smtClean="0"/>
              <a:t>13.12.2023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D3D4-036C-4A20-BD7E-8023B50699EC}" type="slidenum">
              <a:rPr lang="uk-UA" smtClean="0"/>
              <a:t>‹#›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945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E3AF-5504-4D43-8EDC-36E9CEB48AE7}" type="datetimeFigureOut">
              <a:rPr lang="uk-UA" smtClean="0"/>
              <a:t>13.12.2023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D3D4-036C-4A20-BD7E-8023B50699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9317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E3AF-5504-4D43-8EDC-36E9CEB48AE7}" type="datetimeFigureOut">
              <a:rPr lang="uk-UA" smtClean="0"/>
              <a:t>13.12.2023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D3D4-036C-4A20-BD7E-8023B50699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903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E3AF-5504-4D43-8EDC-36E9CEB48AE7}" type="datetimeFigureOut">
              <a:rPr lang="uk-UA" smtClean="0"/>
              <a:t>13.12.2023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D3D4-036C-4A20-BD7E-8023B50699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2248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E3AF-5504-4D43-8EDC-36E9CEB48AE7}" type="datetimeFigureOut">
              <a:rPr lang="uk-UA" smtClean="0"/>
              <a:t>13.12.2023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D3D4-036C-4A20-BD7E-8023B50699EC}" type="slidenum">
              <a:rPr lang="uk-UA" smtClean="0"/>
              <a:t>‹#›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55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E3AF-5504-4D43-8EDC-36E9CEB48AE7}" type="datetimeFigureOut">
              <a:rPr lang="uk-UA" smtClean="0"/>
              <a:t>13.12.2023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D3D4-036C-4A20-BD7E-8023B50699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3680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E3AF-5504-4D43-8EDC-36E9CEB48AE7}" type="datetimeFigureOut">
              <a:rPr lang="uk-UA" smtClean="0"/>
              <a:t>13.12.2023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D3D4-036C-4A20-BD7E-8023B50699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2512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E3AF-5504-4D43-8EDC-36E9CEB48AE7}" type="datetimeFigureOut">
              <a:rPr lang="uk-UA" smtClean="0"/>
              <a:t>13.12.2023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D3D4-036C-4A20-BD7E-8023B50699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7314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E3AF-5504-4D43-8EDC-36E9CEB48AE7}" type="datetimeFigureOut">
              <a:rPr lang="uk-UA" smtClean="0"/>
              <a:t>13.12.2023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D3D4-036C-4A20-BD7E-8023B50699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2494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67E3AF-5504-4D43-8EDC-36E9CEB48AE7}" type="datetimeFigureOut">
              <a:rPr lang="uk-UA" smtClean="0"/>
              <a:t>13.12.2023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8D3D4-036C-4A20-BD7E-8023B50699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441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E3AF-5504-4D43-8EDC-36E9CEB48AE7}" type="datetimeFigureOut">
              <a:rPr lang="uk-UA" smtClean="0"/>
              <a:t>13.12.2023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D3D4-036C-4A20-BD7E-8023B50699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8655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67E3AF-5504-4D43-8EDC-36E9CEB48AE7}" type="datetimeFigureOut">
              <a:rPr lang="uk-UA" smtClean="0"/>
              <a:t>13.12.2023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18D3D4-036C-4A20-BD7E-8023B50699EC}" type="slidenum">
              <a:rPr lang="uk-UA" smtClean="0"/>
              <a:t>‹#›</a:t>
            </a:fld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40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64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63691" y="25408"/>
            <a:ext cx="1401675" cy="15025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921117"/>
          </a:xfrm>
        </p:spPr>
        <p:txBody>
          <a:bodyPr>
            <a:normAutofit fontScale="55000" lnSpcReduction="20000"/>
          </a:bodyPr>
          <a:lstStyle/>
          <a:p>
            <a:r>
              <a:rPr lang="uk-UA" dirty="0" smtClean="0"/>
              <a:t>МАГІСТЕРСЬКА РОБОТА СТУДЕНТА:</a:t>
            </a:r>
            <a:endParaRPr lang="uk-UA" dirty="0"/>
          </a:p>
          <a:p>
            <a:r>
              <a:rPr lang="uk-UA" dirty="0" err="1" smtClean="0"/>
              <a:t>Шев’якА</a:t>
            </a:r>
            <a:r>
              <a:rPr lang="uk-UA" dirty="0" smtClean="0"/>
              <a:t> </a:t>
            </a:r>
            <a:r>
              <a:rPr lang="uk-UA" dirty="0" err="1" smtClean="0"/>
              <a:t>ІванА</a:t>
            </a:r>
            <a:endParaRPr lang="uk-UA" dirty="0"/>
          </a:p>
          <a:p>
            <a:r>
              <a:rPr lang="uk-UA" dirty="0" smtClean="0"/>
              <a:t>Групи:</a:t>
            </a:r>
            <a:endParaRPr lang="uk-UA" dirty="0"/>
          </a:p>
          <a:p>
            <a:r>
              <a:rPr lang="uk-UA" dirty="0" smtClean="0"/>
              <a:t>ПМІМ-</a:t>
            </a:r>
            <a:r>
              <a:rPr lang="en-US" dirty="0" smtClean="0"/>
              <a:t>2</a:t>
            </a:r>
            <a:r>
              <a:rPr lang="uk-UA" dirty="0" smtClean="0"/>
              <a:t>1</a:t>
            </a:r>
            <a:endParaRPr lang="uk-UA" dirty="0"/>
          </a:p>
          <a:p>
            <a:pPr algn="r"/>
            <a:r>
              <a:rPr lang="uk-UA" dirty="0" smtClean="0"/>
              <a:t>НАУКОВИЙ Керівник </a:t>
            </a:r>
          </a:p>
          <a:p>
            <a:pPr algn="r"/>
            <a:r>
              <a:rPr lang="uk-UA" dirty="0" smtClean="0"/>
              <a:t>  </a:t>
            </a:r>
            <a:r>
              <a:rPr lang="uk-UA" dirty="0"/>
              <a:t>Заболоцький Т.М.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Розробка аплікації для оцінки цін опціонів</a:t>
            </a:r>
            <a:endParaRPr lang="uk-UA" dirty="0"/>
          </a:p>
        </p:txBody>
      </p:sp>
      <p:pic>
        <p:nvPicPr>
          <p:cNvPr id="6" name="Google Shape;5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34" y="20855"/>
            <a:ext cx="1401675" cy="145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944210" y="-230819"/>
            <a:ext cx="74927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﻿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МІНІСТЕРСТВО ОСВІТИ І НАУКИ </a:t>
            </a:r>
            <a:r>
              <a:rPr lang="ru-RU" dirty="0" smtClean="0"/>
              <a:t>УКРАЇНИ</a:t>
            </a:r>
            <a:endParaRPr lang="ru-RU" dirty="0"/>
          </a:p>
          <a:p>
            <a:pPr algn="ctr"/>
            <a:r>
              <a:rPr lang="ru-RU" dirty="0"/>
              <a:t>ЛЬВІВСЬКИЙ НАЦІОНАЛЬНИЙ УНІВЕРСИТЕТ ІМЕНІ ІВАНА ФРАНКА </a:t>
            </a:r>
            <a:endParaRPr lang="ru-RU" dirty="0" smtClean="0"/>
          </a:p>
          <a:p>
            <a:pPr algn="ctr"/>
            <a:r>
              <a:rPr lang="ru-RU" dirty="0" smtClean="0"/>
              <a:t>Факультет </a:t>
            </a:r>
            <a:r>
              <a:rPr lang="ru-RU" dirty="0" err="1"/>
              <a:t>прикладної</a:t>
            </a:r>
            <a:r>
              <a:rPr lang="ru-RU" dirty="0"/>
              <a:t> математики та </a:t>
            </a:r>
            <a:r>
              <a:rPr lang="ru-RU" dirty="0" err="1" smtClean="0"/>
              <a:t>інформатики</a:t>
            </a:r>
            <a:endParaRPr lang="ru-RU" dirty="0" smtClean="0"/>
          </a:p>
          <a:p>
            <a:pPr algn="ctr"/>
            <a:r>
              <a:rPr lang="ru-RU" dirty="0" smtClean="0"/>
              <a:t> </a:t>
            </a:r>
            <a:r>
              <a:rPr lang="ru-RU" dirty="0"/>
              <a:t>Кафедра </a:t>
            </a:r>
            <a:r>
              <a:rPr lang="ru-RU" dirty="0" err="1"/>
              <a:t>програмування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57938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6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" y="0"/>
            <a:ext cx="1331486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pic>
        <p:nvPicPr>
          <p:cNvPr id="8" name="Google Shape;7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963"/>
            <a:ext cx="1331510" cy="126180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686757" y="742885"/>
            <a:ext cx="32401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Yahoo finance</a:t>
            </a:r>
            <a:r>
              <a:rPr lang="uk-UA" sz="4000" dirty="0" smtClean="0"/>
              <a:t>:</a:t>
            </a:r>
            <a:endParaRPr lang="uk-UA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1686758" y="2423602"/>
            <a:ext cx="31895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Для порівняння реалізованих моделей використовується загальнодоступна платформа</a:t>
            </a:r>
          </a:p>
          <a:p>
            <a:r>
              <a:rPr lang="en-US" dirty="0"/>
              <a:t>Yahoo </a:t>
            </a:r>
            <a:r>
              <a:rPr lang="en-US" dirty="0" smtClean="0"/>
              <a:t>finance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вона дає інформацію про укладені опціони на своїй платформі.</a:t>
            </a:r>
            <a:endParaRPr lang="uk-UA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296" y="1455204"/>
            <a:ext cx="7315704" cy="471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536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6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" y="0"/>
            <a:ext cx="1331486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pic>
        <p:nvPicPr>
          <p:cNvPr id="8" name="Google Shape;7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963"/>
            <a:ext cx="1331510" cy="126180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610557" y="43821"/>
            <a:ext cx="2664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dirty="0" smtClean="0"/>
              <a:t>Результати:</a:t>
            </a:r>
            <a:endParaRPr lang="uk-UA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415716" y="1130969"/>
                <a:ext cx="9797716" cy="514951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uk-UA" sz="2500" dirty="0" smtClean="0"/>
                  <a:t>Для оцінки моделі було обрано результати для певного часового проміжку а саме 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uk-UA" sz="2500" dirty="0"/>
                  <a:t>1 тиждень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uk-UA" sz="2500" dirty="0"/>
                  <a:t>1 місяць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uk-UA" sz="2500" dirty="0"/>
                  <a:t>3 місяці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uk-UA" sz="2500" dirty="0"/>
                  <a:t>1 </a:t>
                </a:r>
                <a:r>
                  <a:rPr lang="uk-UA" sz="2500" dirty="0" smtClean="0"/>
                  <a:t>рік</a:t>
                </a:r>
                <a:endParaRPr lang="en-US" sz="2500" dirty="0" smtClean="0"/>
              </a:p>
              <a:p>
                <a:pPr marL="0" indent="0">
                  <a:buNone/>
                </a:pPr>
                <a:r>
                  <a:rPr lang="uk-UA" sz="2500" dirty="0" smtClean="0"/>
                  <a:t>Для оцінки моделей використовувалась </a:t>
                </a:r>
              </a:p>
              <a:p>
                <a:pPr marL="0" indent="0">
                  <a:buNone/>
                </a:pPr>
                <a:r>
                  <a:rPr lang="en-US" sz="2500" dirty="0" smtClean="0"/>
                  <a:t>Root </a:t>
                </a:r>
                <a:r>
                  <a:rPr lang="en-US" sz="2500" dirty="0"/>
                  <a:t>Mean Squared </a:t>
                </a:r>
                <a:r>
                  <a:rPr lang="en-US" sz="2500" dirty="0" smtClean="0"/>
                  <a:t>Error</a:t>
                </a:r>
                <a:r>
                  <a:rPr lang="uk-UA" sz="2500" dirty="0" smtClean="0"/>
                  <a:t>(</a:t>
                </a:r>
                <a:r>
                  <a:rPr lang="en-US" sz="2500" dirty="0"/>
                  <a:t>RMSE</a:t>
                </a:r>
                <a:r>
                  <a:rPr lang="uk-UA" sz="2500" dirty="0" smtClean="0"/>
                  <a:t>). </a:t>
                </a:r>
                <a14:m>
                  <m:oMath xmlns:m="http://schemas.openxmlformats.org/officeDocument/2006/math">
                    <m:r>
                      <a:rPr lang="uk-UA" sz="3500" i="1"/>
                      <m:t>𝑅𝑀𝑆𝐸</m:t>
                    </m:r>
                    <m:r>
                      <a:rPr lang="uk-UA" sz="3500" i="1"/>
                      <m:t> =</m:t>
                    </m:r>
                    <m:rad>
                      <m:radPr>
                        <m:degHide m:val="on"/>
                        <m:ctrlPr>
                          <a:rPr lang="uk-UA" sz="3500" i="1"/>
                        </m:ctrlPr>
                      </m:radPr>
                      <m:deg/>
                      <m:e>
                        <m:f>
                          <m:fPr>
                            <m:ctrlPr>
                              <a:rPr lang="uk-UA" sz="3500" i="1"/>
                            </m:ctrlPr>
                          </m:fPr>
                          <m:num>
                            <m:r>
                              <a:rPr lang="uk-UA" sz="3500" i="1"/>
                              <m:t>1</m:t>
                            </m:r>
                          </m:num>
                          <m:den>
                            <m:r>
                              <a:rPr lang="uk-UA" sz="3500" i="1"/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uk-UA" sz="3500" i="1"/>
                            </m:ctrlPr>
                          </m:naryPr>
                          <m:sub>
                            <m:r>
                              <a:rPr lang="uk-UA" sz="3500" i="1"/>
                              <m:t>𝑖</m:t>
                            </m:r>
                            <m:r>
                              <a:rPr lang="uk-UA" sz="3500" i="1"/>
                              <m:t>=1</m:t>
                            </m:r>
                          </m:sub>
                          <m:sup>
                            <m:r>
                              <a:rPr lang="uk-UA" sz="3500" i="1"/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uk-UA" sz="3500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uk-UA" sz="3500" i="1"/>
                                    </m:ctrlPr>
                                  </m:sSubPr>
                                  <m:e>
                                    <m:r>
                                      <a:rPr lang="en-US" sz="3500" i="1"/>
                                      <m:t>𝑌</m:t>
                                    </m:r>
                                  </m:e>
                                  <m:sub>
                                    <m:r>
                                      <a:rPr lang="uk-UA" sz="3500" i="1"/>
                                      <m:t>𝑖</m:t>
                                    </m:r>
                                  </m:sub>
                                </m:sSub>
                                <m:r>
                                  <a:rPr lang="uk-UA" sz="3500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uk-UA" sz="3500" i="1"/>
                                    </m:ctrlPr>
                                  </m:sSubPr>
                                  <m:e>
                                    <m:r>
                                      <a:rPr lang="uk-UA" sz="3500" i="1"/>
                                      <m:t> 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uk-UA" sz="3500" i="1"/>
                                        </m:ctrlPr>
                                      </m:accPr>
                                      <m:e>
                                        <m:r>
                                          <a:rPr lang="uk-UA" sz="3500" i="1"/>
                                          <m:t>𝑌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uk-UA" sz="3500" i="1"/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rad>
                  </m:oMath>
                </a14:m>
                <a:endParaRPr lang="uk-UA" sz="3500" dirty="0" smtClean="0"/>
              </a:p>
              <a:p>
                <a:pPr marL="0" indent="0">
                  <a:buNone/>
                </a:pPr>
                <a:r>
                  <a:rPr lang="ru-RU" dirty="0"/>
                  <a:t>n - </a:t>
                </a:r>
                <a:r>
                  <a:rPr lang="ru-RU" dirty="0" err="1"/>
                  <a:t>кількість</a:t>
                </a:r>
                <a:r>
                  <a:rPr lang="ru-RU" dirty="0"/>
                  <a:t> </a:t>
                </a:r>
                <a:r>
                  <a:rPr lang="ru-RU" dirty="0" err="1"/>
                  <a:t>спостережень</a:t>
                </a:r>
                <a:r>
                  <a:rPr lang="ru-RU" dirty="0"/>
                  <a:t>,</a:t>
                </a:r>
              </a:p>
              <a:p>
                <a:pPr marL="0" indent="0">
                  <a:buNone/>
                </a:pPr>
                <a:r>
                  <a:rPr lang="ru-RU" dirty="0" err="1"/>
                  <a:t>Y</a:t>
                </a:r>
                <a:r>
                  <a:rPr lang="ru-RU" baseline="-25000" dirty="0" err="1"/>
                  <a:t>i</a:t>
                </a:r>
                <a:r>
                  <a:rPr lang="ru-RU" dirty="0"/>
                  <a:t> - </a:t>
                </a:r>
                <a:r>
                  <a:rPr lang="ru-RU" dirty="0" err="1"/>
                  <a:t>фактичне</a:t>
                </a:r>
                <a:r>
                  <a:rPr lang="ru-RU" dirty="0"/>
                  <a:t> </a:t>
                </a:r>
                <a:r>
                  <a:rPr lang="ru-RU" dirty="0" err="1"/>
                  <a:t>значення</a:t>
                </a:r>
                <a:r>
                  <a:rPr lang="ru-RU" dirty="0"/>
                  <a:t> для </a:t>
                </a:r>
                <a:r>
                  <a:rPr lang="ru-RU" dirty="0" err="1"/>
                  <a:t>спостереження</a:t>
                </a:r>
                <a:r>
                  <a:rPr lang="ru-RU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- </a:t>
                </a:r>
                <a:r>
                  <a:rPr lang="ru-RU" dirty="0" err="1"/>
                  <a:t>передбачене</a:t>
                </a:r>
                <a:r>
                  <a:rPr lang="ru-RU" dirty="0"/>
                  <a:t> </a:t>
                </a:r>
                <a:r>
                  <a:rPr lang="ru-RU" dirty="0" err="1"/>
                  <a:t>значення</a:t>
                </a:r>
                <a:r>
                  <a:rPr lang="ru-RU" dirty="0"/>
                  <a:t> для </a:t>
                </a:r>
                <a:r>
                  <a:rPr lang="ru-RU" dirty="0" err="1"/>
                  <a:t>спостереження</a:t>
                </a:r>
                <a:r>
                  <a:rPr lang="ru-RU" dirty="0"/>
                  <a:t> </a:t>
                </a:r>
                <a:endParaRPr lang="uk-UA" dirty="0" smtClean="0"/>
              </a:p>
              <a:p>
                <a:endParaRPr lang="uk-UA" sz="2500" dirty="0"/>
              </a:p>
            </p:txBody>
          </p:sp>
        </mc:Choice>
        <mc:Fallback>
          <p:sp>
            <p:nvSpPr>
              <p:cNvPr id="10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5716" y="1130969"/>
                <a:ext cx="9797716" cy="5149516"/>
              </a:xfrm>
              <a:blipFill>
                <a:blip r:embed="rId4"/>
                <a:stretch>
                  <a:fillRect l="-1805" t="-2725" r="-93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504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6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" y="0"/>
            <a:ext cx="1331486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pic>
        <p:nvPicPr>
          <p:cNvPr id="8" name="Google Shape;7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963"/>
            <a:ext cx="1331510" cy="126180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610557" y="43821"/>
            <a:ext cx="2664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dirty="0" smtClean="0"/>
              <a:t>Результати:</a:t>
            </a:r>
            <a:endParaRPr lang="uk-UA" sz="4000" dirty="0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1331495" y="1314933"/>
            <a:ext cx="9665368" cy="4228134"/>
          </a:xfrm>
        </p:spPr>
        <p:txBody>
          <a:bodyPr>
            <a:normAutofit/>
          </a:bodyPr>
          <a:lstStyle/>
          <a:p>
            <a:r>
              <a:rPr lang="uk-UA" dirty="0"/>
              <a:t>Для символу AAPL на 1 тиждень:</a:t>
            </a:r>
          </a:p>
          <a:p>
            <a:r>
              <a:rPr lang="uk-UA" dirty="0"/>
              <a:t>Дата укладання опціону - 12/1/2023</a:t>
            </a:r>
          </a:p>
          <a:p>
            <a:r>
              <a:rPr lang="uk-UA" dirty="0"/>
              <a:t>Дата виконання опціону - 12/8/2023</a:t>
            </a:r>
          </a:p>
          <a:p>
            <a:r>
              <a:rPr lang="uk-UA" dirty="0"/>
              <a:t>Ціна акції на момент укладення- </a:t>
            </a:r>
            <a:r>
              <a:rPr lang="uk-UA" dirty="0" smtClean="0"/>
              <a:t>191.24</a:t>
            </a:r>
          </a:p>
          <a:p>
            <a:r>
              <a:rPr lang="en-US" sz="3500" b="1" dirty="0" smtClean="0"/>
              <a:t>Call</a:t>
            </a:r>
          </a:p>
          <a:p>
            <a:endParaRPr lang="uk-UA" sz="3500" b="1" dirty="0"/>
          </a:p>
          <a:p>
            <a:endParaRPr lang="uk-UA" sz="25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5763127" y="1636292"/>
          <a:ext cx="6244388" cy="45642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2791">
                  <a:extLst>
                    <a:ext uri="{9D8B030D-6E8A-4147-A177-3AD203B41FA5}">
                      <a16:colId xmlns:a16="http://schemas.microsoft.com/office/drawing/2014/main" val="2653952764"/>
                    </a:ext>
                  </a:extLst>
                </a:gridCol>
                <a:gridCol w="842791">
                  <a:extLst>
                    <a:ext uri="{9D8B030D-6E8A-4147-A177-3AD203B41FA5}">
                      <a16:colId xmlns:a16="http://schemas.microsoft.com/office/drawing/2014/main" val="3854626727"/>
                    </a:ext>
                  </a:extLst>
                </a:gridCol>
                <a:gridCol w="1519602">
                  <a:extLst>
                    <a:ext uri="{9D8B030D-6E8A-4147-A177-3AD203B41FA5}">
                      <a16:colId xmlns:a16="http://schemas.microsoft.com/office/drawing/2014/main" val="1965548747"/>
                    </a:ext>
                  </a:extLst>
                </a:gridCol>
                <a:gridCol w="1519602">
                  <a:extLst>
                    <a:ext uri="{9D8B030D-6E8A-4147-A177-3AD203B41FA5}">
                      <a16:colId xmlns:a16="http://schemas.microsoft.com/office/drawing/2014/main" val="2950231286"/>
                    </a:ext>
                  </a:extLst>
                </a:gridCol>
                <a:gridCol w="1519602">
                  <a:extLst>
                    <a:ext uri="{9D8B030D-6E8A-4147-A177-3AD203B41FA5}">
                      <a16:colId xmlns:a16="http://schemas.microsoft.com/office/drawing/2014/main" val="4181568788"/>
                    </a:ext>
                  </a:extLst>
                </a:gridCol>
              </a:tblGrid>
              <a:tr h="2181213">
                <a:tc>
                  <a:txBody>
                    <a:bodyPr/>
                    <a:lstStyle/>
                    <a:p>
                      <a:pPr marL="71755" marR="51435" indent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 dirty="0">
                          <a:effectLst/>
                        </a:rPr>
                        <a:t>Ціна страйку (виконання)</a:t>
                      </a:r>
                      <a:endParaRPr lang="uk-UA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51435" indent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 dirty="0" err="1">
                          <a:effectLst/>
                        </a:rPr>
                        <a:t>Call</a:t>
                      </a:r>
                      <a:r>
                        <a:rPr lang="uk-UA" sz="1400" dirty="0">
                          <a:effectLst/>
                        </a:rPr>
                        <a:t> ціна опціону </a:t>
                      </a:r>
                      <a:r>
                        <a:rPr lang="uk-UA" sz="1400" dirty="0" err="1">
                          <a:effectLst/>
                        </a:rPr>
                        <a:t>Yahoo</a:t>
                      </a:r>
                      <a:endParaRPr lang="uk-UA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51435" indent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>
                          <a:effectLst/>
                        </a:rPr>
                        <a:t>Call ціна опціону моделі БСМ</a:t>
                      </a:r>
                      <a:endParaRPr lang="uk-UA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indent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dirty="0" err="1">
                          <a:effectLst/>
                        </a:rPr>
                        <a:t>Call</a:t>
                      </a:r>
                      <a:r>
                        <a:rPr lang="uk-UA" sz="1400" dirty="0">
                          <a:effectLst/>
                        </a:rPr>
                        <a:t> ціна опціону моделі КРР</a:t>
                      </a:r>
                      <a:endParaRPr lang="uk-UA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b"/>
                </a:tc>
                <a:tc>
                  <a:txBody>
                    <a:bodyPr/>
                    <a:lstStyle/>
                    <a:p>
                      <a:pPr marL="71755" marR="51435" indent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 dirty="0" err="1">
                          <a:effectLst/>
                        </a:rPr>
                        <a:t>Call</a:t>
                      </a:r>
                      <a:r>
                        <a:rPr lang="uk-UA" sz="1400" dirty="0">
                          <a:effectLst/>
                        </a:rPr>
                        <a:t> ціна опціону моделі </a:t>
                      </a:r>
                      <a:r>
                        <a:rPr lang="uk-UA" sz="1400" dirty="0" err="1">
                          <a:effectLst/>
                        </a:rPr>
                        <a:t>Леві</a:t>
                      </a:r>
                      <a:endParaRPr lang="uk-UA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/>
                </a:tc>
                <a:extLst>
                  <a:ext uri="{0D108BD9-81ED-4DB2-BD59-A6C34878D82A}">
                    <a16:rowId xmlns:a16="http://schemas.microsoft.com/office/drawing/2014/main" val="2315477126"/>
                  </a:ext>
                </a:extLst>
              </a:tr>
              <a:tr h="264781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500" dirty="0">
                          <a:effectLst/>
                        </a:rPr>
                        <a:t>170</a:t>
                      </a:r>
                      <a:endParaRPr lang="uk-UA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500" dirty="0">
                          <a:effectLst/>
                        </a:rPr>
                        <a:t>21.4</a:t>
                      </a:r>
                      <a:endParaRPr lang="uk-UA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500" dirty="0">
                          <a:effectLst/>
                        </a:rPr>
                        <a:t>21.4028291</a:t>
                      </a:r>
                      <a:endParaRPr lang="uk-UA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21.240005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21.40364218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60314608"/>
                  </a:ext>
                </a:extLst>
              </a:tr>
              <a:tr h="264781"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172.5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effectLst/>
                        </a:rPr>
                        <a:t>18.82</a:t>
                      </a:r>
                      <a:endParaRPr lang="uk-UA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effectLst/>
                        </a:rPr>
                        <a:t>18.90522357</a:t>
                      </a:r>
                      <a:endParaRPr lang="uk-UA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18.740005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18.90492069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42866957"/>
                  </a:ext>
                </a:extLst>
              </a:tr>
              <a:tr h="264781"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175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16.45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effectLst/>
                        </a:rPr>
                        <a:t>16.40761804</a:t>
                      </a:r>
                      <a:endParaRPr lang="uk-UA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16.240005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16.40735489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07147172"/>
                  </a:ext>
                </a:extLst>
              </a:tr>
              <a:tr h="264781"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177.5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13.77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effectLst/>
                        </a:rPr>
                        <a:t>13.91001251</a:t>
                      </a:r>
                      <a:endParaRPr lang="uk-UA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13.740005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13.90958615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45456426"/>
                  </a:ext>
                </a:extLst>
              </a:tr>
              <a:tr h="264781"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180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11.4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effectLst/>
                        </a:rPr>
                        <a:t>11.41240698</a:t>
                      </a:r>
                      <a:endParaRPr lang="uk-UA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effectLst/>
                        </a:rPr>
                        <a:t>11.240005</a:t>
                      </a:r>
                      <a:endParaRPr lang="uk-UA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11.412291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54182480"/>
                  </a:ext>
                </a:extLst>
              </a:tr>
              <a:tr h="264781"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182.5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8.98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8.914801456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effectLst/>
                        </a:rPr>
                        <a:t>8.740005</a:t>
                      </a:r>
                      <a:endParaRPr lang="uk-UA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effectLst/>
                        </a:rPr>
                        <a:t>8.914402482</a:t>
                      </a:r>
                      <a:endParaRPr lang="uk-UA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41717426"/>
                  </a:ext>
                </a:extLst>
              </a:tr>
              <a:tr h="264781"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185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6.56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6.417195929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6.240005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effectLst/>
                        </a:rPr>
                        <a:t>6.416636314</a:t>
                      </a:r>
                      <a:endParaRPr lang="uk-UA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44997009"/>
                  </a:ext>
                </a:extLst>
              </a:tr>
              <a:tr h="264781"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187.5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4.31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3.919590401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3.740005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6.416636314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65397902"/>
                  </a:ext>
                </a:extLst>
              </a:tr>
              <a:tr h="264781"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190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2.4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1.422157691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1.240421998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effectLst/>
                        </a:rPr>
                        <a:t>1.422238025</a:t>
                      </a:r>
                      <a:endParaRPr lang="uk-UA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19113348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933690"/>
              </p:ext>
            </p:extLst>
          </p:nvPr>
        </p:nvGraphicFramePr>
        <p:xfrm>
          <a:off x="1483962" y="3800829"/>
          <a:ext cx="4038533" cy="21668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8637">
                  <a:extLst>
                    <a:ext uri="{9D8B030D-6E8A-4147-A177-3AD203B41FA5}">
                      <a16:colId xmlns:a16="http://schemas.microsoft.com/office/drawing/2014/main" val="3180235343"/>
                    </a:ext>
                  </a:extLst>
                </a:gridCol>
                <a:gridCol w="2019896">
                  <a:extLst>
                    <a:ext uri="{9D8B030D-6E8A-4147-A177-3AD203B41FA5}">
                      <a16:colId xmlns:a16="http://schemas.microsoft.com/office/drawing/2014/main" val="3652457957"/>
                    </a:ext>
                  </a:extLst>
                </a:gridCol>
              </a:tblGrid>
              <a:tr h="541709">
                <a:tc>
                  <a:txBody>
                    <a:bodyPr/>
                    <a:lstStyle/>
                    <a:p>
                      <a:pPr marL="0" marR="51435" indent="0" algn="just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>
                          <a:effectLst/>
                        </a:rPr>
                        <a:t>RMSE для моделі</a:t>
                      </a:r>
                      <a:endParaRPr lang="uk-UA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51435" indent="0" algn="just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 dirty="0" err="1">
                          <a:effectLst/>
                        </a:rPr>
                        <a:t>Call</a:t>
                      </a:r>
                      <a:r>
                        <a:rPr lang="uk-UA" sz="1400" dirty="0">
                          <a:effectLst/>
                        </a:rPr>
                        <a:t> опціони</a:t>
                      </a:r>
                      <a:endParaRPr lang="uk-UA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7659880"/>
                  </a:ext>
                </a:extLst>
              </a:tr>
              <a:tr h="541709">
                <a:tc>
                  <a:txBody>
                    <a:bodyPr/>
                    <a:lstStyle/>
                    <a:p>
                      <a:pPr marL="0" marR="51435" indent="0" algn="just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>
                          <a:effectLst/>
                        </a:rPr>
                        <a:t>БСМ (Блека – Скоулза)</a:t>
                      </a:r>
                      <a:endParaRPr lang="uk-UA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51435" indent="0" algn="just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effectLst/>
                        </a:rPr>
                        <a:t>0.323397192</a:t>
                      </a:r>
                      <a:endParaRPr lang="uk-UA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8127711"/>
                  </a:ext>
                </a:extLst>
              </a:tr>
              <a:tr h="541709">
                <a:tc>
                  <a:txBody>
                    <a:bodyPr/>
                    <a:lstStyle/>
                    <a:p>
                      <a:pPr marL="0" marR="51435" indent="0" algn="just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>
                          <a:effectLst/>
                        </a:rPr>
                        <a:t>КРР(Кокса -Росса)</a:t>
                      </a:r>
                      <a:endParaRPr lang="uk-UA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51435" indent="0" algn="just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effectLst/>
                        </a:rPr>
                        <a:t>0.417000371</a:t>
                      </a:r>
                      <a:endParaRPr lang="uk-UA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486047"/>
                  </a:ext>
                </a:extLst>
              </a:tr>
              <a:tr h="541709">
                <a:tc>
                  <a:txBody>
                    <a:bodyPr/>
                    <a:lstStyle/>
                    <a:p>
                      <a:pPr marL="0" marR="51435" indent="0" algn="just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>
                          <a:effectLst/>
                        </a:rPr>
                        <a:t>Модель Леві</a:t>
                      </a:r>
                      <a:endParaRPr lang="uk-UA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51435" indent="0" algn="just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effectLst/>
                        </a:rPr>
                        <a:t>0.700194471</a:t>
                      </a:r>
                      <a:endParaRPr lang="uk-UA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565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674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6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" y="0"/>
            <a:ext cx="1331486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pic>
        <p:nvPicPr>
          <p:cNvPr id="8" name="Google Shape;7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963"/>
            <a:ext cx="1331510" cy="126180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610557" y="43821"/>
            <a:ext cx="2664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dirty="0" smtClean="0"/>
              <a:t>Результати:</a:t>
            </a:r>
            <a:endParaRPr lang="uk-UA" sz="4000" dirty="0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1331495" y="1314933"/>
            <a:ext cx="9665368" cy="4228134"/>
          </a:xfrm>
        </p:spPr>
        <p:txBody>
          <a:bodyPr>
            <a:normAutofit/>
          </a:bodyPr>
          <a:lstStyle/>
          <a:p>
            <a:r>
              <a:rPr lang="uk-UA" dirty="0"/>
              <a:t>Для символу AAPL на 1 тиждень:</a:t>
            </a:r>
          </a:p>
          <a:p>
            <a:r>
              <a:rPr lang="uk-UA" dirty="0"/>
              <a:t>Дата укладання опціону - 12/1/2023</a:t>
            </a:r>
          </a:p>
          <a:p>
            <a:r>
              <a:rPr lang="uk-UA" dirty="0"/>
              <a:t>Дата виконання опціону - 12/8/2023</a:t>
            </a:r>
          </a:p>
          <a:p>
            <a:r>
              <a:rPr lang="uk-UA" dirty="0"/>
              <a:t>Ціна акції на момент укладення- </a:t>
            </a:r>
            <a:r>
              <a:rPr lang="uk-UA" dirty="0" smtClean="0"/>
              <a:t>191.24</a:t>
            </a:r>
          </a:p>
          <a:p>
            <a:r>
              <a:rPr lang="en-US" sz="3500" b="1" dirty="0" smtClean="0"/>
              <a:t>Put</a:t>
            </a:r>
          </a:p>
          <a:p>
            <a:endParaRPr lang="uk-UA" sz="3500" b="1" dirty="0"/>
          </a:p>
          <a:p>
            <a:endParaRPr lang="uk-UA" sz="25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612653"/>
              </p:ext>
            </p:extLst>
          </p:nvPr>
        </p:nvGraphicFramePr>
        <p:xfrm>
          <a:off x="5763127" y="1636292"/>
          <a:ext cx="6244388" cy="45642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2791">
                  <a:extLst>
                    <a:ext uri="{9D8B030D-6E8A-4147-A177-3AD203B41FA5}">
                      <a16:colId xmlns:a16="http://schemas.microsoft.com/office/drawing/2014/main" val="2653952764"/>
                    </a:ext>
                  </a:extLst>
                </a:gridCol>
                <a:gridCol w="842791">
                  <a:extLst>
                    <a:ext uri="{9D8B030D-6E8A-4147-A177-3AD203B41FA5}">
                      <a16:colId xmlns:a16="http://schemas.microsoft.com/office/drawing/2014/main" val="3854626727"/>
                    </a:ext>
                  </a:extLst>
                </a:gridCol>
                <a:gridCol w="1519602">
                  <a:extLst>
                    <a:ext uri="{9D8B030D-6E8A-4147-A177-3AD203B41FA5}">
                      <a16:colId xmlns:a16="http://schemas.microsoft.com/office/drawing/2014/main" val="1965548747"/>
                    </a:ext>
                  </a:extLst>
                </a:gridCol>
                <a:gridCol w="1519602">
                  <a:extLst>
                    <a:ext uri="{9D8B030D-6E8A-4147-A177-3AD203B41FA5}">
                      <a16:colId xmlns:a16="http://schemas.microsoft.com/office/drawing/2014/main" val="2950231286"/>
                    </a:ext>
                  </a:extLst>
                </a:gridCol>
                <a:gridCol w="1519602">
                  <a:extLst>
                    <a:ext uri="{9D8B030D-6E8A-4147-A177-3AD203B41FA5}">
                      <a16:colId xmlns:a16="http://schemas.microsoft.com/office/drawing/2014/main" val="4181568788"/>
                    </a:ext>
                  </a:extLst>
                </a:gridCol>
              </a:tblGrid>
              <a:tr h="2181213">
                <a:tc>
                  <a:txBody>
                    <a:bodyPr/>
                    <a:lstStyle/>
                    <a:p>
                      <a:pPr marL="71755" marR="51435" indent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Ціна страйку (виконання)</a:t>
                      </a: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51435" indent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Put</a:t>
                      </a:r>
                      <a:r>
                        <a:rPr lang="uk-UA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ціна опціону </a:t>
                      </a:r>
                      <a:r>
                        <a:rPr lang="uk-UA" sz="14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Yahoo</a:t>
                      </a:r>
                      <a:endParaRPr lang="uk-UA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51435" indent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Put</a:t>
                      </a:r>
                      <a:r>
                        <a:rPr lang="uk-UA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ціна опціону моделі БСМ</a:t>
                      </a: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indent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Put</a:t>
                      </a:r>
                      <a:r>
                        <a:rPr lang="uk-UA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ціна опціону моделі КРР</a:t>
                      </a:r>
                    </a:p>
                  </a:txBody>
                  <a:tcPr marL="68580" marR="68580" marT="0" marB="0" vert="vert270" anchor="b"/>
                </a:tc>
                <a:tc>
                  <a:txBody>
                    <a:bodyPr/>
                    <a:lstStyle/>
                    <a:p>
                      <a:pPr marL="71755" marR="51435" indent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Put</a:t>
                      </a:r>
                      <a:r>
                        <a:rPr lang="uk-UA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ціна опціону моделі </a:t>
                      </a:r>
                      <a:r>
                        <a:rPr lang="uk-UA" sz="14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Леві</a:t>
                      </a:r>
                      <a:endParaRPr lang="uk-UA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/>
                </a:tc>
                <a:extLst>
                  <a:ext uri="{0D108BD9-81ED-4DB2-BD59-A6C34878D82A}">
                    <a16:rowId xmlns:a16="http://schemas.microsoft.com/office/drawing/2014/main" val="2315477126"/>
                  </a:ext>
                </a:extLst>
              </a:tr>
              <a:tr h="264781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5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0314608"/>
                  </a:ext>
                </a:extLst>
              </a:tr>
              <a:tr h="264781"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172.5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2866957"/>
                  </a:ext>
                </a:extLst>
              </a:tr>
              <a:tr h="264781"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7147172"/>
                  </a:ext>
                </a:extLst>
              </a:tr>
              <a:tr h="264781"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177.5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5456426"/>
                  </a:ext>
                </a:extLst>
              </a:tr>
              <a:tr h="264781"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4182480"/>
                  </a:ext>
                </a:extLst>
              </a:tr>
              <a:tr h="264781"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182.5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1717426"/>
                  </a:ext>
                </a:extLst>
              </a:tr>
              <a:tr h="264781"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4997009"/>
                  </a:ext>
                </a:extLst>
              </a:tr>
              <a:tr h="264781"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187.5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5397902"/>
                  </a:ext>
                </a:extLst>
              </a:tr>
              <a:tr h="264781"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0.000172818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0.000596831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0.000174088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9113348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101282"/>
              </p:ext>
            </p:extLst>
          </p:nvPr>
        </p:nvGraphicFramePr>
        <p:xfrm>
          <a:off x="1483962" y="3800829"/>
          <a:ext cx="4038533" cy="21668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8637">
                  <a:extLst>
                    <a:ext uri="{9D8B030D-6E8A-4147-A177-3AD203B41FA5}">
                      <a16:colId xmlns:a16="http://schemas.microsoft.com/office/drawing/2014/main" val="3180235343"/>
                    </a:ext>
                  </a:extLst>
                </a:gridCol>
                <a:gridCol w="2019896">
                  <a:extLst>
                    <a:ext uri="{9D8B030D-6E8A-4147-A177-3AD203B41FA5}">
                      <a16:colId xmlns:a16="http://schemas.microsoft.com/office/drawing/2014/main" val="3652457957"/>
                    </a:ext>
                  </a:extLst>
                </a:gridCol>
              </a:tblGrid>
              <a:tr h="541709">
                <a:tc>
                  <a:txBody>
                    <a:bodyPr/>
                    <a:lstStyle/>
                    <a:p>
                      <a:pPr marL="0" marR="51435" indent="0" algn="just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 dirty="0">
                          <a:effectLst/>
                        </a:rPr>
                        <a:t>RMSE для моделі</a:t>
                      </a:r>
                      <a:endParaRPr lang="uk-UA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51435" indent="0" algn="just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Put </a:t>
                      </a:r>
                      <a:r>
                        <a:rPr lang="uk-UA" sz="1400" dirty="0" smtClean="0">
                          <a:effectLst/>
                        </a:rPr>
                        <a:t>опціони</a:t>
                      </a:r>
                      <a:endParaRPr lang="uk-UA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7659880"/>
                  </a:ext>
                </a:extLst>
              </a:tr>
              <a:tr h="541709">
                <a:tc>
                  <a:txBody>
                    <a:bodyPr/>
                    <a:lstStyle/>
                    <a:p>
                      <a:pPr marL="0" marR="51435" indent="0" algn="just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>
                          <a:effectLst/>
                        </a:rPr>
                        <a:t>БСМ (Блека – Скоулза)</a:t>
                      </a:r>
                      <a:endParaRPr lang="uk-UA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51435" indent="0" algn="just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0.329352236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8127711"/>
                  </a:ext>
                </a:extLst>
              </a:tr>
              <a:tr h="541709">
                <a:tc>
                  <a:txBody>
                    <a:bodyPr/>
                    <a:lstStyle/>
                    <a:p>
                      <a:pPr marL="0" marR="51435" indent="0" algn="just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>
                          <a:effectLst/>
                        </a:rPr>
                        <a:t>КРР(Кокса -Росса)</a:t>
                      </a:r>
                      <a:endParaRPr lang="uk-UA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51435" indent="0" algn="just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0.329236393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486047"/>
                  </a:ext>
                </a:extLst>
              </a:tr>
              <a:tr h="541709">
                <a:tc>
                  <a:txBody>
                    <a:bodyPr/>
                    <a:lstStyle/>
                    <a:p>
                      <a:pPr marL="0" marR="51435" indent="0" algn="just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>
                          <a:effectLst/>
                        </a:rPr>
                        <a:t>Модель Леві</a:t>
                      </a:r>
                      <a:endParaRPr lang="uk-UA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51435" indent="0" algn="just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0.329351889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565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585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6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" y="0"/>
            <a:ext cx="1331486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pic>
        <p:nvPicPr>
          <p:cNvPr id="8" name="Google Shape;7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963"/>
            <a:ext cx="1331510" cy="126180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610557" y="43821"/>
            <a:ext cx="2664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dirty="0" smtClean="0"/>
              <a:t>Результати:</a:t>
            </a:r>
            <a:endParaRPr lang="uk-UA" sz="4000" dirty="0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1331495" y="1314933"/>
            <a:ext cx="9665368" cy="4228134"/>
          </a:xfrm>
        </p:spPr>
        <p:txBody>
          <a:bodyPr>
            <a:normAutofit/>
          </a:bodyPr>
          <a:lstStyle/>
          <a:p>
            <a:r>
              <a:rPr lang="uk-UA" dirty="0"/>
              <a:t>Для символу AAPL на 1 місяць:</a:t>
            </a:r>
          </a:p>
          <a:p>
            <a:r>
              <a:rPr lang="uk-UA" dirty="0"/>
              <a:t>Дата укладання опціону - 12/1/2023</a:t>
            </a:r>
          </a:p>
          <a:p>
            <a:r>
              <a:rPr lang="uk-UA" dirty="0"/>
              <a:t>Дата виконання опціону - 1/5/2024</a:t>
            </a:r>
          </a:p>
          <a:p>
            <a:r>
              <a:rPr lang="uk-UA" dirty="0"/>
              <a:t>Ціна акції на момент укладення- 191.24</a:t>
            </a:r>
          </a:p>
          <a:p>
            <a:r>
              <a:rPr lang="en-US" sz="3500" b="1" dirty="0" smtClean="0"/>
              <a:t>Call</a:t>
            </a:r>
          </a:p>
          <a:p>
            <a:endParaRPr lang="uk-UA" sz="3500" b="1" dirty="0"/>
          </a:p>
          <a:p>
            <a:endParaRPr lang="uk-UA" sz="25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133563"/>
              </p:ext>
            </p:extLst>
          </p:nvPr>
        </p:nvGraphicFramePr>
        <p:xfrm>
          <a:off x="1483962" y="3800829"/>
          <a:ext cx="4038533" cy="21668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8637">
                  <a:extLst>
                    <a:ext uri="{9D8B030D-6E8A-4147-A177-3AD203B41FA5}">
                      <a16:colId xmlns:a16="http://schemas.microsoft.com/office/drawing/2014/main" val="3180235343"/>
                    </a:ext>
                  </a:extLst>
                </a:gridCol>
                <a:gridCol w="2019896">
                  <a:extLst>
                    <a:ext uri="{9D8B030D-6E8A-4147-A177-3AD203B41FA5}">
                      <a16:colId xmlns:a16="http://schemas.microsoft.com/office/drawing/2014/main" val="3652457957"/>
                    </a:ext>
                  </a:extLst>
                </a:gridCol>
              </a:tblGrid>
              <a:tr h="541709">
                <a:tc>
                  <a:txBody>
                    <a:bodyPr/>
                    <a:lstStyle/>
                    <a:p>
                      <a:pPr marL="0" marR="51435" indent="0" algn="just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>
                          <a:effectLst/>
                        </a:rPr>
                        <a:t>RMSE для моделі</a:t>
                      </a:r>
                      <a:endParaRPr lang="uk-UA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51435" indent="0" algn="just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 dirty="0" err="1">
                          <a:effectLst/>
                        </a:rPr>
                        <a:t>Call</a:t>
                      </a:r>
                      <a:r>
                        <a:rPr lang="uk-UA" sz="1400" dirty="0">
                          <a:effectLst/>
                        </a:rPr>
                        <a:t> опціони</a:t>
                      </a:r>
                      <a:endParaRPr lang="uk-UA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7659880"/>
                  </a:ext>
                </a:extLst>
              </a:tr>
              <a:tr h="541709">
                <a:tc>
                  <a:txBody>
                    <a:bodyPr/>
                    <a:lstStyle/>
                    <a:p>
                      <a:pPr marL="0" marR="51435" indent="0" algn="just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>
                          <a:effectLst/>
                        </a:rPr>
                        <a:t>БСМ (Блека – Скоулза)</a:t>
                      </a:r>
                      <a:endParaRPr lang="uk-UA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51435" indent="0" algn="just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1.217201425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8127711"/>
                  </a:ext>
                </a:extLst>
              </a:tr>
              <a:tr h="541709">
                <a:tc>
                  <a:txBody>
                    <a:bodyPr/>
                    <a:lstStyle/>
                    <a:p>
                      <a:pPr marL="0" marR="51435" indent="0" algn="just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>
                          <a:effectLst/>
                        </a:rPr>
                        <a:t>КРР(Кокса -Росса)</a:t>
                      </a:r>
                      <a:endParaRPr lang="uk-UA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51435" indent="0" algn="just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1.55889998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486047"/>
                  </a:ext>
                </a:extLst>
              </a:tr>
              <a:tr h="541709">
                <a:tc>
                  <a:txBody>
                    <a:bodyPr/>
                    <a:lstStyle/>
                    <a:p>
                      <a:pPr marL="0" marR="51435" indent="0" algn="just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>
                          <a:effectLst/>
                        </a:rPr>
                        <a:t>Модель Леві</a:t>
                      </a:r>
                      <a:endParaRPr lang="uk-UA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51435" indent="0" algn="just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1.217148986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565688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102581"/>
              </p:ext>
            </p:extLst>
          </p:nvPr>
        </p:nvGraphicFramePr>
        <p:xfrm>
          <a:off x="5799054" y="1765805"/>
          <a:ext cx="6268619" cy="43123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6061">
                  <a:extLst>
                    <a:ext uri="{9D8B030D-6E8A-4147-A177-3AD203B41FA5}">
                      <a16:colId xmlns:a16="http://schemas.microsoft.com/office/drawing/2014/main" val="907392048"/>
                    </a:ext>
                  </a:extLst>
                </a:gridCol>
                <a:gridCol w="846061">
                  <a:extLst>
                    <a:ext uri="{9D8B030D-6E8A-4147-A177-3AD203B41FA5}">
                      <a16:colId xmlns:a16="http://schemas.microsoft.com/office/drawing/2014/main" val="3073961388"/>
                    </a:ext>
                  </a:extLst>
                </a:gridCol>
                <a:gridCol w="1525499">
                  <a:extLst>
                    <a:ext uri="{9D8B030D-6E8A-4147-A177-3AD203B41FA5}">
                      <a16:colId xmlns:a16="http://schemas.microsoft.com/office/drawing/2014/main" val="3554823395"/>
                    </a:ext>
                  </a:extLst>
                </a:gridCol>
                <a:gridCol w="1525499">
                  <a:extLst>
                    <a:ext uri="{9D8B030D-6E8A-4147-A177-3AD203B41FA5}">
                      <a16:colId xmlns:a16="http://schemas.microsoft.com/office/drawing/2014/main" val="3742194135"/>
                    </a:ext>
                  </a:extLst>
                </a:gridCol>
                <a:gridCol w="1525499">
                  <a:extLst>
                    <a:ext uri="{9D8B030D-6E8A-4147-A177-3AD203B41FA5}">
                      <a16:colId xmlns:a16="http://schemas.microsoft.com/office/drawing/2014/main" val="2155223676"/>
                    </a:ext>
                  </a:extLst>
                </a:gridCol>
              </a:tblGrid>
              <a:tr h="2008037">
                <a:tc>
                  <a:txBody>
                    <a:bodyPr/>
                    <a:lstStyle/>
                    <a:p>
                      <a:pPr marL="71755" marR="51435" indent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>
                          <a:effectLst/>
                        </a:rPr>
                        <a:t>Ціна страйку (виконання)</a:t>
                      </a:r>
                      <a:endParaRPr lang="uk-UA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51435" indent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>
                          <a:effectLst/>
                        </a:rPr>
                        <a:t>Call ціна опціону Yahoo</a:t>
                      </a:r>
                      <a:endParaRPr lang="uk-UA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51435" indent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>
                          <a:effectLst/>
                        </a:rPr>
                        <a:t>Call ціна опціону моделі БСМ</a:t>
                      </a:r>
                      <a:endParaRPr lang="uk-UA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indent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Call ціна опціону моделі КРР</a:t>
                      </a:r>
                      <a:endParaRPr lang="uk-UA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b"/>
                </a:tc>
                <a:tc>
                  <a:txBody>
                    <a:bodyPr/>
                    <a:lstStyle/>
                    <a:p>
                      <a:pPr marL="71755" marR="51435" indent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>
                          <a:effectLst/>
                        </a:rPr>
                        <a:t>Call ціна опціону моделі Леві</a:t>
                      </a:r>
                      <a:endParaRPr lang="uk-UA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/>
                </a:tc>
                <a:extLst>
                  <a:ext uri="{0D108BD9-81ED-4DB2-BD59-A6C34878D82A}">
                    <a16:rowId xmlns:a16="http://schemas.microsoft.com/office/drawing/2014/main" val="3865697896"/>
                  </a:ext>
                </a:extLst>
              </a:tr>
              <a:tr h="243758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500" dirty="0">
                          <a:effectLst/>
                        </a:rPr>
                        <a:t>180</a:t>
                      </a:r>
                      <a:endParaRPr lang="uk-UA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12.8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12.10036526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11.240005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500">
                          <a:effectLst/>
                        </a:rPr>
                        <a:t>12.10217693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3358950"/>
                  </a:ext>
                </a:extLst>
              </a:tr>
              <a:tr h="243758"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185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effectLst/>
                        </a:rPr>
                        <a:t>8.4</a:t>
                      </a:r>
                      <a:endParaRPr lang="uk-UA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effectLst/>
                        </a:rPr>
                        <a:t>7.124264152</a:t>
                      </a:r>
                      <a:endParaRPr lang="uk-UA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6.240005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7.123954154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14944766"/>
                  </a:ext>
                </a:extLst>
              </a:tr>
              <a:tr h="243758"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190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4.97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effectLst/>
                        </a:rPr>
                        <a:t>2.156218367</a:t>
                      </a:r>
                      <a:endParaRPr lang="uk-UA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1.299977657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2.156195379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11489308"/>
                  </a:ext>
                </a:extLst>
              </a:tr>
              <a:tr h="243758"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195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2.35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effectLst/>
                        </a:rPr>
                        <a:t>0.001333458</a:t>
                      </a:r>
                      <a:endParaRPr lang="uk-UA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5.26313E-05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0.001292387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48842207"/>
                  </a:ext>
                </a:extLst>
              </a:tr>
              <a:tr h="243758"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200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0.9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effectLst/>
                        </a:rPr>
                        <a:t>3.78079E-14</a:t>
                      </a:r>
                      <a:endParaRPr lang="uk-UA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effectLst/>
                        </a:rPr>
                        <a:t>2.51485E-19</a:t>
                      </a:r>
                      <a:endParaRPr lang="uk-UA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0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50519850"/>
                  </a:ext>
                </a:extLst>
              </a:tr>
              <a:tr h="243758"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205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0.29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7.82216E-33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effectLst/>
                        </a:rPr>
                        <a:t>0</a:t>
                      </a:r>
                      <a:endParaRPr lang="uk-UA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effectLst/>
                        </a:rPr>
                        <a:t>0</a:t>
                      </a:r>
                      <a:endParaRPr lang="uk-UA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2972234"/>
                  </a:ext>
                </a:extLst>
              </a:tr>
              <a:tr h="243758"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210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0.11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2.91917E-59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0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effectLst/>
                        </a:rPr>
                        <a:t>0</a:t>
                      </a:r>
                      <a:endParaRPr lang="uk-UA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42032046"/>
                  </a:ext>
                </a:extLst>
              </a:tr>
              <a:tr h="243758"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215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0.06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6.2112E-93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0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effectLst/>
                        </a:rPr>
                        <a:t>0</a:t>
                      </a:r>
                      <a:endParaRPr lang="uk-UA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3884043"/>
                  </a:ext>
                </a:extLst>
              </a:tr>
              <a:tr h="243758"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220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0.04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2.3264E-133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effectLst/>
                        </a:rPr>
                        <a:t>0</a:t>
                      </a:r>
                      <a:endParaRPr lang="uk-UA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effectLst/>
                        </a:rPr>
                        <a:t>0</a:t>
                      </a:r>
                      <a:endParaRPr lang="uk-UA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68167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726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6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" y="0"/>
            <a:ext cx="1331486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pic>
        <p:nvPicPr>
          <p:cNvPr id="8" name="Google Shape;7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963"/>
            <a:ext cx="1331510" cy="126180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610557" y="43821"/>
            <a:ext cx="2664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dirty="0" smtClean="0"/>
              <a:t>Результати:</a:t>
            </a:r>
            <a:endParaRPr lang="uk-UA" sz="4000" dirty="0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1331495" y="1314933"/>
            <a:ext cx="9665368" cy="4228134"/>
          </a:xfrm>
        </p:spPr>
        <p:txBody>
          <a:bodyPr>
            <a:normAutofit/>
          </a:bodyPr>
          <a:lstStyle/>
          <a:p>
            <a:r>
              <a:rPr lang="uk-UA" dirty="0"/>
              <a:t>Для символу AAPL на 1 місяць:</a:t>
            </a:r>
          </a:p>
          <a:p>
            <a:r>
              <a:rPr lang="uk-UA" dirty="0"/>
              <a:t>Дата укладання опціону - 12/1/2023</a:t>
            </a:r>
          </a:p>
          <a:p>
            <a:r>
              <a:rPr lang="uk-UA" dirty="0"/>
              <a:t>Дата виконання опціону - 1/5/2024</a:t>
            </a:r>
          </a:p>
          <a:p>
            <a:r>
              <a:rPr lang="uk-UA" dirty="0" smtClean="0"/>
              <a:t>Ціна </a:t>
            </a:r>
            <a:r>
              <a:rPr lang="uk-UA" dirty="0"/>
              <a:t>акції на момент укладення- </a:t>
            </a:r>
            <a:r>
              <a:rPr lang="uk-UA" dirty="0" smtClean="0"/>
              <a:t>191.24</a:t>
            </a:r>
          </a:p>
          <a:p>
            <a:r>
              <a:rPr lang="en-US" sz="3500" b="1" dirty="0" smtClean="0"/>
              <a:t>Put</a:t>
            </a:r>
          </a:p>
          <a:p>
            <a:endParaRPr lang="uk-UA" sz="3500" b="1" dirty="0"/>
          </a:p>
          <a:p>
            <a:endParaRPr lang="uk-UA" sz="25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463653"/>
              </p:ext>
            </p:extLst>
          </p:nvPr>
        </p:nvGraphicFramePr>
        <p:xfrm>
          <a:off x="5763127" y="1636292"/>
          <a:ext cx="6244388" cy="45642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2791">
                  <a:extLst>
                    <a:ext uri="{9D8B030D-6E8A-4147-A177-3AD203B41FA5}">
                      <a16:colId xmlns:a16="http://schemas.microsoft.com/office/drawing/2014/main" val="2653952764"/>
                    </a:ext>
                  </a:extLst>
                </a:gridCol>
                <a:gridCol w="842791">
                  <a:extLst>
                    <a:ext uri="{9D8B030D-6E8A-4147-A177-3AD203B41FA5}">
                      <a16:colId xmlns:a16="http://schemas.microsoft.com/office/drawing/2014/main" val="3854626727"/>
                    </a:ext>
                  </a:extLst>
                </a:gridCol>
                <a:gridCol w="1519602">
                  <a:extLst>
                    <a:ext uri="{9D8B030D-6E8A-4147-A177-3AD203B41FA5}">
                      <a16:colId xmlns:a16="http://schemas.microsoft.com/office/drawing/2014/main" val="1965548747"/>
                    </a:ext>
                  </a:extLst>
                </a:gridCol>
                <a:gridCol w="1519602">
                  <a:extLst>
                    <a:ext uri="{9D8B030D-6E8A-4147-A177-3AD203B41FA5}">
                      <a16:colId xmlns:a16="http://schemas.microsoft.com/office/drawing/2014/main" val="2950231286"/>
                    </a:ext>
                  </a:extLst>
                </a:gridCol>
                <a:gridCol w="1519602">
                  <a:extLst>
                    <a:ext uri="{9D8B030D-6E8A-4147-A177-3AD203B41FA5}">
                      <a16:colId xmlns:a16="http://schemas.microsoft.com/office/drawing/2014/main" val="4181568788"/>
                    </a:ext>
                  </a:extLst>
                </a:gridCol>
              </a:tblGrid>
              <a:tr h="2181213">
                <a:tc>
                  <a:txBody>
                    <a:bodyPr/>
                    <a:lstStyle/>
                    <a:p>
                      <a:pPr marL="71755" marR="51435" indent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Ціна страйку (виконання)</a:t>
                      </a: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51435" indent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Put</a:t>
                      </a:r>
                      <a:r>
                        <a:rPr lang="uk-UA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ціна опціону </a:t>
                      </a:r>
                      <a:r>
                        <a:rPr lang="uk-UA" sz="14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Yahoo</a:t>
                      </a:r>
                      <a:endParaRPr lang="uk-UA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51435" indent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Put</a:t>
                      </a:r>
                      <a:r>
                        <a:rPr lang="uk-UA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ціна опціону моделі БСМ</a:t>
                      </a: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indent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Put</a:t>
                      </a:r>
                      <a:r>
                        <a:rPr lang="uk-UA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ціна опціону моделі КРР</a:t>
                      </a:r>
                    </a:p>
                  </a:txBody>
                  <a:tcPr marL="68580" marR="68580" marT="0" marB="0" vert="vert270" anchor="b"/>
                </a:tc>
                <a:tc>
                  <a:txBody>
                    <a:bodyPr/>
                    <a:lstStyle/>
                    <a:p>
                      <a:pPr marL="71755" marR="51435" indent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Put</a:t>
                      </a:r>
                      <a:r>
                        <a:rPr lang="uk-UA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ціна опціону моделі </a:t>
                      </a:r>
                      <a:r>
                        <a:rPr lang="uk-UA" sz="14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Леві</a:t>
                      </a:r>
                      <a:endParaRPr lang="uk-UA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/>
                </a:tc>
                <a:extLst>
                  <a:ext uri="{0D108BD9-81ED-4DB2-BD59-A6C34878D82A}">
                    <a16:rowId xmlns:a16="http://schemas.microsoft.com/office/drawing/2014/main" val="2315477126"/>
                  </a:ext>
                </a:extLst>
              </a:tr>
              <a:tr h="264781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180</a:t>
                      </a:r>
                      <a:endParaRPr lang="uk-UA" sz="15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60314608"/>
                  </a:ext>
                </a:extLst>
              </a:tr>
              <a:tr h="264781"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1.38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5.40012E-13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4.25986E-11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42866957"/>
                  </a:ext>
                </a:extLst>
              </a:tr>
              <a:tr h="264781"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2.79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0.008055319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0.06159694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0.007968535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07147172"/>
                  </a:ext>
                </a:extLst>
              </a:tr>
              <a:tr h="264781"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5.25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2.829271513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3.759995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2.827918113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45456426"/>
                  </a:ext>
                </a:extLst>
              </a:tr>
              <a:tr h="264781"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9.1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7.80403916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8.759995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7.804130259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54182480"/>
                  </a:ext>
                </a:extLst>
              </a:tr>
              <a:tr h="264781"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15.9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12.78014026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13.759995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12.77947354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41717426"/>
                  </a:ext>
                </a:extLst>
              </a:tr>
              <a:tr h="264781"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17.75624137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18.759995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17.75578777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44997009"/>
                  </a:ext>
                </a:extLst>
              </a:tr>
              <a:tr h="264781"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27.15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22.73234247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23.759995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22.73002808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65397902"/>
                  </a:ext>
                </a:extLst>
              </a:tr>
              <a:tr h="264781"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38.65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27.70844358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28.759995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27.70825208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19113348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977367"/>
              </p:ext>
            </p:extLst>
          </p:nvPr>
        </p:nvGraphicFramePr>
        <p:xfrm>
          <a:off x="1483962" y="3800829"/>
          <a:ext cx="4038533" cy="21668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8637">
                  <a:extLst>
                    <a:ext uri="{9D8B030D-6E8A-4147-A177-3AD203B41FA5}">
                      <a16:colId xmlns:a16="http://schemas.microsoft.com/office/drawing/2014/main" val="3180235343"/>
                    </a:ext>
                  </a:extLst>
                </a:gridCol>
                <a:gridCol w="2019896">
                  <a:extLst>
                    <a:ext uri="{9D8B030D-6E8A-4147-A177-3AD203B41FA5}">
                      <a16:colId xmlns:a16="http://schemas.microsoft.com/office/drawing/2014/main" val="3652457957"/>
                    </a:ext>
                  </a:extLst>
                </a:gridCol>
              </a:tblGrid>
              <a:tr h="541709">
                <a:tc>
                  <a:txBody>
                    <a:bodyPr/>
                    <a:lstStyle/>
                    <a:p>
                      <a:pPr marL="0" marR="51435" indent="0" algn="just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 dirty="0">
                          <a:effectLst/>
                        </a:rPr>
                        <a:t>RMSE для моделі</a:t>
                      </a:r>
                      <a:endParaRPr lang="uk-UA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51435" indent="0" algn="just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Put </a:t>
                      </a:r>
                      <a:r>
                        <a:rPr lang="uk-UA" sz="1400" dirty="0" smtClean="0">
                          <a:effectLst/>
                        </a:rPr>
                        <a:t>опціони</a:t>
                      </a:r>
                      <a:endParaRPr lang="uk-UA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7659880"/>
                  </a:ext>
                </a:extLst>
              </a:tr>
              <a:tr h="541709">
                <a:tc>
                  <a:txBody>
                    <a:bodyPr/>
                    <a:lstStyle/>
                    <a:p>
                      <a:pPr marL="0" marR="51435" indent="0" algn="just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>
                          <a:effectLst/>
                        </a:rPr>
                        <a:t>БСМ (Блека – Скоулза)</a:t>
                      </a:r>
                      <a:endParaRPr lang="uk-UA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51435" indent="0" algn="just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3.930266667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8127711"/>
                  </a:ext>
                </a:extLst>
              </a:tr>
              <a:tr h="541709">
                <a:tc>
                  <a:txBody>
                    <a:bodyPr/>
                    <a:lstStyle/>
                    <a:p>
                      <a:pPr marL="0" marR="51435" indent="0" algn="just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>
                          <a:effectLst/>
                        </a:rPr>
                        <a:t>КРР(Кокса -Росса)</a:t>
                      </a:r>
                      <a:endParaRPr lang="uk-UA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51435" indent="0" algn="just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3.388204411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486047"/>
                  </a:ext>
                </a:extLst>
              </a:tr>
              <a:tr h="541709">
                <a:tc>
                  <a:txBody>
                    <a:bodyPr/>
                    <a:lstStyle/>
                    <a:p>
                      <a:pPr marL="0" marR="51435" indent="0" algn="just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>
                          <a:effectLst/>
                        </a:rPr>
                        <a:t>Модель Леві</a:t>
                      </a:r>
                      <a:endParaRPr lang="uk-UA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51435" indent="0" algn="just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  <a:tabLst>
                          <a:tab pos="1296035" algn="l"/>
                        </a:tabLst>
                      </a:pPr>
                      <a:r>
                        <a:rPr lang="uk-UA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3.930697626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565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954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6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" y="0"/>
            <a:ext cx="1331486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pic>
        <p:nvPicPr>
          <p:cNvPr id="8" name="Google Shape;7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963"/>
            <a:ext cx="1331510" cy="126180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610557" y="43821"/>
            <a:ext cx="2664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dirty="0" smtClean="0"/>
              <a:t>Результати:</a:t>
            </a:r>
            <a:endParaRPr lang="uk-UA" sz="4000" dirty="0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1331495" y="1314933"/>
            <a:ext cx="9665368" cy="4228134"/>
          </a:xfrm>
        </p:spPr>
        <p:txBody>
          <a:bodyPr>
            <a:normAutofit/>
          </a:bodyPr>
          <a:lstStyle/>
          <a:p>
            <a:r>
              <a:rPr lang="uk-UA" dirty="0"/>
              <a:t>Для символу AAPL на 3 місяці:</a:t>
            </a:r>
          </a:p>
          <a:p>
            <a:r>
              <a:rPr lang="uk-UA" dirty="0"/>
              <a:t>Дата укладання опціону - 12/1/2023</a:t>
            </a:r>
          </a:p>
          <a:p>
            <a:r>
              <a:rPr lang="uk-UA" dirty="0"/>
              <a:t>Дата виконання опціону - 3/15/2024</a:t>
            </a:r>
          </a:p>
          <a:p>
            <a:r>
              <a:rPr lang="uk-UA" dirty="0"/>
              <a:t>Ціна акції на момент укладення- 191.24</a:t>
            </a:r>
          </a:p>
          <a:p>
            <a:r>
              <a:rPr lang="en-US" sz="3500" b="1" dirty="0" smtClean="0"/>
              <a:t>Call</a:t>
            </a:r>
          </a:p>
          <a:p>
            <a:endParaRPr lang="uk-UA" sz="3500" b="1" dirty="0"/>
          </a:p>
          <a:p>
            <a:endParaRPr lang="uk-UA" sz="25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874442"/>
              </p:ext>
            </p:extLst>
          </p:nvPr>
        </p:nvGraphicFramePr>
        <p:xfrm>
          <a:off x="1483962" y="3800829"/>
          <a:ext cx="4038533" cy="21668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8637">
                  <a:extLst>
                    <a:ext uri="{9D8B030D-6E8A-4147-A177-3AD203B41FA5}">
                      <a16:colId xmlns:a16="http://schemas.microsoft.com/office/drawing/2014/main" val="3180235343"/>
                    </a:ext>
                  </a:extLst>
                </a:gridCol>
                <a:gridCol w="2019896">
                  <a:extLst>
                    <a:ext uri="{9D8B030D-6E8A-4147-A177-3AD203B41FA5}">
                      <a16:colId xmlns:a16="http://schemas.microsoft.com/office/drawing/2014/main" val="3652457957"/>
                    </a:ext>
                  </a:extLst>
                </a:gridCol>
              </a:tblGrid>
              <a:tr h="541709">
                <a:tc>
                  <a:txBody>
                    <a:bodyPr/>
                    <a:lstStyle/>
                    <a:p>
                      <a:pPr marL="0" marR="51435" indent="0" algn="just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>
                          <a:effectLst/>
                        </a:rPr>
                        <a:t>RMSE для моделі</a:t>
                      </a:r>
                      <a:endParaRPr lang="uk-UA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51435" indent="0" algn="just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 dirty="0" err="1">
                          <a:effectLst/>
                        </a:rPr>
                        <a:t>Call</a:t>
                      </a:r>
                      <a:r>
                        <a:rPr lang="uk-UA" sz="1400" dirty="0">
                          <a:effectLst/>
                        </a:rPr>
                        <a:t> опціони</a:t>
                      </a:r>
                      <a:endParaRPr lang="uk-UA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7659880"/>
                  </a:ext>
                </a:extLst>
              </a:tr>
              <a:tr h="541709">
                <a:tc>
                  <a:txBody>
                    <a:bodyPr/>
                    <a:lstStyle/>
                    <a:p>
                      <a:pPr marL="0" marR="51435" indent="0" algn="just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>
                          <a:effectLst/>
                        </a:rPr>
                        <a:t>БСМ (Блека – Скоулза)</a:t>
                      </a:r>
                      <a:endParaRPr lang="uk-UA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51435" indent="0" algn="just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3.918572428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8127711"/>
                  </a:ext>
                </a:extLst>
              </a:tr>
              <a:tr h="541709">
                <a:tc>
                  <a:txBody>
                    <a:bodyPr/>
                    <a:lstStyle/>
                    <a:p>
                      <a:pPr marL="0" marR="51435" indent="0" algn="just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>
                          <a:effectLst/>
                        </a:rPr>
                        <a:t>КРР(Кокса -Росса)</a:t>
                      </a:r>
                      <a:endParaRPr lang="uk-UA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51435" indent="0" algn="just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4.921394912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486047"/>
                  </a:ext>
                </a:extLst>
              </a:tr>
              <a:tr h="541709">
                <a:tc>
                  <a:txBody>
                    <a:bodyPr/>
                    <a:lstStyle/>
                    <a:p>
                      <a:pPr marL="0" marR="51435" indent="0" algn="just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>
                          <a:effectLst/>
                        </a:rPr>
                        <a:t>Модель Леві</a:t>
                      </a:r>
                      <a:endParaRPr lang="uk-UA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51435" indent="0" algn="just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3.919342446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565688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323475"/>
              </p:ext>
            </p:extLst>
          </p:nvPr>
        </p:nvGraphicFramePr>
        <p:xfrm>
          <a:off x="5799054" y="1765805"/>
          <a:ext cx="6268619" cy="43123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6061">
                  <a:extLst>
                    <a:ext uri="{9D8B030D-6E8A-4147-A177-3AD203B41FA5}">
                      <a16:colId xmlns:a16="http://schemas.microsoft.com/office/drawing/2014/main" val="907392048"/>
                    </a:ext>
                  </a:extLst>
                </a:gridCol>
                <a:gridCol w="846061">
                  <a:extLst>
                    <a:ext uri="{9D8B030D-6E8A-4147-A177-3AD203B41FA5}">
                      <a16:colId xmlns:a16="http://schemas.microsoft.com/office/drawing/2014/main" val="3073961388"/>
                    </a:ext>
                  </a:extLst>
                </a:gridCol>
                <a:gridCol w="1525499">
                  <a:extLst>
                    <a:ext uri="{9D8B030D-6E8A-4147-A177-3AD203B41FA5}">
                      <a16:colId xmlns:a16="http://schemas.microsoft.com/office/drawing/2014/main" val="3554823395"/>
                    </a:ext>
                  </a:extLst>
                </a:gridCol>
                <a:gridCol w="1525499">
                  <a:extLst>
                    <a:ext uri="{9D8B030D-6E8A-4147-A177-3AD203B41FA5}">
                      <a16:colId xmlns:a16="http://schemas.microsoft.com/office/drawing/2014/main" val="3742194135"/>
                    </a:ext>
                  </a:extLst>
                </a:gridCol>
                <a:gridCol w="1525499">
                  <a:extLst>
                    <a:ext uri="{9D8B030D-6E8A-4147-A177-3AD203B41FA5}">
                      <a16:colId xmlns:a16="http://schemas.microsoft.com/office/drawing/2014/main" val="2155223676"/>
                    </a:ext>
                  </a:extLst>
                </a:gridCol>
              </a:tblGrid>
              <a:tr h="2008037">
                <a:tc>
                  <a:txBody>
                    <a:bodyPr/>
                    <a:lstStyle/>
                    <a:p>
                      <a:pPr marL="71755" marR="51435" indent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>
                          <a:effectLst/>
                        </a:rPr>
                        <a:t>Ціна страйку (виконання)</a:t>
                      </a:r>
                      <a:endParaRPr lang="uk-UA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51435" indent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>
                          <a:effectLst/>
                        </a:rPr>
                        <a:t>Call ціна опціону Yahoo</a:t>
                      </a:r>
                      <a:endParaRPr lang="uk-UA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51435" indent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>
                          <a:effectLst/>
                        </a:rPr>
                        <a:t>Call ціна опціону моделі БСМ</a:t>
                      </a:r>
                      <a:endParaRPr lang="uk-UA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indent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Call ціна опціону моделі КРР</a:t>
                      </a:r>
                      <a:endParaRPr lang="uk-UA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b"/>
                </a:tc>
                <a:tc>
                  <a:txBody>
                    <a:bodyPr/>
                    <a:lstStyle/>
                    <a:p>
                      <a:pPr marL="71755" marR="51435" indent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 dirty="0" err="1">
                          <a:effectLst/>
                        </a:rPr>
                        <a:t>Call</a:t>
                      </a:r>
                      <a:r>
                        <a:rPr lang="uk-UA" sz="1400" dirty="0">
                          <a:effectLst/>
                        </a:rPr>
                        <a:t> ціна опціону моделі </a:t>
                      </a:r>
                      <a:r>
                        <a:rPr lang="uk-UA" sz="1400" dirty="0" err="1">
                          <a:effectLst/>
                        </a:rPr>
                        <a:t>Леві</a:t>
                      </a:r>
                      <a:endParaRPr lang="uk-UA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/>
                </a:tc>
                <a:extLst>
                  <a:ext uri="{0D108BD9-81ED-4DB2-BD59-A6C34878D82A}">
                    <a16:rowId xmlns:a16="http://schemas.microsoft.com/office/drawing/2014/main" val="3865697896"/>
                  </a:ext>
                </a:extLst>
              </a:tr>
              <a:tr h="243758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500" dirty="0">
                          <a:effectLst/>
                        </a:rPr>
                        <a:t>180</a:t>
                      </a:r>
                      <a:endParaRPr lang="uk-UA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17.3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13.80876843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11.240005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13.80868041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3358950"/>
                  </a:ext>
                </a:extLst>
              </a:tr>
              <a:tr h="243758"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185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13.55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8.880123091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6.240005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8.878347586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14944766"/>
                  </a:ext>
                </a:extLst>
              </a:tr>
              <a:tr h="243758"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190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10.35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3.960985526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1.50208241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3.958087588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11489308"/>
                  </a:ext>
                </a:extLst>
              </a:tr>
              <a:tr h="243758"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195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0.346576353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0.014191839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0.345672029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48842207"/>
                  </a:ext>
                </a:extLst>
              </a:tr>
              <a:tr h="243758"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200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5.15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0.000386522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3.65E-07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0.000398021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50519850"/>
                  </a:ext>
                </a:extLst>
              </a:tr>
              <a:tr h="243758"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205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3.4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1.45E-09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2.46E-15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0.00E+00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2972234"/>
                  </a:ext>
                </a:extLst>
              </a:tr>
              <a:tr h="243758"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210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2.11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1.73E-17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8.00E-30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0.00E+00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42032046"/>
                  </a:ext>
                </a:extLst>
              </a:tr>
              <a:tr h="243758"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215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8.49E-28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0.00E+00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3884043"/>
                  </a:ext>
                </a:extLst>
              </a:tr>
              <a:tr h="243758"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220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2.39E-40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0.00E+00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68167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423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6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" y="0"/>
            <a:ext cx="1331486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pic>
        <p:nvPicPr>
          <p:cNvPr id="8" name="Google Shape;7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963"/>
            <a:ext cx="1331510" cy="126180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610557" y="43821"/>
            <a:ext cx="2664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dirty="0" smtClean="0"/>
              <a:t>Результати:</a:t>
            </a:r>
            <a:endParaRPr lang="uk-UA" sz="4000" dirty="0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1331495" y="1314933"/>
            <a:ext cx="9665368" cy="4228134"/>
          </a:xfrm>
        </p:spPr>
        <p:txBody>
          <a:bodyPr>
            <a:normAutofit/>
          </a:bodyPr>
          <a:lstStyle/>
          <a:p>
            <a:r>
              <a:rPr lang="uk-UA" dirty="0"/>
              <a:t>Для символу AAPL на 3 місяці:</a:t>
            </a:r>
          </a:p>
          <a:p>
            <a:r>
              <a:rPr lang="uk-UA" dirty="0"/>
              <a:t>Дата укладання опціону - 12/1/2023</a:t>
            </a:r>
          </a:p>
          <a:p>
            <a:r>
              <a:rPr lang="uk-UA" dirty="0"/>
              <a:t>Дата виконання опціону - 3/15/2024</a:t>
            </a:r>
          </a:p>
          <a:p>
            <a:r>
              <a:rPr lang="uk-UA" dirty="0"/>
              <a:t>Ціна акції на момент укладення- 191.24</a:t>
            </a:r>
          </a:p>
          <a:p>
            <a:r>
              <a:rPr lang="en-US" sz="3500" b="1" dirty="0" smtClean="0"/>
              <a:t>Put</a:t>
            </a:r>
          </a:p>
          <a:p>
            <a:endParaRPr lang="uk-UA" sz="3500" b="1" dirty="0"/>
          </a:p>
          <a:p>
            <a:endParaRPr lang="uk-UA" sz="25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15894"/>
              </p:ext>
            </p:extLst>
          </p:nvPr>
        </p:nvGraphicFramePr>
        <p:xfrm>
          <a:off x="5763127" y="1636292"/>
          <a:ext cx="6244388" cy="45642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2791">
                  <a:extLst>
                    <a:ext uri="{9D8B030D-6E8A-4147-A177-3AD203B41FA5}">
                      <a16:colId xmlns:a16="http://schemas.microsoft.com/office/drawing/2014/main" val="2653952764"/>
                    </a:ext>
                  </a:extLst>
                </a:gridCol>
                <a:gridCol w="842791">
                  <a:extLst>
                    <a:ext uri="{9D8B030D-6E8A-4147-A177-3AD203B41FA5}">
                      <a16:colId xmlns:a16="http://schemas.microsoft.com/office/drawing/2014/main" val="3854626727"/>
                    </a:ext>
                  </a:extLst>
                </a:gridCol>
                <a:gridCol w="1519602">
                  <a:extLst>
                    <a:ext uri="{9D8B030D-6E8A-4147-A177-3AD203B41FA5}">
                      <a16:colId xmlns:a16="http://schemas.microsoft.com/office/drawing/2014/main" val="1965548747"/>
                    </a:ext>
                  </a:extLst>
                </a:gridCol>
                <a:gridCol w="1519602">
                  <a:extLst>
                    <a:ext uri="{9D8B030D-6E8A-4147-A177-3AD203B41FA5}">
                      <a16:colId xmlns:a16="http://schemas.microsoft.com/office/drawing/2014/main" val="2950231286"/>
                    </a:ext>
                  </a:extLst>
                </a:gridCol>
                <a:gridCol w="1519602">
                  <a:extLst>
                    <a:ext uri="{9D8B030D-6E8A-4147-A177-3AD203B41FA5}">
                      <a16:colId xmlns:a16="http://schemas.microsoft.com/office/drawing/2014/main" val="4181568788"/>
                    </a:ext>
                  </a:extLst>
                </a:gridCol>
              </a:tblGrid>
              <a:tr h="2181213">
                <a:tc>
                  <a:txBody>
                    <a:bodyPr/>
                    <a:lstStyle/>
                    <a:p>
                      <a:pPr marL="71755" marR="51435" indent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Ціна страйку (виконання)</a:t>
                      </a: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51435" indent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Put</a:t>
                      </a:r>
                      <a:r>
                        <a:rPr lang="uk-UA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ціна опціону </a:t>
                      </a:r>
                      <a:r>
                        <a:rPr lang="uk-UA" sz="14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Yahoo</a:t>
                      </a:r>
                      <a:endParaRPr lang="uk-UA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51435" indent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Put</a:t>
                      </a:r>
                      <a:r>
                        <a:rPr lang="uk-UA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ціна опціону моделі БСМ</a:t>
                      </a: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indent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Put</a:t>
                      </a:r>
                      <a:r>
                        <a:rPr lang="uk-UA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ціна опціону моделі КРР</a:t>
                      </a:r>
                    </a:p>
                  </a:txBody>
                  <a:tcPr marL="68580" marR="68580" marT="0" marB="0" vert="vert270" anchor="b"/>
                </a:tc>
                <a:tc>
                  <a:txBody>
                    <a:bodyPr/>
                    <a:lstStyle/>
                    <a:p>
                      <a:pPr marL="71755" marR="51435" indent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Put</a:t>
                      </a:r>
                      <a:r>
                        <a:rPr lang="uk-UA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ціна опціону моделі </a:t>
                      </a:r>
                      <a:r>
                        <a:rPr lang="uk-UA" sz="14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Леві</a:t>
                      </a:r>
                      <a:endParaRPr lang="uk-UA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/>
                </a:tc>
                <a:extLst>
                  <a:ext uri="{0D108BD9-81ED-4DB2-BD59-A6C34878D82A}">
                    <a16:rowId xmlns:a16="http://schemas.microsoft.com/office/drawing/2014/main" val="2315477126"/>
                  </a:ext>
                </a:extLst>
              </a:tr>
              <a:tr h="264781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180</a:t>
                      </a:r>
                      <a:endParaRPr lang="uk-UA" sz="15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3.65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7.37E-12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60314608"/>
                  </a:ext>
                </a:extLst>
              </a:tr>
              <a:tr h="264781"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4.94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1.22E-07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0.000105898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42866957"/>
                  </a:ext>
                </a:extLst>
              </a:tr>
              <a:tr h="264781"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0.009508018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0.266924247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0.009566236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07147172"/>
                  </a:ext>
                </a:extLst>
              </a:tr>
              <a:tr h="264781"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8.65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1.323744305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3.760349173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1.321896289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45456426"/>
                  </a:ext>
                </a:extLst>
              </a:tr>
              <a:tr h="264781"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11.3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5.906199935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8.759995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5.908374622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54182480"/>
                  </a:ext>
                </a:extLst>
              </a:tr>
              <a:tr h="264781"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17.05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10.83445887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13.759995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10.83554963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41717426"/>
                  </a:ext>
                </a:extLst>
              </a:tr>
              <a:tr h="264781"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18.97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15.76310433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18.759995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15.7626905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44997009"/>
                  </a:ext>
                </a:extLst>
              </a:tr>
              <a:tr h="264781"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32.79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20.69174979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23.759995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20.69073567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65397902"/>
                  </a:ext>
                </a:extLst>
              </a:tr>
              <a:tr h="264781"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30.5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25.62039525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28.759995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25.62193246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19113348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265628"/>
              </p:ext>
            </p:extLst>
          </p:nvPr>
        </p:nvGraphicFramePr>
        <p:xfrm>
          <a:off x="1483962" y="3800829"/>
          <a:ext cx="4038533" cy="21668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8637">
                  <a:extLst>
                    <a:ext uri="{9D8B030D-6E8A-4147-A177-3AD203B41FA5}">
                      <a16:colId xmlns:a16="http://schemas.microsoft.com/office/drawing/2014/main" val="3180235343"/>
                    </a:ext>
                  </a:extLst>
                </a:gridCol>
                <a:gridCol w="2019896">
                  <a:extLst>
                    <a:ext uri="{9D8B030D-6E8A-4147-A177-3AD203B41FA5}">
                      <a16:colId xmlns:a16="http://schemas.microsoft.com/office/drawing/2014/main" val="3652457957"/>
                    </a:ext>
                  </a:extLst>
                </a:gridCol>
              </a:tblGrid>
              <a:tr h="541709">
                <a:tc>
                  <a:txBody>
                    <a:bodyPr/>
                    <a:lstStyle/>
                    <a:p>
                      <a:pPr marL="0" marR="51435" indent="0" algn="just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 dirty="0">
                          <a:effectLst/>
                        </a:rPr>
                        <a:t>RMSE для моделі</a:t>
                      </a:r>
                      <a:endParaRPr lang="uk-UA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51435" indent="0" algn="just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Put </a:t>
                      </a:r>
                      <a:r>
                        <a:rPr lang="uk-UA" sz="1400" dirty="0" smtClean="0">
                          <a:effectLst/>
                        </a:rPr>
                        <a:t>опціони</a:t>
                      </a:r>
                      <a:endParaRPr lang="uk-UA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7659880"/>
                  </a:ext>
                </a:extLst>
              </a:tr>
              <a:tr h="541709">
                <a:tc>
                  <a:txBody>
                    <a:bodyPr/>
                    <a:lstStyle/>
                    <a:p>
                      <a:pPr marL="0" marR="51435" indent="0" algn="just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>
                          <a:effectLst/>
                        </a:rPr>
                        <a:t>БСМ (Блека – Скоулза)</a:t>
                      </a:r>
                      <a:endParaRPr lang="uk-UA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51435" indent="0" algn="just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5.861258539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8127711"/>
                  </a:ext>
                </a:extLst>
              </a:tr>
              <a:tr h="541709">
                <a:tc>
                  <a:txBody>
                    <a:bodyPr/>
                    <a:lstStyle/>
                    <a:p>
                      <a:pPr marL="0" marR="51435" indent="0" algn="just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>
                          <a:effectLst/>
                        </a:rPr>
                        <a:t>КРР(Кокса -Росса)</a:t>
                      </a:r>
                      <a:endParaRPr lang="uk-UA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51435" indent="0" algn="just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4.267740577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486047"/>
                  </a:ext>
                </a:extLst>
              </a:tr>
              <a:tr h="541709">
                <a:tc>
                  <a:txBody>
                    <a:bodyPr/>
                    <a:lstStyle/>
                    <a:p>
                      <a:pPr marL="0" marR="51435" indent="0" algn="just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>
                          <a:effectLst/>
                        </a:rPr>
                        <a:t>Модель Леві</a:t>
                      </a:r>
                      <a:endParaRPr lang="uk-UA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51435" indent="0" algn="just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5.861270119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565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510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6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" y="0"/>
            <a:ext cx="1331486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pic>
        <p:nvPicPr>
          <p:cNvPr id="8" name="Google Shape;7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963"/>
            <a:ext cx="1331510" cy="126180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610557" y="43821"/>
            <a:ext cx="2664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dirty="0" smtClean="0"/>
              <a:t>Результати:</a:t>
            </a:r>
            <a:endParaRPr lang="uk-UA" sz="4000" dirty="0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1331495" y="1314933"/>
            <a:ext cx="9665368" cy="4228134"/>
          </a:xfrm>
        </p:spPr>
        <p:txBody>
          <a:bodyPr>
            <a:normAutofit/>
          </a:bodyPr>
          <a:lstStyle/>
          <a:p>
            <a:r>
              <a:rPr lang="uk-UA" dirty="0"/>
              <a:t>Для символу AAPL на 1 рік:</a:t>
            </a:r>
          </a:p>
          <a:p>
            <a:r>
              <a:rPr lang="uk-UA" dirty="0"/>
              <a:t>Дата укладання опціону - 12/1/2023</a:t>
            </a:r>
          </a:p>
          <a:p>
            <a:r>
              <a:rPr lang="uk-UA" dirty="0"/>
              <a:t>Дата виконання опціону - 1/17/2025</a:t>
            </a:r>
          </a:p>
          <a:p>
            <a:r>
              <a:rPr lang="uk-UA" dirty="0"/>
              <a:t>Ціна акції на момент укладення- 191.24</a:t>
            </a:r>
          </a:p>
          <a:p>
            <a:r>
              <a:rPr lang="en-US" sz="3500" b="1" dirty="0" smtClean="0"/>
              <a:t>Call</a:t>
            </a:r>
          </a:p>
          <a:p>
            <a:endParaRPr lang="uk-UA" sz="3500" b="1" dirty="0"/>
          </a:p>
          <a:p>
            <a:endParaRPr lang="uk-UA" sz="25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600619"/>
              </p:ext>
            </p:extLst>
          </p:nvPr>
        </p:nvGraphicFramePr>
        <p:xfrm>
          <a:off x="1483962" y="3800829"/>
          <a:ext cx="4038533" cy="21668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8637">
                  <a:extLst>
                    <a:ext uri="{9D8B030D-6E8A-4147-A177-3AD203B41FA5}">
                      <a16:colId xmlns:a16="http://schemas.microsoft.com/office/drawing/2014/main" val="3180235343"/>
                    </a:ext>
                  </a:extLst>
                </a:gridCol>
                <a:gridCol w="2019896">
                  <a:extLst>
                    <a:ext uri="{9D8B030D-6E8A-4147-A177-3AD203B41FA5}">
                      <a16:colId xmlns:a16="http://schemas.microsoft.com/office/drawing/2014/main" val="3652457957"/>
                    </a:ext>
                  </a:extLst>
                </a:gridCol>
              </a:tblGrid>
              <a:tr h="541709">
                <a:tc>
                  <a:txBody>
                    <a:bodyPr/>
                    <a:lstStyle/>
                    <a:p>
                      <a:pPr marL="0" marR="51435" indent="0" algn="just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>
                          <a:effectLst/>
                        </a:rPr>
                        <a:t>RMSE для моделі</a:t>
                      </a:r>
                      <a:endParaRPr lang="uk-UA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51435" indent="0" algn="just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 dirty="0" err="1">
                          <a:effectLst/>
                        </a:rPr>
                        <a:t>Call</a:t>
                      </a:r>
                      <a:r>
                        <a:rPr lang="uk-UA" sz="1400" dirty="0">
                          <a:effectLst/>
                        </a:rPr>
                        <a:t> опціони</a:t>
                      </a:r>
                      <a:endParaRPr lang="uk-UA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7659880"/>
                  </a:ext>
                </a:extLst>
              </a:tr>
              <a:tr h="541709">
                <a:tc>
                  <a:txBody>
                    <a:bodyPr/>
                    <a:lstStyle/>
                    <a:p>
                      <a:pPr marL="0" marR="51435" indent="0" algn="just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>
                          <a:effectLst/>
                        </a:rPr>
                        <a:t>БСМ (Блека – Скоулза)</a:t>
                      </a:r>
                      <a:endParaRPr lang="uk-UA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51435" indent="0" algn="just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12.32216514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8127711"/>
                  </a:ext>
                </a:extLst>
              </a:tr>
              <a:tr h="541709">
                <a:tc>
                  <a:txBody>
                    <a:bodyPr/>
                    <a:lstStyle/>
                    <a:p>
                      <a:pPr marL="0" marR="51435" indent="0" algn="just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>
                          <a:effectLst/>
                        </a:rPr>
                        <a:t>КРР(Кокса -Росса)</a:t>
                      </a:r>
                      <a:endParaRPr lang="uk-UA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51435" indent="0" algn="just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16.55367646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486047"/>
                  </a:ext>
                </a:extLst>
              </a:tr>
              <a:tr h="541709">
                <a:tc>
                  <a:txBody>
                    <a:bodyPr/>
                    <a:lstStyle/>
                    <a:p>
                      <a:pPr marL="0" marR="51435" indent="0" algn="just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>
                          <a:effectLst/>
                        </a:rPr>
                        <a:t>Модель Леві</a:t>
                      </a:r>
                      <a:endParaRPr lang="uk-UA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51435" indent="0" algn="just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12.32246611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565688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465101"/>
              </p:ext>
            </p:extLst>
          </p:nvPr>
        </p:nvGraphicFramePr>
        <p:xfrm>
          <a:off x="5799054" y="1765805"/>
          <a:ext cx="6268619" cy="43123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6061">
                  <a:extLst>
                    <a:ext uri="{9D8B030D-6E8A-4147-A177-3AD203B41FA5}">
                      <a16:colId xmlns:a16="http://schemas.microsoft.com/office/drawing/2014/main" val="907392048"/>
                    </a:ext>
                  </a:extLst>
                </a:gridCol>
                <a:gridCol w="846061">
                  <a:extLst>
                    <a:ext uri="{9D8B030D-6E8A-4147-A177-3AD203B41FA5}">
                      <a16:colId xmlns:a16="http://schemas.microsoft.com/office/drawing/2014/main" val="3073961388"/>
                    </a:ext>
                  </a:extLst>
                </a:gridCol>
                <a:gridCol w="1525499">
                  <a:extLst>
                    <a:ext uri="{9D8B030D-6E8A-4147-A177-3AD203B41FA5}">
                      <a16:colId xmlns:a16="http://schemas.microsoft.com/office/drawing/2014/main" val="3554823395"/>
                    </a:ext>
                  </a:extLst>
                </a:gridCol>
                <a:gridCol w="1525499">
                  <a:extLst>
                    <a:ext uri="{9D8B030D-6E8A-4147-A177-3AD203B41FA5}">
                      <a16:colId xmlns:a16="http://schemas.microsoft.com/office/drawing/2014/main" val="3742194135"/>
                    </a:ext>
                  </a:extLst>
                </a:gridCol>
                <a:gridCol w="1525499">
                  <a:extLst>
                    <a:ext uri="{9D8B030D-6E8A-4147-A177-3AD203B41FA5}">
                      <a16:colId xmlns:a16="http://schemas.microsoft.com/office/drawing/2014/main" val="2155223676"/>
                    </a:ext>
                  </a:extLst>
                </a:gridCol>
              </a:tblGrid>
              <a:tr h="2008037">
                <a:tc>
                  <a:txBody>
                    <a:bodyPr/>
                    <a:lstStyle/>
                    <a:p>
                      <a:pPr marL="71755" marR="51435" indent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>
                          <a:effectLst/>
                        </a:rPr>
                        <a:t>Ціна страйку (виконання)</a:t>
                      </a:r>
                      <a:endParaRPr lang="uk-UA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51435" indent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>
                          <a:effectLst/>
                        </a:rPr>
                        <a:t>Call ціна опціону Yahoo</a:t>
                      </a:r>
                      <a:endParaRPr lang="uk-UA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51435" indent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>
                          <a:effectLst/>
                        </a:rPr>
                        <a:t>Call ціна опціону моделі БСМ</a:t>
                      </a:r>
                      <a:endParaRPr lang="uk-UA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indent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Call ціна опціону моделі КРР</a:t>
                      </a:r>
                      <a:endParaRPr lang="uk-UA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b"/>
                </a:tc>
                <a:tc>
                  <a:txBody>
                    <a:bodyPr/>
                    <a:lstStyle/>
                    <a:p>
                      <a:pPr marL="71755" marR="51435" indent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 dirty="0" err="1">
                          <a:effectLst/>
                        </a:rPr>
                        <a:t>Call</a:t>
                      </a:r>
                      <a:r>
                        <a:rPr lang="uk-UA" sz="1400" dirty="0">
                          <a:effectLst/>
                        </a:rPr>
                        <a:t> ціна опціону моделі </a:t>
                      </a:r>
                      <a:r>
                        <a:rPr lang="uk-UA" sz="1400" dirty="0" err="1">
                          <a:effectLst/>
                        </a:rPr>
                        <a:t>Леві</a:t>
                      </a:r>
                      <a:endParaRPr lang="uk-UA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/>
                </a:tc>
                <a:extLst>
                  <a:ext uri="{0D108BD9-81ED-4DB2-BD59-A6C34878D82A}">
                    <a16:rowId xmlns:a16="http://schemas.microsoft.com/office/drawing/2014/main" val="3865697896"/>
                  </a:ext>
                </a:extLst>
              </a:tr>
              <a:tr h="243758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500" dirty="0">
                          <a:effectLst/>
                        </a:rPr>
                        <a:t>180</a:t>
                      </a:r>
                      <a:endParaRPr lang="uk-UA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31.15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21.13426697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11.240005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21.13224847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3358950"/>
                  </a:ext>
                </a:extLst>
              </a:tr>
              <a:tr h="243758"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185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28.2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16.40910841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6.240005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16.40994412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14944766"/>
                  </a:ext>
                </a:extLst>
              </a:tr>
              <a:tr h="243758"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190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25.03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11.68437633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2.085267129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11.68316857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11489308"/>
                  </a:ext>
                </a:extLst>
              </a:tr>
              <a:tr h="243758"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195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22.19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6.993659684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0.282275109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6.994617435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48842207"/>
                  </a:ext>
                </a:extLst>
              </a:tr>
              <a:tr h="243758"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200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19.5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2.826948263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0.011049607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2.825213823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50519850"/>
                  </a:ext>
                </a:extLst>
              </a:tr>
              <a:tr h="243758"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205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16.95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0.541244054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9.90E-05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0.541315522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2972234"/>
                  </a:ext>
                </a:extLst>
              </a:tr>
              <a:tr h="243758"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210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14.7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0.036310577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1.87E-07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0.036162017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42032046"/>
                  </a:ext>
                </a:extLst>
              </a:tr>
              <a:tr h="243758"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215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12.65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0.00074106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5.46E-11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0.000792758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3884043"/>
                  </a:ext>
                </a:extLst>
              </a:tr>
              <a:tr h="243758"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effectLst/>
                        </a:rPr>
                        <a:t>220</a:t>
                      </a:r>
                      <a:endParaRPr lang="uk-UA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10.79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4.48E-06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1.88E-15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4.04E-06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68167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409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6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" y="0"/>
            <a:ext cx="1331486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pic>
        <p:nvPicPr>
          <p:cNvPr id="8" name="Google Shape;7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963"/>
            <a:ext cx="1331510" cy="126180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610557" y="43821"/>
            <a:ext cx="2664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dirty="0" smtClean="0"/>
              <a:t>Результати:</a:t>
            </a:r>
            <a:endParaRPr lang="uk-UA" sz="4000" dirty="0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1331495" y="1314933"/>
            <a:ext cx="9665368" cy="4228134"/>
          </a:xfrm>
        </p:spPr>
        <p:txBody>
          <a:bodyPr>
            <a:normAutofit/>
          </a:bodyPr>
          <a:lstStyle/>
          <a:p>
            <a:r>
              <a:rPr lang="uk-UA" dirty="0"/>
              <a:t>Для символу AAPL на 1 рік:</a:t>
            </a:r>
          </a:p>
          <a:p>
            <a:r>
              <a:rPr lang="uk-UA" dirty="0"/>
              <a:t>Дата укладання опціону - 12/1/2023</a:t>
            </a:r>
          </a:p>
          <a:p>
            <a:r>
              <a:rPr lang="uk-UA" dirty="0"/>
              <a:t>Дата виконання опціону - 1/17/2025</a:t>
            </a:r>
          </a:p>
          <a:p>
            <a:r>
              <a:rPr lang="uk-UA" dirty="0"/>
              <a:t>Ціна акції на момент укладення- 191.24</a:t>
            </a:r>
          </a:p>
          <a:p>
            <a:r>
              <a:rPr lang="en-US" sz="3500" b="1" dirty="0" smtClean="0"/>
              <a:t>Put</a:t>
            </a:r>
          </a:p>
          <a:p>
            <a:endParaRPr lang="uk-UA" sz="3500" b="1" dirty="0"/>
          </a:p>
          <a:p>
            <a:endParaRPr lang="uk-UA" sz="25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089486"/>
              </p:ext>
            </p:extLst>
          </p:nvPr>
        </p:nvGraphicFramePr>
        <p:xfrm>
          <a:off x="5763127" y="1636292"/>
          <a:ext cx="6244388" cy="45642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2791">
                  <a:extLst>
                    <a:ext uri="{9D8B030D-6E8A-4147-A177-3AD203B41FA5}">
                      <a16:colId xmlns:a16="http://schemas.microsoft.com/office/drawing/2014/main" val="2653952764"/>
                    </a:ext>
                  </a:extLst>
                </a:gridCol>
                <a:gridCol w="842791">
                  <a:extLst>
                    <a:ext uri="{9D8B030D-6E8A-4147-A177-3AD203B41FA5}">
                      <a16:colId xmlns:a16="http://schemas.microsoft.com/office/drawing/2014/main" val="3854626727"/>
                    </a:ext>
                  </a:extLst>
                </a:gridCol>
                <a:gridCol w="1519602">
                  <a:extLst>
                    <a:ext uri="{9D8B030D-6E8A-4147-A177-3AD203B41FA5}">
                      <a16:colId xmlns:a16="http://schemas.microsoft.com/office/drawing/2014/main" val="1965548747"/>
                    </a:ext>
                  </a:extLst>
                </a:gridCol>
                <a:gridCol w="1519602">
                  <a:extLst>
                    <a:ext uri="{9D8B030D-6E8A-4147-A177-3AD203B41FA5}">
                      <a16:colId xmlns:a16="http://schemas.microsoft.com/office/drawing/2014/main" val="2950231286"/>
                    </a:ext>
                  </a:extLst>
                </a:gridCol>
                <a:gridCol w="1519602">
                  <a:extLst>
                    <a:ext uri="{9D8B030D-6E8A-4147-A177-3AD203B41FA5}">
                      <a16:colId xmlns:a16="http://schemas.microsoft.com/office/drawing/2014/main" val="4181568788"/>
                    </a:ext>
                  </a:extLst>
                </a:gridCol>
              </a:tblGrid>
              <a:tr h="2181213">
                <a:tc>
                  <a:txBody>
                    <a:bodyPr/>
                    <a:lstStyle/>
                    <a:p>
                      <a:pPr marL="71755" marR="51435" indent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Ціна страйку (виконання)</a:t>
                      </a: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51435" indent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Put</a:t>
                      </a:r>
                      <a:r>
                        <a:rPr lang="uk-UA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ціна опціону </a:t>
                      </a:r>
                      <a:r>
                        <a:rPr lang="uk-UA" sz="14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Yahoo</a:t>
                      </a:r>
                      <a:endParaRPr lang="uk-UA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51435" indent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Put</a:t>
                      </a:r>
                      <a:r>
                        <a:rPr lang="uk-UA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ціна опціону моделі БСМ</a:t>
                      </a: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indent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Put</a:t>
                      </a:r>
                      <a:r>
                        <a:rPr lang="uk-UA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ціна опціону моделі КРР</a:t>
                      </a:r>
                    </a:p>
                  </a:txBody>
                  <a:tcPr marL="68580" marR="68580" marT="0" marB="0" vert="vert270" anchor="b"/>
                </a:tc>
                <a:tc>
                  <a:txBody>
                    <a:bodyPr/>
                    <a:lstStyle/>
                    <a:p>
                      <a:pPr marL="71755" marR="51435" indent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Put</a:t>
                      </a:r>
                      <a:r>
                        <a:rPr lang="uk-UA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ціна опціону моделі </a:t>
                      </a:r>
                      <a:r>
                        <a:rPr lang="uk-UA" sz="14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Леві</a:t>
                      </a:r>
                      <a:endParaRPr lang="uk-UA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/>
                </a:tc>
                <a:extLst>
                  <a:ext uri="{0D108BD9-81ED-4DB2-BD59-A6C34878D82A}">
                    <a16:rowId xmlns:a16="http://schemas.microsoft.com/office/drawing/2014/main" val="2315477126"/>
                  </a:ext>
                </a:extLst>
              </a:tr>
              <a:tr h="264781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180</a:t>
                      </a:r>
                      <a:endParaRPr lang="uk-UA" sz="15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11.23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2.02E-10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0.000566181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60314608"/>
                  </a:ext>
                </a:extLst>
              </a:tr>
              <a:tr h="264781"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13.05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8.31E-07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0.054456674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42866957"/>
                  </a:ext>
                </a:extLst>
              </a:tr>
              <a:tr h="264781"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14.81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0.000428148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0.861589995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0.00041893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07147172"/>
                  </a:ext>
                </a:extLst>
              </a:tr>
              <a:tr h="264781"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16.9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0.034870889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3.924291569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0.034655901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45456426"/>
                  </a:ext>
                </a:extLst>
              </a:tr>
              <a:tr h="264781"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19.2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0.593318857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8.759995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0.592919208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54182480"/>
                  </a:ext>
                </a:extLst>
              </a:tr>
              <a:tr h="264781"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22.38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3.032774038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13.759995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3.035759205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41717426"/>
                  </a:ext>
                </a:extLst>
              </a:tr>
              <a:tr h="264781"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24.47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7.252999951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18.759995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7.250645136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44997009"/>
                  </a:ext>
                </a:extLst>
              </a:tr>
              <a:tr h="264781"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28.22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11.94258982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23.759995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11.94761506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65397902"/>
                  </a:ext>
                </a:extLst>
              </a:tr>
              <a:tr h="264781"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16.66701263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28.759995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marR="51435" indent="-6350" algn="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16.66398474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19113348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391048"/>
              </p:ext>
            </p:extLst>
          </p:nvPr>
        </p:nvGraphicFramePr>
        <p:xfrm>
          <a:off x="1483962" y="3800829"/>
          <a:ext cx="4038533" cy="21668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8637">
                  <a:extLst>
                    <a:ext uri="{9D8B030D-6E8A-4147-A177-3AD203B41FA5}">
                      <a16:colId xmlns:a16="http://schemas.microsoft.com/office/drawing/2014/main" val="3180235343"/>
                    </a:ext>
                  </a:extLst>
                </a:gridCol>
                <a:gridCol w="2019896">
                  <a:extLst>
                    <a:ext uri="{9D8B030D-6E8A-4147-A177-3AD203B41FA5}">
                      <a16:colId xmlns:a16="http://schemas.microsoft.com/office/drawing/2014/main" val="3652457957"/>
                    </a:ext>
                  </a:extLst>
                </a:gridCol>
              </a:tblGrid>
              <a:tr h="541709">
                <a:tc>
                  <a:txBody>
                    <a:bodyPr/>
                    <a:lstStyle/>
                    <a:p>
                      <a:pPr marL="0" marR="51435" indent="0" algn="just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 dirty="0">
                          <a:effectLst/>
                        </a:rPr>
                        <a:t>RMSE для моделі</a:t>
                      </a:r>
                      <a:endParaRPr lang="uk-UA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51435" indent="0" algn="just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Put </a:t>
                      </a:r>
                      <a:r>
                        <a:rPr lang="uk-UA" sz="1400" dirty="0" smtClean="0">
                          <a:effectLst/>
                        </a:rPr>
                        <a:t>опціони</a:t>
                      </a:r>
                      <a:endParaRPr lang="uk-UA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7659880"/>
                  </a:ext>
                </a:extLst>
              </a:tr>
              <a:tr h="541709">
                <a:tc>
                  <a:txBody>
                    <a:bodyPr/>
                    <a:lstStyle/>
                    <a:p>
                      <a:pPr marL="0" marR="51435" indent="0" algn="just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>
                          <a:effectLst/>
                        </a:rPr>
                        <a:t>БСМ (Блека – Скоулза)</a:t>
                      </a:r>
                      <a:endParaRPr lang="uk-UA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51435" indent="0" algn="just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14.34837249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8127711"/>
                  </a:ext>
                </a:extLst>
              </a:tr>
              <a:tr h="541709">
                <a:tc>
                  <a:txBody>
                    <a:bodyPr/>
                    <a:lstStyle/>
                    <a:p>
                      <a:pPr marL="0" marR="51435" indent="0" algn="just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>
                          <a:effectLst/>
                        </a:rPr>
                        <a:t>КРР(Кокса -Росса)</a:t>
                      </a:r>
                      <a:endParaRPr lang="uk-UA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51435" indent="0" algn="just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8.993613213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486047"/>
                  </a:ext>
                </a:extLst>
              </a:tr>
              <a:tr h="541709">
                <a:tc>
                  <a:txBody>
                    <a:bodyPr/>
                    <a:lstStyle/>
                    <a:p>
                      <a:pPr marL="0" marR="51435" indent="0" algn="just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400">
                          <a:effectLst/>
                        </a:rPr>
                        <a:t>Модель Леві</a:t>
                      </a:r>
                      <a:endParaRPr lang="uk-UA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51435" indent="0" algn="just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255"/>
                        </a:spcAft>
                      </a:pPr>
                      <a:r>
                        <a:rPr lang="uk-UA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14.34809413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565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1668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6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" y="0"/>
            <a:ext cx="1331486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pic>
        <p:nvPicPr>
          <p:cNvPr id="6" name="Google Shape;7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3300"/>
            <a:ext cx="1331510" cy="1261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160061" y="55983"/>
            <a:ext cx="7904559" cy="607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6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6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" y="0"/>
            <a:ext cx="1331486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pic>
        <p:nvPicPr>
          <p:cNvPr id="4" name="Google Shape;7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963"/>
            <a:ext cx="1331510" cy="12618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40967" y="2472915"/>
            <a:ext cx="3689685" cy="1320800"/>
          </a:xfrm>
        </p:spPr>
        <p:txBody>
          <a:bodyPr>
            <a:normAutofit/>
          </a:bodyPr>
          <a:lstStyle/>
          <a:p>
            <a:r>
              <a:rPr lang="uk-UA" sz="4000" dirty="0" smtClean="0"/>
              <a:t>Дякую за увагу!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254208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6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" y="0"/>
            <a:ext cx="1331486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pic>
        <p:nvPicPr>
          <p:cNvPr id="6" name="Google Shape;7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3300"/>
            <a:ext cx="1331510" cy="12618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495" y="609600"/>
            <a:ext cx="8596668" cy="770021"/>
          </a:xfrm>
        </p:spPr>
        <p:txBody>
          <a:bodyPr/>
          <a:lstStyle/>
          <a:p>
            <a:r>
              <a:rPr lang="uk-UA" dirty="0" smtClean="0"/>
              <a:t>Опціони</a:t>
            </a:r>
            <a:r>
              <a:rPr lang="en-US" dirty="0" smtClean="0"/>
              <a:t>(Am, </a:t>
            </a:r>
            <a:r>
              <a:rPr lang="en-US" dirty="0" err="1" smtClean="0"/>
              <a:t>Eur</a:t>
            </a:r>
            <a:r>
              <a:rPr lang="en-US" dirty="0" smtClean="0"/>
              <a:t>)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00672" y="1799263"/>
            <a:ext cx="5296549" cy="2735415"/>
          </a:xfrm>
        </p:spPr>
        <p:txBody>
          <a:bodyPr/>
          <a:lstStyle/>
          <a:p>
            <a:r>
              <a:rPr lang="uk-UA" b="1" dirty="0" smtClean="0"/>
              <a:t>Американські опціони:</a:t>
            </a:r>
            <a:endParaRPr lang="uk-UA" dirty="0" smtClean="0"/>
          </a:p>
          <a:p>
            <a:r>
              <a:rPr lang="uk-UA" dirty="0" smtClean="0"/>
              <a:t>Можуть бути виконані в будь-який момент протягом терміну дії опціону.</a:t>
            </a:r>
          </a:p>
          <a:p>
            <a:r>
              <a:rPr lang="uk-UA" dirty="0" smtClean="0"/>
              <a:t>Власник опціону може вирішити виконати опціон будь-коли до дати закінчення терміну дії.</a:t>
            </a:r>
          </a:p>
          <a:p>
            <a:pPr marL="0" indent="0">
              <a:buNone/>
            </a:pPr>
            <a:endParaRPr lang="uk-UA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331495" y="1799263"/>
            <a:ext cx="5069177" cy="24243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b="1" dirty="0" smtClean="0"/>
              <a:t>Європейські опціони:</a:t>
            </a:r>
            <a:endParaRPr lang="uk-UA" dirty="0" smtClean="0"/>
          </a:p>
          <a:p>
            <a:r>
              <a:rPr lang="uk-UA" dirty="0" smtClean="0"/>
              <a:t>Можуть бути виконані тільки в один конкретний день - в день закінчення терміну дії опціону.</a:t>
            </a:r>
          </a:p>
          <a:p>
            <a:r>
              <a:rPr lang="uk-UA" dirty="0" smtClean="0"/>
              <a:t>Власник опціону може вирішити, чи виконувати опціон чи ні, лише в день закінчення терміну дії.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2274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6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" y="0"/>
            <a:ext cx="1331486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pic>
        <p:nvPicPr>
          <p:cNvPr id="9" name="Google Shape;7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3300"/>
            <a:ext cx="1331510" cy="12618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6084" y="819867"/>
            <a:ext cx="8596668" cy="818147"/>
          </a:xfrm>
        </p:spPr>
        <p:txBody>
          <a:bodyPr/>
          <a:lstStyle/>
          <a:p>
            <a:r>
              <a:rPr lang="uk-UA" dirty="0" smtClean="0"/>
              <a:t>Модель фінансового ринку</a:t>
            </a:r>
            <a:endParaRPr lang="uk-UA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831823"/>
              </p:ext>
            </p:extLst>
          </p:nvPr>
        </p:nvGraphicFramePr>
        <p:xfrm>
          <a:off x="1556084" y="1917273"/>
          <a:ext cx="8306245" cy="42832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9805">
                  <a:extLst>
                    <a:ext uri="{9D8B030D-6E8A-4147-A177-3AD203B41FA5}">
                      <a16:colId xmlns:a16="http://schemas.microsoft.com/office/drawing/2014/main" val="3391191441"/>
                    </a:ext>
                  </a:extLst>
                </a:gridCol>
                <a:gridCol w="6706440">
                  <a:extLst>
                    <a:ext uri="{9D8B030D-6E8A-4147-A177-3AD203B41FA5}">
                      <a16:colId xmlns:a16="http://schemas.microsoft.com/office/drawing/2014/main" val="159876959"/>
                    </a:ext>
                  </a:extLst>
                </a:gridCol>
              </a:tblGrid>
              <a:tr h="529957">
                <a:tc>
                  <a:txBody>
                    <a:bodyPr/>
                    <a:lstStyle/>
                    <a:p>
                      <a:pPr marL="6350" marR="51435" indent="-6350" algn="just">
                        <a:lnSpc>
                          <a:spcPct val="112000"/>
                        </a:lnSpc>
                        <a:spcAft>
                          <a:spcPts val="255"/>
                        </a:spcAft>
                      </a:pPr>
                      <a:r>
                        <a:rPr lang="uk-UA" sz="2000">
                          <a:effectLst/>
                        </a:rPr>
                        <a:t>t</a:t>
                      </a:r>
                      <a:endParaRPr lang="uk-UA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1435" indent="-6350" algn="just">
                        <a:lnSpc>
                          <a:spcPct val="112000"/>
                        </a:lnSpc>
                        <a:spcAft>
                          <a:spcPts val="255"/>
                        </a:spcAft>
                      </a:pPr>
                      <a:r>
                        <a:rPr lang="uk-UA" sz="2000" dirty="0">
                          <a:effectLst/>
                        </a:rPr>
                        <a:t>поточний час(дата), 0 ≤ t ≤ T</a:t>
                      </a:r>
                      <a:endParaRPr lang="uk-UA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9039426"/>
                  </a:ext>
                </a:extLst>
              </a:tr>
              <a:tr h="1103502">
                <a:tc>
                  <a:txBody>
                    <a:bodyPr/>
                    <a:lstStyle/>
                    <a:p>
                      <a:pPr marL="6350" marR="51435" indent="-6350" algn="just">
                        <a:lnSpc>
                          <a:spcPct val="112000"/>
                        </a:lnSpc>
                        <a:spcAft>
                          <a:spcPts val="255"/>
                        </a:spcAft>
                      </a:pPr>
                      <a:r>
                        <a:rPr lang="uk-UA" sz="2000">
                          <a:effectLst/>
                        </a:rPr>
                        <a:t>T</a:t>
                      </a:r>
                      <a:endParaRPr lang="uk-UA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1435" indent="-6350" algn="just">
                        <a:lnSpc>
                          <a:spcPct val="112000"/>
                        </a:lnSpc>
                        <a:spcAft>
                          <a:spcPts val="255"/>
                        </a:spcAft>
                      </a:pPr>
                      <a:r>
                        <a:rPr lang="uk-UA" sz="2000">
                          <a:effectLst/>
                        </a:rPr>
                        <a:t>термін дії опціону, дата завершення</a:t>
                      </a:r>
                      <a:endParaRPr lang="uk-UA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9766206"/>
                  </a:ext>
                </a:extLst>
              </a:tr>
              <a:tr h="529957">
                <a:tc>
                  <a:txBody>
                    <a:bodyPr/>
                    <a:lstStyle/>
                    <a:p>
                      <a:pPr marL="6350" marR="51435" indent="-6350" algn="just">
                        <a:lnSpc>
                          <a:spcPct val="112000"/>
                        </a:lnSpc>
                        <a:spcAft>
                          <a:spcPts val="255"/>
                        </a:spcAft>
                      </a:pPr>
                      <a:r>
                        <a:rPr lang="uk-UA" sz="2000">
                          <a:effectLst/>
                        </a:rPr>
                        <a:t>r</a:t>
                      </a:r>
                      <a:endParaRPr lang="uk-UA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1435" indent="-6350" algn="just">
                        <a:lnSpc>
                          <a:spcPct val="112000"/>
                        </a:lnSpc>
                        <a:spcAft>
                          <a:spcPts val="255"/>
                        </a:spcAft>
                      </a:pPr>
                      <a:r>
                        <a:rPr lang="uk-UA" sz="2000">
                          <a:effectLst/>
                        </a:rPr>
                        <a:t>без ризикова відсоткова ставка</a:t>
                      </a:r>
                      <a:endParaRPr lang="uk-UA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9629534"/>
                  </a:ext>
                </a:extLst>
              </a:tr>
              <a:tr h="529957">
                <a:tc>
                  <a:txBody>
                    <a:bodyPr/>
                    <a:lstStyle/>
                    <a:p>
                      <a:pPr marL="6350" marR="51435" indent="-6350" algn="just">
                        <a:lnSpc>
                          <a:spcPct val="112000"/>
                        </a:lnSpc>
                        <a:spcAft>
                          <a:spcPts val="255"/>
                        </a:spcAft>
                      </a:pPr>
                      <a:r>
                        <a:rPr lang="uk-UA" sz="2000">
                          <a:effectLst/>
                        </a:rPr>
                        <a:t>S, S</a:t>
                      </a:r>
                      <a:r>
                        <a:rPr lang="uk-UA" sz="2000" baseline="-25000">
                          <a:effectLst/>
                        </a:rPr>
                        <a:t>t</a:t>
                      </a:r>
                      <a:endParaRPr lang="uk-UA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1435" indent="-6350" algn="just">
                        <a:lnSpc>
                          <a:spcPct val="112000"/>
                        </a:lnSpc>
                        <a:spcAft>
                          <a:spcPts val="255"/>
                        </a:spcAft>
                      </a:pPr>
                      <a:r>
                        <a:rPr lang="uk-UA" sz="2000">
                          <a:effectLst/>
                        </a:rPr>
                        <a:t>ціна активу на ринку в час t</a:t>
                      </a:r>
                      <a:endParaRPr lang="uk-UA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2810625"/>
                  </a:ext>
                </a:extLst>
              </a:tr>
              <a:tr h="529957">
                <a:tc>
                  <a:txBody>
                    <a:bodyPr/>
                    <a:lstStyle/>
                    <a:p>
                      <a:pPr marL="6350" marR="51435" indent="-6350" algn="just">
                        <a:lnSpc>
                          <a:spcPct val="112000"/>
                        </a:lnSpc>
                        <a:spcAft>
                          <a:spcPts val="255"/>
                        </a:spcAft>
                      </a:pPr>
                      <a:r>
                        <a:rPr lang="uk-UA" sz="2000">
                          <a:effectLst/>
                        </a:rPr>
                        <a:t>σ</a:t>
                      </a:r>
                      <a:endParaRPr lang="uk-UA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1435" indent="-6350" algn="just">
                        <a:lnSpc>
                          <a:spcPct val="112000"/>
                        </a:lnSpc>
                        <a:spcAft>
                          <a:spcPts val="255"/>
                        </a:spcAft>
                      </a:pPr>
                      <a:r>
                        <a:rPr lang="uk-UA" sz="2000">
                          <a:effectLst/>
                        </a:rPr>
                        <a:t>волатильність </a:t>
                      </a:r>
                      <a:endParaRPr lang="uk-UA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5703825"/>
                  </a:ext>
                </a:extLst>
              </a:tr>
              <a:tr h="529957">
                <a:tc>
                  <a:txBody>
                    <a:bodyPr/>
                    <a:lstStyle/>
                    <a:p>
                      <a:pPr marL="6350" marR="51435" indent="-6350" algn="just">
                        <a:lnSpc>
                          <a:spcPct val="112000"/>
                        </a:lnSpc>
                        <a:spcAft>
                          <a:spcPts val="255"/>
                        </a:spcAft>
                      </a:pPr>
                      <a:r>
                        <a:rPr lang="uk-UA" sz="2000">
                          <a:effectLst/>
                        </a:rPr>
                        <a:t>K</a:t>
                      </a:r>
                      <a:endParaRPr lang="uk-UA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1435" indent="-6350" algn="just">
                        <a:lnSpc>
                          <a:spcPct val="112000"/>
                        </a:lnSpc>
                        <a:spcAft>
                          <a:spcPts val="255"/>
                        </a:spcAft>
                      </a:pPr>
                      <a:r>
                        <a:rPr lang="uk-UA" sz="2000">
                          <a:effectLst/>
                        </a:rPr>
                        <a:t>Ціна страйку(strike)</a:t>
                      </a:r>
                      <a:endParaRPr lang="uk-UA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6448248"/>
                  </a:ext>
                </a:extLst>
              </a:tr>
              <a:tr h="529957">
                <a:tc>
                  <a:txBody>
                    <a:bodyPr/>
                    <a:lstStyle/>
                    <a:p>
                      <a:pPr marL="6350" marR="51435" indent="-6350" algn="just">
                        <a:lnSpc>
                          <a:spcPct val="112000"/>
                        </a:lnSpc>
                        <a:spcAft>
                          <a:spcPts val="255"/>
                        </a:spcAft>
                      </a:pPr>
                      <a:r>
                        <a:rPr lang="uk-UA" sz="2000" dirty="0" smtClean="0">
                          <a:effectLst/>
                        </a:rPr>
                        <a:t>V(</a:t>
                      </a:r>
                      <a:r>
                        <a:rPr lang="uk-UA" sz="2000" dirty="0" err="1" smtClean="0">
                          <a:effectLst/>
                        </a:rPr>
                        <a:t>S,t</a:t>
                      </a:r>
                      <a:r>
                        <a:rPr lang="uk-UA" sz="2000" dirty="0">
                          <a:effectLst/>
                        </a:rPr>
                        <a:t>)</a:t>
                      </a:r>
                      <a:endParaRPr lang="uk-UA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1435" indent="-6350" algn="just">
                        <a:lnSpc>
                          <a:spcPct val="112000"/>
                        </a:lnSpc>
                        <a:spcAft>
                          <a:spcPts val="255"/>
                        </a:spcAft>
                      </a:pPr>
                      <a:r>
                        <a:rPr lang="uk-UA" sz="2000" dirty="0">
                          <a:effectLst/>
                        </a:rPr>
                        <a:t>значення опціону в час t</a:t>
                      </a:r>
                      <a:endParaRPr lang="uk-UA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815096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7971623" y="-277539"/>
            <a:ext cx="27182530" cy="1097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418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" y="0"/>
            <a:ext cx="1331486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pic>
        <p:nvPicPr>
          <p:cNvPr id="7" name="Google Shape;7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963"/>
            <a:ext cx="1331510" cy="12618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2090" y="202850"/>
            <a:ext cx="10058400" cy="1450757"/>
          </a:xfrm>
        </p:spPr>
        <p:txBody>
          <a:bodyPr/>
          <a:lstStyle/>
          <a:p>
            <a:r>
              <a:rPr lang="uk-UA" dirty="0" smtClean="0"/>
              <a:t>Модель Блека-</a:t>
            </a:r>
            <a:r>
              <a:rPr lang="uk-UA" dirty="0" err="1" smtClean="0"/>
              <a:t>Скоулза</a:t>
            </a:r>
            <a:r>
              <a:rPr lang="uk-UA" dirty="0" smtClean="0"/>
              <a:t>-</a:t>
            </a:r>
            <a:r>
              <a:rPr lang="uk-UA" dirty="0" err="1" smtClean="0"/>
              <a:t>Мертона</a:t>
            </a:r>
            <a:r>
              <a:rPr lang="uk-UA" dirty="0" smtClean="0"/>
              <a:t> </a:t>
            </a:r>
            <a:r>
              <a:rPr lang="uk-UA" dirty="0"/>
              <a:t>(</a:t>
            </a:r>
            <a:r>
              <a:rPr lang="en-US" dirty="0"/>
              <a:t>BSM)</a:t>
            </a:r>
            <a:endParaRPr lang="uk-U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3"/>
              <p:cNvSpPr>
                <a:spLocks noGrp="1"/>
              </p:cNvSpPr>
              <p:nvPr>
                <p:ph idx="1"/>
              </p:nvPr>
            </p:nvSpPr>
            <p:spPr>
              <a:xfrm>
                <a:off x="1572090" y="1813984"/>
                <a:ext cx="10058400" cy="402336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3500" dirty="0" smtClean="0"/>
                  <a:t>Call – </a:t>
                </a:r>
                <a14:m>
                  <m:oMath xmlns:m="http://schemas.openxmlformats.org/officeDocument/2006/math">
                    <m:r>
                      <a:rPr lang="uk-UA" sz="35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uk-UA" sz="3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3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uk-UA" sz="35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uk-UA" sz="35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uk-UA" sz="3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3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</m:e>
                          <m:sub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uk-UA" sz="3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uk-UA" sz="3500" i="1">
                        <a:latin typeface="Cambria Math" panose="02040503050406030204" pitchFamily="18" charset="0"/>
                      </a:rPr>
                      <m:t>− </m:t>
                    </m:r>
                    <m:r>
                      <a:rPr lang="uk-UA" sz="35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uk-UA" sz="3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3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uk-UA" sz="3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uk-UA" sz="3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r>
                  <a:rPr lang="uk-UA" sz="3500" dirty="0"/>
                  <a:t>	</a:t>
                </a:r>
                <a:endParaRPr lang="uk-UA" sz="3500" dirty="0"/>
              </a:p>
              <a:p>
                <a:pPr marL="0" indent="0">
                  <a:buNone/>
                </a:pPr>
                <a:endParaRPr lang="en-US" sz="3500" dirty="0" smtClean="0"/>
              </a:p>
              <a:p>
                <a:pPr marL="0" indent="0">
                  <a:buNone/>
                </a:pPr>
                <a:r>
                  <a:rPr lang="en-US" sz="3500" dirty="0" smtClean="0"/>
                  <a:t>Put -</a:t>
                </a:r>
                <a14:m>
                  <m:oMath xmlns:m="http://schemas.openxmlformats.org/officeDocument/2006/math">
                    <m:r>
                      <a:rPr lang="en-US" sz="35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uk-UA" sz="35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uk-UA" sz="3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3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uk-UA" sz="35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uk-UA" sz="3500" i="1">
                        <a:latin typeface="Cambria Math" panose="02040503050406030204" pitchFamily="18" charset="0"/>
                      </a:rPr>
                      <m:t>𝐾</m:t>
                    </m:r>
                    <m:sSup>
                      <m:sSupPr>
                        <m:ctrlPr>
                          <a:rPr lang="uk-UA" sz="3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uk-UA" sz="3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uk-UA" sz="35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uk-UA" sz="3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uk-UA" sz="35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uk-UA" sz="35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uk-UA" sz="35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uk-UA" sz="3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uk-UA" sz="35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uk-UA" sz="35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uk-UA" sz="3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uk-UA" sz="3500" dirty="0"/>
              </a:p>
              <a:p>
                <a:pPr marL="0" indent="0">
                  <a:buNone/>
                </a:pPr>
                <a:endParaRPr lang="en-US" sz="3500" dirty="0" smtClean="0"/>
              </a:p>
              <a:p>
                <a:pPr marL="0" indent="0">
                  <a:buNone/>
                </a:pPr>
                <a:r>
                  <a:rPr lang="en-US" sz="3500" dirty="0" smtClean="0"/>
                  <a:t>Put - </a:t>
                </a:r>
                <a14:m>
                  <m:oMath xmlns:m="http://schemas.openxmlformats.org/officeDocument/2006/math">
                    <m:r>
                      <a:rPr lang="uk-UA" sz="35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uk-UA" sz="3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3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uk-UA" sz="35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uk-UA" sz="35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uk-UA" sz="3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3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−ⅆ</m:t>
                            </m:r>
                          </m:e>
                          <m:sub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uk-UA" sz="3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uk-UA" sz="3500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uk-UA" sz="35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uk-UA" sz="3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3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uk-UA" sz="3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uk-UA" sz="3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endParaRPr lang="uk-UA" sz="3500" dirty="0"/>
              </a:p>
              <a:p>
                <a:r>
                  <a:rPr lang="uk-UA" dirty="0" smtClean="0"/>
                  <a:t>Де </a:t>
                </a:r>
                <a:r>
                  <a:rPr lang="uk-UA" b="1" dirty="0" smtClean="0"/>
                  <a:t>N(d</a:t>
                </a:r>
                <a:r>
                  <a:rPr lang="uk-UA" b="1" baseline="-25000" dirty="0" smtClean="0"/>
                  <a:t>1</a:t>
                </a:r>
                <a:r>
                  <a:rPr lang="uk-UA" b="1" dirty="0"/>
                  <a:t>)</a:t>
                </a:r>
                <a:r>
                  <a:rPr lang="uk-UA" dirty="0"/>
                  <a:t> є ймовірністю того, що опціон </a:t>
                </a:r>
                <a:r>
                  <a:rPr lang="uk-UA" dirty="0" err="1"/>
                  <a:t>call</a:t>
                </a:r>
                <a:r>
                  <a:rPr lang="uk-UA" dirty="0"/>
                  <a:t> виявиться прибутковим тобто ціна базового активу на момент виконання </a:t>
                </a:r>
                <a:r>
                  <a:rPr lang="uk-UA" b="1" dirty="0"/>
                  <a:t>T</a:t>
                </a:r>
                <a:r>
                  <a:rPr lang="uk-UA" dirty="0"/>
                  <a:t> буде вище або дорівнює страйку (</a:t>
                </a:r>
                <a:r>
                  <a:rPr lang="uk-UA" b="1" dirty="0"/>
                  <a:t>S</a:t>
                </a:r>
                <a:r>
                  <a:rPr lang="uk-UA" b="1" baseline="-25000" dirty="0"/>
                  <a:t>T</a:t>
                </a:r>
                <a:r>
                  <a:rPr lang="uk-UA" dirty="0"/>
                  <a:t> ≥ </a:t>
                </a:r>
                <a:r>
                  <a:rPr lang="uk-UA" b="1" dirty="0"/>
                  <a:t>K</a:t>
                </a:r>
                <a:r>
                  <a:rPr lang="uk-UA" dirty="0"/>
                  <a:t>). У свою чергу </a:t>
                </a:r>
                <a:r>
                  <a:rPr lang="uk-UA" b="1" dirty="0"/>
                  <a:t>N(d</a:t>
                </a:r>
                <a:r>
                  <a:rPr lang="uk-UA" b="1" baseline="-25000" dirty="0"/>
                  <a:t>2</a:t>
                </a:r>
                <a:r>
                  <a:rPr lang="uk-UA" b="1" dirty="0"/>
                  <a:t>)</a:t>
                </a:r>
                <a:r>
                  <a:rPr lang="uk-UA" dirty="0"/>
                  <a:t> є ймовірністю того, що опціон </a:t>
                </a:r>
                <a:r>
                  <a:rPr lang="uk-UA" dirty="0" err="1"/>
                  <a:t>call</a:t>
                </a:r>
                <a:r>
                  <a:rPr lang="uk-UA" dirty="0"/>
                  <a:t> виявиться збитковим(принеси збитки), тобто (</a:t>
                </a:r>
                <a:r>
                  <a:rPr lang="uk-UA" b="1" dirty="0"/>
                  <a:t>S</a:t>
                </a:r>
                <a:r>
                  <a:rPr lang="uk-UA" b="1" baseline="-25000" dirty="0"/>
                  <a:t>T</a:t>
                </a:r>
                <a:r>
                  <a:rPr lang="uk-UA" dirty="0"/>
                  <a:t> &lt; </a:t>
                </a:r>
                <a:r>
                  <a:rPr lang="uk-UA" b="1" dirty="0"/>
                  <a:t>K</a:t>
                </a:r>
                <a:r>
                  <a:rPr lang="uk-UA" dirty="0"/>
                  <a:t>).</a:t>
                </a:r>
              </a:p>
              <a:p>
                <a:endParaRPr lang="uk-UA" dirty="0"/>
              </a:p>
            </p:txBody>
          </p:sp>
        </mc:Choice>
        <mc:Fallback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2090" y="1813984"/>
                <a:ext cx="10058400" cy="4023360"/>
              </a:xfrm>
              <a:blipFill>
                <a:blip r:embed="rId4"/>
                <a:stretch>
                  <a:fillRect l="-2485" t="-363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89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1049" y="378904"/>
            <a:ext cx="10058400" cy="1450757"/>
          </a:xfrm>
        </p:spPr>
        <p:txBody>
          <a:bodyPr>
            <a:normAutofit/>
          </a:bodyPr>
          <a:lstStyle/>
          <a:p>
            <a:pPr lvl="1" algn="l" rtl="0">
              <a:lnSpc>
                <a:spcPct val="85000"/>
              </a:lnSpc>
              <a:spcBef>
                <a:spcPct val="0"/>
              </a:spcBef>
            </a:pPr>
            <a:r>
              <a:rPr kumimoji="0" lang="uk-UA" sz="4800" b="0" i="0" u="none" strike="noStrike" kern="1200" cap="none" spc="-5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Модель </a:t>
            </a:r>
            <a:r>
              <a:rPr kumimoji="0" lang="en-US" sz="4800" b="0" i="0" u="none" strike="noStrike" kern="1200" cap="none" spc="-5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Cox-Ross-Rubinstein (CRR)</a:t>
            </a:r>
            <a:r>
              <a:rPr lang="uk-UA" sz="1800" b="1" dirty="0"/>
              <a:t/>
            </a:r>
            <a:br>
              <a:rPr lang="uk-UA" sz="1800" b="1" dirty="0"/>
            </a:br>
            <a:endParaRPr lang="uk-UA" dirty="0"/>
          </a:p>
        </p:txBody>
      </p:sp>
      <p:pic>
        <p:nvPicPr>
          <p:cNvPr id="7" name="Google Shape;6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" y="0"/>
            <a:ext cx="1331486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pic>
        <p:nvPicPr>
          <p:cNvPr id="8" name="Google Shape;7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963"/>
            <a:ext cx="1331510" cy="126180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Объект 3"/>
              <p:cNvSpPr txBox="1">
                <a:spLocks/>
              </p:cNvSpPr>
              <p:nvPr/>
            </p:nvSpPr>
            <p:spPr>
              <a:xfrm>
                <a:off x="1572090" y="1813984"/>
                <a:ext cx="10058400" cy="402336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92500"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uk-UA" dirty="0" smtClean="0"/>
              </a:p>
              <a:p>
                <a:r>
                  <a:rPr lang="en-US" sz="3200" dirty="0" smtClean="0"/>
                  <a:t>Call 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𝑟𝑇</m:t>
                        </m:r>
                      </m:sup>
                    </m:sSup>
                    <m:sSubSup>
                      <m:sSub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sub>
                      <m:sup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 smtClean="0"/>
                  <a:t> Put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𝑟𝑇</m:t>
                        </m:r>
                      </m:sup>
                    </m:sSup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3200" i="1" dirty="0">
                        <a:latin typeface="Cambria Math" panose="02040503050406030204" pitchFamily="18" charset="0"/>
                      </a:rPr>
                      <m:t>𝑚𝑎𝑥</m:t>
                    </m:r>
                    <m:d>
                      <m:d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endParaRPr lang="en-US" sz="3200" dirty="0" smtClean="0"/>
              </a:p>
              <a:p>
                <a:r>
                  <a:rPr lang="en-US" b="1" i="1" dirty="0"/>
                  <a:t>T</a:t>
                </a:r>
                <a:r>
                  <a:rPr lang="en-US" dirty="0"/>
                  <a:t> - </a:t>
                </a:r>
                <a:r>
                  <a:rPr lang="uk-UA" dirty="0"/>
                  <a:t>кількість кроків (кількість рівнів у біноміальному дереві),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acc>
                  </m:oMath>
                </a14:m>
                <a:r>
                  <a:rPr lang="en-US" dirty="0"/>
                  <a:t> - </a:t>
                </a:r>
                <a:r>
                  <a:rPr lang="uk-UA" dirty="0"/>
                  <a:t>момент видачі </a:t>
                </a:r>
                <a:r>
                  <a:rPr lang="uk-UA" dirty="0" smtClean="0"/>
                  <a:t>опціону,</a:t>
                </a:r>
                <a:r>
                  <a:rPr lang="en-US" dirty="0" smtClean="0"/>
                  <a:t> </a:t>
                </a:r>
                <a:r>
                  <a:rPr lang="en-US" b="1" i="1" dirty="0" smtClean="0"/>
                  <a:t>p</a:t>
                </a:r>
                <a:r>
                  <a:rPr lang="en-US" dirty="0" smtClean="0"/>
                  <a:t> </a:t>
                </a:r>
                <a:r>
                  <a:rPr lang="en-US" dirty="0"/>
                  <a:t>- </a:t>
                </a:r>
                <a:r>
                  <a:rPr lang="uk-UA" dirty="0"/>
                  <a:t>ймовірність руху вгору за кожен крок,</a:t>
                </a:r>
              </a:p>
              <a:p>
                <a:r>
                  <a:rPr lang="en-US" b="1" i="1" dirty="0" smtClean="0"/>
                  <a:t>u</a:t>
                </a:r>
                <a:r>
                  <a:rPr lang="en-US" dirty="0" smtClean="0"/>
                  <a:t> </a:t>
                </a:r>
                <a:r>
                  <a:rPr lang="en-US" dirty="0"/>
                  <a:t>- </a:t>
                </a:r>
                <a:r>
                  <a:rPr lang="uk-UA" dirty="0"/>
                  <a:t>множник для вищого </a:t>
                </a:r>
                <a:r>
                  <a:rPr lang="uk-UA" dirty="0" smtClean="0"/>
                  <a:t>рівня,</a:t>
                </a:r>
                <a:r>
                  <a:rPr lang="en-US" dirty="0" smtClean="0"/>
                  <a:t> </a:t>
                </a:r>
                <a:r>
                  <a:rPr lang="en-US" b="1" i="1" dirty="0" smtClean="0"/>
                  <a:t>d</a:t>
                </a:r>
                <a:r>
                  <a:rPr lang="en-US" dirty="0" smtClean="0"/>
                  <a:t> </a:t>
                </a:r>
                <a:r>
                  <a:rPr lang="en-US" dirty="0"/>
                  <a:t>- </a:t>
                </a:r>
                <a:r>
                  <a:rPr lang="uk-UA" dirty="0"/>
                  <a:t>множник для нижнього рівня,</a:t>
                </a:r>
              </a:p>
              <a:p>
                <a:r>
                  <a:rPr lang="en-US" b="1" dirty="0"/>
                  <a:t>S</a:t>
                </a:r>
                <a:r>
                  <a:rPr lang="en-US" b="1" baseline="-25000" dirty="0" smtClean="0"/>
                  <a:t>0</a:t>
                </a:r>
                <a:r>
                  <a:rPr lang="en-US" dirty="0" smtClean="0"/>
                  <a:t>​ - </a:t>
                </a:r>
                <a:r>
                  <a:rPr lang="uk-UA" dirty="0" smtClean="0"/>
                  <a:t>початкова ціна акції,</a:t>
                </a:r>
                <a:r>
                  <a:rPr lang="en-US" dirty="0" smtClean="0"/>
                  <a:t> </a:t>
                </a:r>
                <a:r>
                  <a:rPr lang="en-US" b="1" i="1" dirty="0" smtClean="0"/>
                  <a:t>K</a:t>
                </a:r>
                <a:r>
                  <a:rPr lang="en-US" dirty="0" smtClean="0"/>
                  <a:t> - </a:t>
                </a:r>
                <a:r>
                  <a:rPr lang="uk-UA" dirty="0" smtClean="0"/>
                  <a:t>страйк-ціна опціону,</a:t>
                </a:r>
              </a:p>
              <a:p>
                <a:r>
                  <a:rPr lang="en-US" i="1" dirty="0" smtClean="0"/>
                  <a:t>r</a:t>
                </a:r>
                <a:r>
                  <a:rPr lang="en-US" dirty="0" smtClean="0"/>
                  <a:t> </a:t>
                </a:r>
                <a:r>
                  <a:rPr lang="en-US" dirty="0"/>
                  <a:t>- </a:t>
                </a:r>
                <a:r>
                  <a:rPr lang="uk-UA" dirty="0"/>
                  <a:t>процентна ставка, </a:t>
                </a:r>
                <a:r>
                  <a:rPr lang="uk-UA" dirty="0" smtClean="0"/>
                  <a:t>і</a:t>
                </a:r>
                <a:r>
                  <a:rPr lang="en-US" dirty="0" smtClean="0"/>
                  <a:t> max(</a:t>
                </a:r>
                <a:r>
                  <a:rPr lang="en-US" i="1" dirty="0" err="1" smtClean="0"/>
                  <a:t>a</a:t>
                </a:r>
                <a:r>
                  <a:rPr lang="en-US" dirty="0" err="1" smtClean="0"/>
                  <a:t>,</a:t>
                </a:r>
                <a:r>
                  <a:rPr lang="en-US" i="1" dirty="0" err="1" smtClean="0"/>
                  <a:t>b</a:t>
                </a:r>
                <a:r>
                  <a:rPr lang="en-US" dirty="0"/>
                  <a:t>) - </a:t>
                </a:r>
                <a:r>
                  <a:rPr lang="uk-UA" dirty="0"/>
                  <a:t>функція, яка повертає більше з двох значень.</a:t>
                </a:r>
              </a:p>
              <a:p>
                <a:pPr marL="0" indent="0">
                  <a:buNone/>
                </a:pPr>
                <a:endParaRPr lang="uk-UA" sz="3000" dirty="0"/>
              </a:p>
            </p:txBody>
          </p:sp>
        </mc:Choice>
        <mc:Fallback>
          <p:sp>
            <p:nvSpPr>
              <p:cNvPr id="9" name="Объект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090" y="1813984"/>
                <a:ext cx="10058400" cy="4023360"/>
              </a:xfrm>
              <a:prstGeom prst="rect">
                <a:avLst/>
              </a:prstGeom>
              <a:blipFill>
                <a:blip r:embed="rId4"/>
                <a:stretch>
                  <a:fillRect l="-151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233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6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" y="0"/>
            <a:ext cx="1331486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pic>
        <p:nvPicPr>
          <p:cNvPr id="8" name="Google Shape;7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963"/>
            <a:ext cx="1331510" cy="12618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0206" y="357827"/>
            <a:ext cx="10058400" cy="1450757"/>
          </a:xfrm>
        </p:spPr>
        <p:txBody>
          <a:bodyPr/>
          <a:lstStyle/>
          <a:p>
            <a:r>
              <a:rPr lang="uk-UA" dirty="0">
                <a:solidFill>
                  <a:srgbClr val="000000">
                    <a:lumMod val="75000"/>
                    <a:lumOff val="25000"/>
                  </a:srgbClr>
                </a:solidFill>
              </a:rPr>
              <a:t>Модель </a:t>
            </a: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Levy</a:t>
            </a:r>
            <a:endParaRPr lang="uk-U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450206" y="1808584"/>
                <a:ext cx="10058400" cy="4023360"/>
              </a:xfrm>
            </p:spPr>
            <p:txBody>
              <a:bodyPr>
                <a:normAutofit/>
              </a:bodyPr>
              <a:lstStyle/>
              <a:p>
                <a:r>
                  <a:rPr lang="en-US" sz="3500" dirty="0" smtClean="0"/>
                  <a:t>Call -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𝑟𝑇</m:t>
                        </m:r>
                      </m:sup>
                    </m:sSup>
                    <m:r>
                      <m:rPr>
                        <m:nor/>
                      </m:rPr>
                      <a:rPr lang="pt-BR" sz="35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pt-BR" sz="3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m:rPr>
                        <m:nor/>
                      </m:rPr>
                      <a:rPr lang="en-US" sz="35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pt-BR" sz="35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pt-BR" sz="35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sz="35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pt-BR" sz="35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​</m:t>
                    </m:r>
                    <m:sSup>
                      <m:sSupPr>
                        <m:ctrlPr>
                          <a:rPr lang="pt-BR" sz="3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ⅇ</m:t>
                        </m:r>
                      </m:e>
                      <m:sup>
                        <m:sSub>
                          <m:sSubPr>
                            <m:ctrlPr>
                              <a:rPr lang="pt-BR" sz="35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35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p>
                    </m:sSup>
                    <m:r>
                      <m:rPr>
                        <m:nor/>
                      </m:rPr>
                      <a:rPr lang="pt-BR" sz="35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​−</m:t>
                    </m:r>
                    <m:r>
                      <m:rPr>
                        <m:nor/>
                      </m:rPr>
                      <a:rPr lang="pt-BR" sz="3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US" sz="35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pt-BR" sz="35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sz="3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m:rPr>
                        <m:nor/>
                      </m:rPr>
                      <a:rPr lang="pt-BR" sz="35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​&gt;0]</m:t>
                    </m:r>
                    <m:r>
                      <m:rPr>
                        <m:nor/>
                      </m:rPr>
                      <a:rPr lang="pt-BR" sz="3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3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sz="35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m:rPr>
                        <m:nor/>
                      </m:rPr>
                      <a:rPr lang="pt-BR" sz="35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​&gt;0)]</m:t>
                    </m:r>
                  </m:oMath>
                </a14:m>
                <a:endParaRPr lang="en-US" sz="3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500" dirty="0"/>
                  <a:t> Put -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𝑟𝑇</m:t>
                        </m:r>
                      </m:sup>
                    </m:sSup>
                    <m:r>
                      <m:rPr>
                        <m:nor/>
                      </m:rPr>
                      <a:rPr lang="pt-BR" sz="35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pt-BR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m:rPr>
                        <m:nor/>
                      </m:rPr>
                      <a:rPr lang="en-US" sz="35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5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sz="35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sz="35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sz="3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sz="35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pt-BR" sz="35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​</m:t>
                    </m:r>
                    <m:sSup>
                      <m:sSupPr>
                        <m:ctrlPr>
                          <a:rPr lang="pt-BR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ⅇ</m:t>
                        </m:r>
                      </m:e>
                      <m:sup>
                        <m:sSub>
                          <m:sSubPr>
                            <m:ctrlPr>
                              <a:rPr lang="pt-BR" sz="3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3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p>
                    </m:sSup>
                    <m:r>
                      <m:rPr>
                        <m:nor/>
                      </m:rPr>
                      <a:rPr lang="pt-BR" sz="35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​∣</m:t>
                    </m:r>
                    <m:r>
                      <m:rPr>
                        <m:nor/>
                      </m:rP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m:rPr>
                        <m:nor/>
                      </m:rPr>
                      <a:rPr lang="pt-BR" sz="35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​</m:t>
                    </m:r>
                    <m:r>
                      <m:rPr>
                        <m:nor/>
                      </m:rPr>
                      <a:rPr lang="en-US" sz="35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pt-BR" sz="35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0]</m:t>
                    </m:r>
                    <m:r>
                      <m:rPr>
                        <m:nor/>
                      </m:rPr>
                      <a:rPr lang="pt-BR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sz="35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sz="3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m:rPr>
                        <m:nor/>
                      </m:rPr>
                      <a:rPr lang="pt-BR" sz="35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​</m:t>
                    </m:r>
                    <m:r>
                      <m:rPr>
                        <m:nor/>
                      </m:rPr>
                      <a:rPr lang="en-US" sz="35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m:rPr>
                        <m:nor/>
                      </m:rPr>
                      <a:rPr lang="pt-BR" sz="35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0)]</m:t>
                    </m:r>
                  </m:oMath>
                </a14:m>
                <a:endParaRPr lang="en-US" sz="350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uk-UA" dirty="0"/>
                  <a:t>де </a:t>
                </a:r>
                <a:r>
                  <a:rPr lang="en-US" dirty="0" smtClean="0"/>
                  <a:t>S</a:t>
                </a:r>
                <a:r>
                  <a:rPr lang="en-US" baseline="-25000" dirty="0" smtClean="0"/>
                  <a:t>0</a:t>
                </a:r>
                <a:r>
                  <a:rPr lang="en-US" dirty="0"/>
                  <a:t>​ - </a:t>
                </a:r>
                <a:r>
                  <a:rPr lang="uk-UA" dirty="0"/>
                  <a:t>ціна акції в момент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=0</a:t>
                </a:r>
                <a:r>
                  <a:rPr lang="en-US" dirty="0"/>
                  <a:t>,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K</a:t>
                </a:r>
                <a:r>
                  <a:rPr lang="en-US" dirty="0" smtClean="0"/>
                  <a:t> </a:t>
                </a:r>
                <a:r>
                  <a:rPr lang="en-US" dirty="0"/>
                  <a:t>- </a:t>
                </a:r>
                <a:r>
                  <a:rPr lang="uk-UA" dirty="0"/>
                  <a:t>страйк-ціна опціону,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r</a:t>
                </a:r>
                <a:r>
                  <a:rPr lang="en-US" dirty="0" smtClean="0"/>
                  <a:t> </a:t>
                </a:r>
                <a:r>
                  <a:rPr lang="en-US" dirty="0"/>
                  <a:t>- </a:t>
                </a:r>
                <a:r>
                  <a:rPr lang="uk-UA" dirty="0"/>
                  <a:t>процентна ставка,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T</a:t>
                </a:r>
                <a:r>
                  <a:rPr lang="en-US" dirty="0" smtClean="0"/>
                  <a:t> </a:t>
                </a:r>
                <a:r>
                  <a:rPr lang="en-US" dirty="0"/>
                  <a:t>- </a:t>
                </a:r>
                <a:r>
                  <a:rPr lang="uk-UA" dirty="0"/>
                  <a:t>термін опціону,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E</a:t>
                </a:r>
                <a:r>
                  <a:rPr lang="en-US" dirty="0" smtClean="0"/>
                  <a:t> </a:t>
                </a:r>
                <a:r>
                  <a:rPr lang="en-US" dirty="0"/>
                  <a:t>- </a:t>
                </a:r>
                <a:r>
                  <a:rPr lang="uk-UA" dirty="0"/>
                  <a:t>математичне сподівання.</a:t>
                </a:r>
                <a:endParaRPr lang="uk-UA" sz="30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0206" y="1808584"/>
                <a:ext cx="10058400" cy="4023360"/>
              </a:xfrm>
              <a:blipFill>
                <a:blip r:embed="rId4"/>
                <a:stretch>
                  <a:fillRect l="-1758" t="-348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8487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6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" y="0"/>
            <a:ext cx="1331486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pic>
        <p:nvPicPr>
          <p:cNvPr id="5" name="Google Shape;7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963"/>
            <a:ext cx="1331510" cy="12618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7512" y="302645"/>
            <a:ext cx="10058400" cy="1450757"/>
          </a:xfrm>
        </p:spPr>
        <p:txBody>
          <a:bodyPr/>
          <a:lstStyle/>
          <a:p>
            <a:r>
              <a:rPr lang="uk-UA" dirty="0" smtClean="0"/>
              <a:t>«Греки»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527566" y="2176631"/>
                <a:ext cx="11636586" cy="3880773"/>
              </a:xfrm>
            </p:spPr>
            <p:txBody>
              <a:bodyPr>
                <a:normAutofit/>
              </a:bodyPr>
              <a:lstStyle/>
              <a:p>
                <a:r>
                  <a:rPr lang="uk-UA" dirty="0" smtClean="0"/>
                  <a:t>Дельта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𝑐𝑎𝑙𝑙</m:t>
                        </m:r>
                      </m:sub>
                    </m:sSub>
                    <m:r>
                      <a:rPr lang="uk-UA" sz="25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uk-UA" sz="25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uk-UA" sz="25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ⅆ</m:t>
                        </m:r>
                      </m:e>
                      <m:sub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uk-UA" sz="2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uk-UA" dirty="0" smtClean="0"/>
                  <a:t>  ,</a:t>
                </a:r>
                <a:r>
                  <a:rPr lang="uk-UA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𝑝𝑢𝑡</m:t>
                        </m:r>
                      </m:sub>
                    </m:sSub>
                    <m:r>
                      <a:rPr lang="uk-UA" sz="25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uk-UA" sz="25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−ⅆ</m:t>
                            </m:r>
                          </m:e>
                          <m:sub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uk-UA" sz="25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uk-UA" sz="25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</m:e>
                          <m:sub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uk-UA" sz="25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uk-UA" dirty="0" smtClean="0"/>
              </a:p>
              <a:p>
                <a:r>
                  <a:rPr lang="uk-UA" dirty="0" smtClean="0"/>
                  <a:t>Гамма	</a:t>
                </a:r>
                <a14:m>
                  <m:oMath xmlns:m="http://schemas.openxmlformats.org/officeDocument/2006/math">
                    <m:r>
                      <a:rPr lang="uk-UA" sz="25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uk-UA" sz="25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uk-UA" sz="2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uk-UA" sz="2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uk-UA" sz="2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500" i="1">
                                    <a:latin typeface="Cambria Math" panose="02040503050406030204" pitchFamily="18" charset="0"/>
                                  </a:rPr>
                                  <m:t>ⅆ</m:t>
                                </m:r>
                              </m:e>
                              <m:sub>
                                <m:r>
                                  <a:rPr lang="uk-UA" sz="25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uk-UA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uk-UA" sz="25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rad>
                      </m:den>
                    </m:f>
                  </m:oMath>
                </a14:m>
                <a:endParaRPr lang="uk-UA" sz="2500" dirty="0" smtClean="0"/>
              </a:p>
              <a:p>
                <a:r>
                  <a:rPr lang="uk-UA" dirty="0" smtClean="0"/>
                  <a:t>Вега	</a:t>
                </a:r>
                <a14:m>
                  <m:oMath xmlns:m="http://schemas.openxmlformats.org/officeDocument/2006/math">
                    <m:r>
                      <a:rPr lang="uk-UA" sz="25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uk-UA" sz="25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</m:e>
                          <m:sub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ad>
                      <m:radPr>
                        <m:degHide m:val="on"/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rad>
                  </m:oMath>
                </a14:m>
                <a:r>
                  <a:rPr lang="uk-UA" sz="2500" dirty="0"/>
                  <a:t> </a:t>
                </a:r>
                <a:endParaRPr lang="uk-UA" sz="2500" dirty="0" smtClean="0"/>
              </a:p>
              <a:p>
                <a:r>
                  <a:rPr lang="uk-UA" dirty="0" smtClean="0"/>
                  <a:t>Тета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𝑐𝑎𝑙𝑙</m:t>
                        </m:r>
                      </m:sub>
                    </m:sSub>
                    <m:r>
                      <a:rPr lang="uk-UA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p>
                          <m:sSup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</a:rPr>
                                  <m:t>ⅆ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rad>
                      </m:den>
                    </m:f>
                    <m:r>
                      <a:rPr lang="uk-UA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uk-UA" sz="2400" i="1">
                        <a:latin typeface="Cambria Math" panose="02040503050406030204" pitchFamily="18" charset="0"/>
                      </a:rPr>
                      <m:t>𝑟𝐾</m:t>
                    </m:r>
                    <m:sSup>
                      <m:sSup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uk-UA" sz="24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</m:e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uk-UA" sz="2400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𝑝𝑢𝑡</m:t>
                        </m:r>
                      </m:sub>
                    </m:sSub>
                    <m:r>
                      <a:rPr lang="uk-UA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p>
                          <m:sSup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</a:rPr>
                                  <m:t>ⅆ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rad>
                      </m:den>
                    </m:f>
                    <m:r>
                      <a:rPr lang="uk-UA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uk-UA" sz="2400" i="1" smtClean="0">
                        <a:latin typeface="Cambria Math" panose="02040503050406030204" pitchFamily="18" charset="0"/>
                      </a:rPr>
                      <m:t>𝐾</m:t>
                    </m:r>
                    <m:sSup>
                      <m:sSup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uk-UA" sz="24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−ⅆ</m:t>
                            </m:r>
                          </m:e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uk-UA" sz="2400" dirty="0" smtClean="0"/>
              </a:p>
              <a:p>
                <a:r>
                  <a:rPr lang="uk-UA" dirty="0" smtClean="0"/>
                  <a:t>Ро</a:t>
                </a:r>
                <a:r>
                  <a:rPr lang="uk-UA" dirty="0"/>
                  <a:t> </a:t>
                </a:r>
                <a:r>
                  <a:rPr lang="uk-UA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𝑐𝑎𝑙𝑙</m:t>
                        </m:r>
                      </m:sub>
                    </m:sSub>
                    <m:r>
                      <a:rPr lang="uk-UA" sz="25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uk-UA" sz="2500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uk-UA" sz="2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uk-UA" sz="25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</m:e>
                          <m:sub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uk-UA" sz="25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𝑝𝑢𝑡</m:t>
                        </m:r>
                      </m:sub>
                    </m:sSub>
                    <m:r>
                      <a:rPr lang="uk-UA" sz="25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uk-UA" sz="2500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uk-UA" sz="2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uk-UA" sz="25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uk-UA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</m:e>
                          <m:sub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uk-UA" sz="2500" dirty="0"/>
              </a:p>
              <a:p>
                <a:endParaRPr lang="uk-UA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7566" y="2176631"/>
                <a:ext cx="11636586" cy="3880773"/>
              </a:xfrm>
              <a:blipFill>
                <a:blip r:embed="rId4"/>
                <a:stretch>
                  <a:fillRect l="-57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823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6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" y="0"/>
            <a:ext cx="1331486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pic>
        <p:nvPicPr>
          <p:cNvPr id="8" name="Google Shape;7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963"/>
            <a:ext cx="1331510" cy="1261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980" y="188963"/>
            <a:ext cx="6094505" cy="60180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86757" y="742885"/>
            <a:ext cx="2137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dirty="0" smtClean="0"/>
              <a:t>Додаток:</a:t>
            </a:r>
            <a:endParaRPr lang="uk-UA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1686757" y="2423604"/>
            <a:ext cx="3684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Розроблено </a:t>
            </a:r>
            <a:r>
              <a:rPr lang="uk-UA" dirty="0" err="1" smtClean="0"/>
              <a:t>односторінковий</a:t>
            </a:r>
            <a:r>
              <a:rPr lang="uk-UA" dirty="0" smtClean="0"/>
              <a:t> простий додаток із зрозумілим інтерфейсом для обрахунку будь яких опціонів.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42475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613</TotalTime>
  <Words>2051</Words>
  <Application>Microsoft Office PowerPoint</Application>
  <PresentationFormat>Широкоэкранный</PresentationFormat>
  <Paragraphs>594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Ретро</vt:lpstr>
      <vt:lpstr>Розробка аплікації для оцінки цін опціонів</vt:lpstr>
      <vt:lpstr>Презентация PowerPoint</vt:lpstr>
      <vt:lpstr>Опціони(Am, Eur)</vt:lpstr>
      <vt:lpstr>Модель фінансового ринку</vt:lpstr>
      <vt:lpstr>Модель Блека-Скоулза-Мертона (BSM)</vt:lpstr>
      <vt:lpstr>Модель Cox-Ross-Rubinstein (CRR) </vt:lpstr>
      <vt:lpstr>Модель Levy</vt:lpstr>
      <vt:lpstr>«Греки»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Комп’ютерні моделі фінансового ринку</dc:title>
  <dc:creator>pishevyak pishevyak</dc:creator>
  <cp:lastModifiedBy>pishevyak pishevyak</cp:lastModifiedBy>
  <cp:revision>178</cp:revision>
  <dcterms:created xsi:type="dcterms:W3CDTF">2023-06-01T08:30:55Z</dcterms:created>
  <dcterms:modified xsi:type="dcterms:W3CDTF">2023-12-13T21:52:41Z</dcterms:modified>
</cp:coreProperties>
</file>