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5" r:id="rId9"/>
    <p:sldId id="266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01.12.2023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4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01.12.2023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317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01.12.2023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903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01.12.2023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248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01.12.2023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5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01.12.2023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680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01.12.2023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51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01.12.2023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314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01.12.2023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494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67E3AF-5504-4D43-8EDC-36E9CEB48AE7}" type="datetimeFigureOut">
              <a:rPr lang="uk-UA" smtClean="0"/>
              <a:t>01.12.2023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44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3AF-5504-4D43-8EDC-36E9CEB48AE7}" type="datetimeFigureOut">
              <a:rPr lang="uk-UA" smtClean="0"/>
              <a:t>01.12.2023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655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67E3AF-5504-4D43-8EDC-36E9CEB48AE7}" type="datetimeFigureOut">
              <a:rPr lang="uk-UA" smtClean="0"/>
              <a:t>01.12.2023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18D3D4-036C-4A20-BD7E-8023B50699EC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0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4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63691" y="25408"/>
            <a:ext cx="1401675" cy="15025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921117"/>
          </a:xfrm>
        </p:spPr>
        <p:txBody>
          <a:bodyPr>
            <a:normAutofit fontScale="55000" lnSpcReduction="20000"/>
          </a:bodyPr>
          <a:lstStyle/>
          <a:p>
            <a:r>
              <a:rPr lang="uk-UA" dirty="0" smtClean="0"/>
              <a:t>МАГІСТЕРСЬКА РОБОТА СТУДЕНТА:</a:t>
            </a:r>
            <a:endParaRPr lang="uk-UA" dirty="0"/>
          </a:p>
          <a:p>
            <a:r>
              <a:rPr lang="uk-UA" dirty="0" err="1" smtClean="0"/>
              <a:t>Шев’якА</a:t>
            </a:r>
            <a:r>
              <a:rPr lang="uk-UA" dirty="0" smtClean="0"/>
              <a:t> </a:t>
            </a:r>
            <a:r>
              <a:rPr lang="uk-UA" dirty="0" err="1" smtClean="0"/>
              <a:t>ІванА</a:t>
            </a:r>
            <a:endParaRPr lang="uk-UA" dirty="0"/>
          </a:p>
          <a:p>
            <a:r>
              <a:rPr lang="uk-UA" dirty="0" smtClean="0"/>
              <a:t>Групи:</a:t>
            </a:r>
            <a:endParaRPr lang="uk-UA" dirty="0"/>
          </a:p>
          <a:p>
            <a:r>
              <a:rPr lang="uk-UA" dirty="0" smtClean="0"/>
              <a:t>ПМІМ-</a:t>
            </a:r>
            <a:r>
              <a:rPr lang="en-US" dirty="0" smtClean="0"/>
              <a:t>2</a:t>
            </a:r>
            <a:r>
              <a:rPr lang="uk-UA" dirty="0" smtClean="0"/>
              <a:t>1</a:t>
            </a:r>
            <a:endParaRPr lang="uk-UA" dirty="0"/>
          </a:p>
          <a:p>
            <a:pPr algn="r"/>
            <a:r>
              <a:rPr lang="uk-UA" dirty="0" smtClean="0"/>
              <a:t>НАУКОВИЙ Керівник </a:t>
            </a:r>
            <a:endParaRPr lang="uk-UA" dirty="0" smtClean="0"/>
          </a:p>
          <a:p>
            <a:pPr algn="r"/>
            <a:r>
              <a:rPr lang="uk-UA" dirty="0" smtClean="0"/>
              <a:t>  </a:t>
            </a:r>
            <a:r>
              <a:rPr lang="uk-UA" dirty="0"/>
              <a:t>Заболоцький Т.М.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Розробка аплікації для оцінки цін опціонів</a:t>
            </a:r>
            <a:endParaRPr lang="uk-UA" dirty="0"/>
          </a:p>
        </p:txBody>
      </p:sp>
      <p:pic>
        <p:nvPicPr>
          <p:cNvPr id="6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34" y="20855"/>
            <a:ext cx="1401675" cy="14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944210" y="-230819"/>
            <a:ext cx="74927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﻿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МІНІСТЕРСТВО ОСВІТИ І НАУКИ </a:t>
            </a:r>
            <a:r>
              <a:rPr lang="ru-RU" dirty="0" smtClean="0"/>
              <a:t>УКРАЇНИ</a:t>
            </a:r>
            <a:endParaRPr lang="ru-RU" dirty="0"/>
          </a:p>
          <a:p>
            <a:pPr algn="ctr"/>
            <a:r>
              <a:rPr lang="ru-RU" dirty="0"/>
              <a:t>ЛЬВІВСЬКИЙ НАЦІОНАЛЬНИЙ УНІВЕРСИТЕТ ІМЕНІ ІВАНА ФРАНКА </a:t>
            </a:r>
            <a:endParaRPr lang="ru-RU" dirty="0" smtClean="0"/>
          </a:p>
          <a:p>
            <a:pPr algn="ctr"/>
            <a:r>
              <a:rPr lang="ru-RU" dirty="0" smtClean="0"/>
              <a:t>Факультет </a:t>
            </a:r>
            <a:r>
              <a:rPr lang="ru-RU" dirty="0" err="1"/>
              <a:t>прикладної</a:t>
            </a:r>
            <a:r>
              <a:rPr lang="ru-RU" dirty="0"/>
              <a:t> математики та </a:t>
            </a:r>
            <a:r>
              <a:rPr lang="ru-RU" dirty="0" err="1" smtClean="0"/>
              <a:t>інформатики</a:t>
            </a:r>
            <a:endParaRPr lang="ru-RU" dirty="0" smtClean="0"/>
          </a:p>
          <a:p>
            <a:pPr algn="ctr"/>
            <a:r>
              <a:rPr lang="ru-RU" dirty="0" smtClean="0"/>
              <a:t> </a:t>
            </a:r>
            <a:r>
              <a:rPr lang="ru-RU" dirty="0"/>
              <a:t>Кафедра </a:t>
            </a:r>
            <a:r>
              <a:rPr lang="ru-RU" dirty="0" err="1"/>
              <a:t>програмування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7938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610557" y="43821"/>
            <a:ext cx="2664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/>
              <a:t>Результати:</a:t>
            </a:r>
            <a:endParaRPr lang="uk-UA" sz="4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r="24908"/>
          <a:stretch/>
        </p:blipFill>
        <p:spPr>
          <a:xfrm>
            <a:off x="1890295" y="674306"/>
            <a:ext cx="9146005" cy="550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87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635957" y="17500"/>
            <a:ext cx="2664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/>
              <a:t>Результати:</a:t>
            </a:r>
            <a:endParaRPr lang="uk-UA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594" y="590278"/>
            <a:ext cx="9031705" cy="567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81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4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0967" y="2472915"/>
            <a:ext cx="3689685" cy="1320800"/>
          </a:xfrm>
        </p:spPr>
        <p:txBody>
          <a:bodyPr>
            <a:normAutofit/>
          </a:bodyPr>
          <a:lstStyle/>
          <a:p>
            <a:r>
              <a:rPr lang="uk-UA" sz="4000" dirty="0" smtClean="0"/>
              <a:t>Дякую за увагу!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54208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6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300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495" y="609600"/>
            <a:ext cx="8596668" cy="770021"/>
          </a:xfrm>
        </p:spPr>
        <p:txBody>
          <a:bodyPr/>
          <a:lstStyle/>
          <a:p>
            <a:r>
              <a:rPr lang="uk-UA" dirty="0" smtClean="0"/>
              <a:t>Опціони</a:t>
            </a:r>
            <a:r>
              <a:rPr lang="en-US" dirty="0" smtClean="0"/>
              <a:t>(Am, </a:t>
            </a:r>
            <a:r>
              <a:rPr lang="en-US" dirty="0" err="1" smtClean="0"/>
              <a:t>Eur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7566" y="1646864"/>
            <a:ext cx="8596668" cy="4697411"/>
          </a:xfrm>
        </p:spPr>
        <p:txBody>
          <a:bodyPr/>
          <a:lstStyle/>
          <a:p>
            <a:r>
              <a:rPr lang="en-US" sz="3000" dirty="0" smtClean="0"/>
              <a:t>call</a:t>
            </a:r>
            <a:endParaRPr lang="uk-UA" sz="3000" dirty="0" smtClean="0"/>
          </a:p>
          <a:p>
            <a:r>
              <a:rPr lang="en-US" sz="3000" dirty="0"/>
              <a:t>p</a:t>
            </a:r>
            <a:r>
              <a:rPr lang="en-US" sz="3000" dirty="0" smtClean="0"/>
              <a:t>ut</a:t>
            </a:r>
          </a:p>
          <a:p>
            <a:pPr marL="0" indent="0">
              <a:buNone/>
            </a:pPr>
            <a:r>
              <a:rPr lang="en-US" dirty="0" smtClean="0"/>
              <a:t>K- </a:t>
            </a:r>
            <a:r>
              <a:rPr lang="uk-UA" smtClean="0"/>
              <a:t>ціна </a:t>
            </a:r>
            <a:r>
              <a:rPr lang="uk-UA" smtClean="0"/>
              <a:t>страйку (</a:t>
            </a:r>
            <a:r>
              <a:rPr lang="uk-UA" dirty="0" smtClean="0"/>
              <a:t>ціна </a:t>
            </a:r>
            <a:r>
              <a:rPr lang="uk-UA" dirty="0" smtClean="0"/>
              <a:t>виконання опціону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T-</a:t>
            </a:r>
            <a:r>
              <a:rPr lang="uk-UA" dirty="0" smtClean="0"/>
              <a:t>дата виконання</a:t>
            </a:r>
            <a:r>
              <a:rPr lang="en-US" dirty="0" smtClean="0"/>
              <a:t> 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/>
              <a:t>t – </a:t>
            </a:r>
            <a:r>
              <a:rPr lang="uk-UA" dirty="0" smtClean="0"/>
              <a:t>дата сьогодні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</a:t>
            </a:r>
            <a:r>
              <a:rPr lang="uk-UA" dirty="0" smtClean="0"/>
              <a:t>а </a:t>
            </a:r>
            <a:r>
              <a:rPr lang="uk-UA" dirty="0"/>
              <a:t>момент часу t власник опціону </a:t>
            </a:r>
            <a:r>
              <a:rPr lang="uk-UA" dirty="0" smtClean="0"/>
              <a:t>може</a:t>
            </a:r>
            <a:r>
              <a:rPr lang="en-US" dirty="0"/>
              <a:t>:</a:t>
            </a:r>
            <a:endParaRPr lang="en-US" dirty="0" smtClean="0"/>
          </a:p>
          <a:p>
            <a:pPr lvl="0"/>
            <a:r>
              <a:rPr lang="uk-UA" dirty="0"/>
              <a:t>продати опціон за його поточною ринковою ціною на деяких біржах опціонів;</a:t>
            </a:r>
          </a:p>
          <a:p>
            <a:pPr lvl="0"/>
            <a:r>
              <a:rPr lang="uk-UA" dirty="0" smtClean="0"/>
              <a:t>використати </a:t>
            </a:r>
            <a:r>
              <a:rPr lang="uk-UA" dirty="0" smtClean="0"/>
              <a:t>можливість (</a:t>
            </a:r>
            <a:r>
              <a:rPr lang="uk-UA" b="1" dirty="0"/>
              <a:t>t</a:t>
            </a:r>
            <a:r>
              <a:rPr lang="uk-UA" dirty="0"/>
              <a:t> ≤ </a:t>
            </a:r>
            <a:r>
              <a:rPr lang="uk-UA" b="1" dirty="0"/>
              <a:t>T</a:t>
            </a:r>
            <a:r>
              <a:rPr lang="uk-UA" dirty="0"/>
              <a:t>);</a:t>
            </a:r>
          </a:p>
          <a:p>
            <a:pPr lvl="0"/>
            <a:r>
              <a:rPr lang="uk-UA" dirty="0"/>
              <a:t>дозволити терміну дії опціону втратити значення (</a:t>
            </a:r>
            <a:r>
              <a:rPr lang="uk-UA" b="1" dirty="0"/>
              <a:t>t</a:t>
            </a:r>
            <a:r>
              <a:rPr lang="uk-UA" dirty="0"/>
              <a:t> ≥ </a:t>
            </a:r>
            <a:r>
              <a:rPr lang="uk-UA" b="1" dirty="0"/>
              <a:t>T</a:t>
            </a:r>
            <a:r>
              <a:rPr lang="uk-UA" dirty="0"/>
              <a:t>).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l="12833" t="18740" r="3833" b="19037"/>
          <a:stretch/>
        </p:blipFill>
        <p:spPr>
          <a:xfrm>
            <a:off x="5943600" y="365760"/>
            <a:ext cx="5950857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6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9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300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6084" y="819867"/>
            <a:ext cx="8596668" cy="818147"/>
          </a:xfrm>
        </p:spPr>
        <p:txBody>
          <a:bodyPr/>
          <a:lstStyle/>
          <a:p>
            <a:r>
              <a:rPr lang="uk-UA" dirty="0" smtClean="0"/>
              <a:t>Модель фінансового ринку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831823"/>
              </p:ext>
            </p:extLst>
          </p:nvPr>
        </p:nvGraphicFramePr>
        <p:xfrm>
          <a:off x="1556084" y="1917273"/>
          <a:ext cx="8306245" cy="42832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9805">
                  <a:extLst>
                    <a:ext uri="{9D8B030D-6E8A-4147-A177-3AD203B41FA5}">
                      <a16:colId xmlns:a16="http://schemas.microsoft.com/office/drawing/2014/main" val="3391191441"/>
                    </a:ext>
                  </a:extLst>
                </a:gridCol>
                <a:gridCol w="6706440">
                  <a:extLst>
                    <a:ext uri="{9D8B030D-6E8A-4147-A177-3AD203B41FA5}">
                      <a16:colId xmlns:a16="http://schemas.microsoft.com/office/drawing/2014/main" val="159876959"/>
                    </a:ext>
                  </a:extLst>
                </a:gridCol>
              </a:tblGrid>
              <a:tr h="529957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t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 dirty="0">
                          <a:effectLst/>
                        </a:rPr>
                        <a:t>поточний час(дата), 0 ≤ t ≤ T</a:t>
                      </a:r>
                      <a:endParaRPr lang="uk-UA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9039426"/>
                  </a:ext>
                </a:extLst>
              </a:tr>
              <a:tr h="1103502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T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термін дії опціону, дата завершення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9766206"/>
                  </a:ext>
                </a:extLst>
              </a:tr>
              <a:tr h="529957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r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без ризикова відсоткова ставка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629534"/>
                  </a:ext>
                </a:extLst>
              </a:tr>
              <a:tr h="529957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S, S</a:t>
                      </a:r>
                      <a:r>
                        <a:rPr lang="uk-UA" sz="2000" baseline="-25000">
                          <a:effectLst/>
                        </a:rPr>
                        <a:t>t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ціна активу на ринку в час t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2810625"/>
                  </a:ext>
                </a:extLst>
              </a:tr>
              <a:tr h="529957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σ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волатильність 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5703825"/>
                  </a:ext>
                </a:extLst>
              </a:tr>
              <a:tr h="529957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K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>
                          <a:effectLst/>
                        </a:rPr>
                        <a:t>Ціна страйку(strike)</a:t>
                      </a:r>
                      <a:endParaRPr lang="uk-UA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6448248"/>
                  </a:ext>
                </a:extLst>
              </a:tr>
              <a:tr h="529957"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 dirty="0" smtClean="0">
                          <a:effectLst/>
                        </a:rPr>
                        <a:t>V(</a:t>
                      </a:r>
                      <a:r>
                        <a:rPr lang="uk-UA" sz="2000" dirty="0" err="1" smtClean="0">
                          <a:effectLst/>
                        </a:rPr>
                        <a:t>S,t</a:t>
                      </a:r>
                      <a:r>
                        <a:rPr lang="uk-UA" sz="2000" dirty="0">
                          <a:effectLst/>
                        </a:rPr>
                        <a:t>)</a:t>
                      </a:r>
                      <a:endParaRPr lang="uk-UA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1435" indent="-6350" algn="just">
                        <a:lnSpc>
                          <a:spcPct val="112000"/>
                        </a:lnSpc>
                        <a:spcAft>
                          <a:spcPts val="255"/>
                        </a:spcAft>
                      </a:pPr>
                      <a:r>
                        <a:rPr lang="uk-UA" sz="2000" dirty="0">
                          <a:effectLst/>
                        </a:rPr>
                        <a:t>значення опціону в час t</a:t>
                      </a:r>
                      <a:endParaRPr lang="uk-UA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15096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971623" y="-277539"/>
            <a:ext cx="27182530" cy="1097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4182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7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2090" y="202850"/>
            <a:ext cx="10058400" cy="1450757"/>
          </a:xfrm>
        </p:spPr>
        <p:txBody>
          <a:bodyPr/>
          <a:lstStyle/>
          <a:p>
            <a:r>
              <a:rPr lang="uk-UA" dirty="0" smtClean="0"/>
              <a:t>Модель Блека-</a:t>
            </a:r>
            <a:r>
              <a:rPr lang="uk-UA" dirty="0" err="1" smtClean="0"/>
              <a:t>Скоулза</a:t>
            </a:r>
            <a:r>
              <a:rPr lang="uk-UA" dirty="0" smtClean="0"/>
              <a:t>-</a:t>
            </a:r>
            <a:r>
              <a:rPr lang="uk-UA" dirty="0" err="1" smtClean="0"/>
              <a:t>Мертона</a:t>
            </a:r>
            <a:r>
              <a:rPr lang="uk-UA" dirty="0" smtClean="0"/>
              <a:t> </a:t>
            </a:r>
            <a:r>
              <a:rPr lang="uk-UA" dirty="0"/>
              <a:t>(</a:t>
            </a:r>
            <a:r>
              <a:rPr lang="en-US" dirty="0"/>
              <a:t>BSM)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2090" y="3270680"/>
            <a:ext cx="8596668" cy="24960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 smtClean="0"/>
              <a:t>Припущення: </a:t>
            </a:r>
          </a:p>
          <a:p>
            <a:pPr lvl="0"/>
            <a:r>
              <a:rPr lang="uk-UA" dirty="0"/>
              <a:t>Відсутність арбітражу. </a:t>
            </a:r>
          </a:p>
          <a:p>
            <a:pPr lvl="0"/>
            <a:r>
              <a:rPr lang="uk-UA" dirty="0"/>
              <a:t>Без ризикова відсоткова ставка. </a:t>
            </a:r>
          </a:p>
          <a:p>
            <a:pPr lvl="0"/>
            <a:r>
              <a:rPr lang="uk-UA" dirty="0"/>
              <a:t>Ринок без тертя.</a:t>
            </a:r>
          </a:p>
          <a:p>
            <a:pPr lvl="0"/>
            <a:r>
              <a:rPr lang="uk-UA" dirty="0"/>
              <a:t>Відсутність обмежень на торгівлю. </a:t>
            </a:r>
          </a:p>
          <a:p>
            <a:pPr lvl="0"/>
            <a:r>
              <a:rPr lang="uk-UA" dirty="0"/>
              <a:t>Ціна активу змінюється випадковим чином.</a:t>
            </a:r>
          </a:p>
          <a:p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 txBox="1">
                <a:spLocks/>
              </p:cNvSpPr>
              <p:nvPr/>
            </p:nvSpPr>
            <p:spPr>
              <a:xfrm>
                <a:off x="3656910" y="2011058"/>
                <a:ext cx="8411922" cy="334503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 xmlns:m="http://schemas.openxmlformats.org/officeDocument/2006/math">
                    <m:r>
                      <a:rPr lang="uk-UA" sz="35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uk-UA" sz="3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3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uk-UA" sz="3500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uk-UA" sz="3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uk-UA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sz="35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uk-UA" sz="3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uk-UA" sz="3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uk-UA" sz="3500" dirty="0"/>
                  <a:t>	</a:t>
                </a:r>
                <a:endParaRPr lang="uk-UA" sz="3500" dirty="0" smtClean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uk-UA" sz="3500" dirty="0" smtClean="0"/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sz="35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uk-UA" sz="3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3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35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uk-UA" sz="35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uk-UA" sz="35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uk-UA" sz="35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uk-UA" sz="3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sz="35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uk-UA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3500" i="1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uk-UA" sz="3500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uk-UA" sz="35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uk-UA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uk-UA" sz="3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35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uk-UA" sz="3500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uk-UA" sz="35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uk-UA" sz="35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uk-UA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35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uk-UA" sz="35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uk-UA" sz="35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uk-UA" sz="35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uk-UA" sz="35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uk-UA" sz="3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35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uk-UA" sz="35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uk-UA" sz="35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uk-UA" sz="35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uk-UA" sz="35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sz="3500" dirty="0" smtClean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uk-UA" sz="3500" dirty="0" smtClean="0"/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sz="3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uk-UA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3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uk-UA" sz="3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uk-UA" sz="3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uk-UA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uk-UA" sz="3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uk-UA" sz="3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uk-UA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3400" i="1">
                                  <a:latin typeface="Cambria Math" panose="02040503050406030204" pitchFamily="18" charset="0"/>
                                </a:rPr>
                                <m:t>−ⅆ</m:t>
                              </m:r>
                            </m:e>
                            <m:sub>
                              <m:r>
                                <a:rPr lang="uk-UA" sz="3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uk-UA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3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uk-UA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uk-UA" sz="34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uk-UA" sz="3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uk-UA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3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uk-UA" sz="3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uk-UA" sz="3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uk-UA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34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uk-UA" sz="3400" i="1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uk-UA" sz="3400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uk-UA" sz="3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uk-UA" sz="3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uk-UA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3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uk-UA" sz="3400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uk-UA" sz="3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uk-UA" sz="3400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uk-UA" sz="3500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uk-UA" sz="3500" dirty="0"/>
              </a:p>
            </p:txBody>
          </p:sp>
        </mc:Choice>
        <mc:Fallback xmlns="">
          <p:sp>
            <p:nvSpPr>
              <p:cNvPr id="5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910" y="2011058"/>
                <a:ext cx="8411922" cy="33450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899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1049" y="378904"/>
            <a:ext cx="10058400" cy="1450757"/>
          </a:xfrm>
        </p:spPr>
        <p:txBody>
          <a:bodyPr>
            <a:normAutofit/>
          </a:bodyPr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kumimoji="0" lang="uk-UA" sz="4800" b="0" i="0" u="none" strike="noStrike" kern="1200" cap="none" spc="-5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Модель </a:t>
            </a:r>
            <a:r>
              <a:rPr kumimoji="0" lang="en-US" sz="4800" b="0" i="0" u="none" strike="noStrike" kern="1200" cap="none" spc="-5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Cox-Ross-Rubinstein (CRR)</a:t>
            </a:r>
            <a:r>
              <a:rPr lang="uk-UA" sz="1800" b="1" dirty="0"/>
              <a:t/>
            </a:r>
            <a:br>
              <a:rPr lang="uk-UA" sz="1800" b="1" dirty="0"/>
            </a:b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049" y="1900885"/>
            <a:ext cx="7029450" cy="116205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771049" y="3282115"/>
            <a:ext cx="8596668" cy="249605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uk-UA" dirty="0" smtClean="0"/>
              <a:t>Припущення: </a:t>
            </a:r>
          </a:p>
          <a:p>
            <a:r>
              <a:rPr lang="uk-UA" dirty="0" smtClean="0"/>
              <a:t>Відсутність арбітражу.</a:t>
            </a:r>
          </a:p>
          <a:p>
            <a:r>
              <a:rPr lang="uk-UA" dirty="0" smtClean="0"/>
              <a:t>Дискретний час.</a:t>
            </a:r>
          </a:p>
          <a:p>
            <a:r>
              <a:rPr lang="uk-UA" dirty="0" smtClean="0"/>
              <a:t>Бінарні рухи ціни активу.</a:t>
            </a:r>
          </a:p>
          <a:p>
            <a:r>
              <a:rPr lang="uk-UA" dirty="0" smtClean="0"/>
              <a:t>Незалежність в періодах.</a:t>
            </a:r>
          </a:p>
          <a:p>
            <a:r>
              <a:rPr lang="uk-UA" dirty="0" smtClean="0"/>
              <a:t>Відсутність трансакційних витрат.</a:t>
            </a:r>
          </a:p>
          <a:p>
            <a:endParaRPr lang="uk-UA" dirty="0"/>
          </a:p>
        </p:txBody>
      </p:sp>
      <p:pic>
        <p:nvPicPr>
          <p:cNvPr id="7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8233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0206" y="357827"/>
            <a:ext cx="10058400" cy="1450757"/>
          </a:xfrm>
        </p:spPr>
        <p:txBody>
          <a:bodyPr/>
          <a:lstStyle/>
          <a:p>
            <a:r>
              <a:rPr lang="uk-UA" dirty="0">
                <a:solidFill>
                  <a:srgbClr val="000000">
                    <a:lumMod val="75000"/>
                    <a:lumOff val="25000"/>
                  </a:srgbClr>
                </a:solidFill>
              </a:rPr>
              <a:t>Модель </a:t>
            </a: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Levy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50206" y="1821024"/>
            <a:ext cx="5610225" cy="828675"/>
          </a:xfrm>
          <a:prstGeom prst="rect">
            <a:avLst/>
          </a:prstGeom>
        </p:spPr>
      </p:pic>
      <p:pic>
        <p:nvPicPr>
          <p:cNvPr id="5" name="Picture 2" descr="Розподіл Леві — Вікіпеді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243" y="1808584"/>
            <a:ext cx="3178564" cy="322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450206" y="2520810"/>
            <a:ext cx="9850638" cy="31052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uk-UA" dirty="0" smtClean="0"/>
              <a:t>Припущення: </a:t>
            </a:r>
          </a:p>
          <a:p>
            <a:r>
              <a:rPr lang="uk-UA" dirty="0"/>
              <a:t>Відсутність </a:t>
            </a:r>
            <a:r>
              <a:rPr lang="uk-UA" dirty="0" smtClean="0"/>
              <a:t>арбітражу.</a:t>
            </a:r>
            <a:endParaRPr lang="uk-UA" dirty="0"/>
          </a:p>
          <a:p>
            <a:r>
              <a:rPr lang="uk-UA" dirty="0"/>
              <a:t>Відсутність ризикової відсоткової </a:t>
            </a:r>
            <a:r>
              <a:rPr lang="uk-UA" dirty="0" smtClean="0"/>
              <a:t>ставки.</a:t>
            </a:r>
            <a:endParaRPr lang="uk-UA" dirty="0"/>
          </a:p>
          <a:p>
            <a:r>
              <a:rPr lang="uk-UA" dirty="0"/>
              <a:t>Ринок без </a:t>
            </a:r>
            <a:r>
              <a:rPr lang="uk-UA" dirty="0" smtClean="0"/>
              <a:t>тертя.</a:t>
            </a:r>
            <a:endParaRPr lang="uk-UA" dirty="0"/>
          </a:p>
          <a:p>
            <a:r>
              <a:rPr lang="uk-UA" dirty="0"/>
              <a:t>Відсутність обмежень на </a:t>
            </a:r>
            <a:r>
              <a:rPr lang="uk-UA" dirty="0" smtClean="0"/>
              <a:t>торгівлю.</a:t>
            </a:r>
            <a:endParaRPr lang="uk-UA" dirty="0"/>
          </a:p>
          <a:p>
            <a:r>
              <a:rPr lang="uk-UA" dirty="0"/>
              <a:t>Ціна активу змінюється випадковим </a:t>
            </a:r>
            <a:r>
              <a:rPr lang="uk-UA" dirty="0" smtClean="0"/>
              <a:t>чином</a:t>
            </a:r>
            <a:r>
              <a:rPr lang="en-US" dirty="0" smtClean="0"/>
              <a:t>.</a:t>
            </a:r>
            <a:endParaRPr lang="uk-UA" dirty="0"/>
          </a:p>
          <a:p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38487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5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7512" y="302645"/>
            <a:ext cx="10058400" cy="1450757"/>
          </a:xfrm>
        </p:spPr>
        <p:txBody>
          <a:bodyPr/>
          <a:lstStyle/>
          <a:p>
            <a:r>
              <a:rPr lang="uk-UA" dirty="0" smtClean="0"/>
              <a:t>«Греки»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527566" y="2176631"/>
                <a:ext cx="11636586" cy="3880773"/>
              </a:xfrm>
            </p:spPr>
            <p:txBody>
              <a:bodyPr>
                <a:normAutofit/>
              </a:bodyPr>
              <a:lstStyle/>
              <a:p>
                <a:r>
                  <a:rPr lang="uk-UA" dirty="0" smtClean="0"/>
                  <a:t>Дельта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𝑐𝑎𝑙𝑙</m:t>
                        </m:r>
                      </m:sub>
                    </m:sSub>
                    <m:r>
                      <a:rPr lang="uk-UA" sz="2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ⅆ</m:t>
                        </m:r>
                      </m:e>
                      <m: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uk-UA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dirty="0" smtClean="0"/>
                  <a:t>  ,</a:t>
                </a:r>
                <a:r>
                  <a:rPr lang="uk-UA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𝑝𝑢𝑡</m:t>
                        </m:r>
                      </m:sub>
                    </m:sSub>
                    <m:r>
                      <a:rPr lang="uk-UA" sz="25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−ⅆ</m:t>
                            </m:r>
                          </m:e>
                          <m:sub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uk-UA" sz="2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uk-UA" sz="25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uk-UA" dirty="0" smtClean="0"/>
              </a:p>
              <a:p>
                <a:r>
                  <a:rPr lang="uk-UA" dirty="0" smtClean="0"/>
                  <a:t>Гамма	</a:t>
                </a:r>
                <a14:m>
                  <m:oMath xmlns:m="http://schemas.openxmlformats.org/officeDocument/2006/math">
                    <m:r>
                      <a:rPr lang="uk-UA" sz="25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500" i="1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</m:e>
                              <m:sub>
                                <m:r>
                                  <a:rPr lang="uk-UA" sz="2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</m:oMath>
                </a14:m>
                <a:endParaRPr lang="uk-UA" sz="2500" dirty="0" smtClean="0"/>
              </a:p>
              <a:p>
                <a:r>
                  <a:rPr lang="uk-UA" dirty="0" smtClean="0"/>
                  <a:t>Вега	</a:t>
                </a:r>
                <a14:m>
                  <m:oMath xmlns:m="http://schemas.openxmlformats.org/officeDocument/2006/math">
                    <m:r>
                      <a:rPr lang="uk-UA" sz="25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ad>
                      <m:radPr>
                        <m:degHide m:val="on"/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r>
                  <a:rPr lang="uk-UA" sz="2500" dirty="0"/>
                  <a:t> </a:t>
                </a:r>
                <a:endParaRPr lang="uk-UA" sz="2500" dirty="0" smtClean="0"/>
              </a:p>
              <a:p>
                <a:r>
                  <a:rPr lang="uk-UA" dirty="0" smtClean="0"/>
                  <a:t>Тета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𝑐𝑎𝑙𝑙</m:t>
                        </m:r>
                      </m:sub>
                    </m:sSub>
                    <m:r>
                      <a:rPr lang="uk-UA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𝑟𝐾</m:t>
                    </m:r>
                    <m:sSup>
                      <m:sSup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uk-UA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sz="24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𝑝𝑢𝑡</m:t>
                        </m:r>
                      </m:sub>
                    </m:sSub>
                    <m:r>
                      <a:rPr lang="uk-UA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uk-UA" sz="240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uk-UA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−ⅆ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uk-UA" sz="2400" dirty="0" smtClean="0"/>
              </a:p>
              <a:p>
                <a:r>
                  <a:rPr lang="uk-UA" dirty="0" smtClean="0"/>
                  <a:t>Ро</a:t>
                </a:r>
                <a:r>
                  <a:rPr lang="uk-UA" dirty="0"/>
                  <a:t> </a:t>
                </a:r>
                <a:r>
                  <a:rPr lang="uk-UA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𝑐𝑎𝑙𝑙</m:t>
                        </m:r>
                      </m:sub>
                    </m:sSub>
                    <m:r>
                      <a:rPr lang="uk-UA" sz="2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uk-UA" sz="2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sz="25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𝑝𝑢𝑡</m:t>
                        </m:r>
                      </m:sub>
                    </m:sSub>
                    <m:r>
                      <a:rPr lang="uk-UA" sz="25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uk-UA" sz="25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uk-UA" sz="25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5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k-UA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a:rPr lang="uk-UA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uk-UA" sz="2500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7566" y="2176631"/>
                <a:ext cx="11636586" cy="3880773"/>
              </a:xfrm>
              <a:blipFill>
                <a:blip r:embed="rId4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232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980" y="188963"/>
            <a:ext cx="6094505" cy="60180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86757" y="742885"/>
            <a:ext cx="2137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/>
              <a:t>Додаток:</a:t>
            </a:r>
            <a:endParaRPr lang="uk-UA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686757" y="2423604"/>
            <a:ext cx="3684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Розроблено </a:t>
            </a:r>
            <a:r>
              <a:rPr lang="uk-UA" dirty="0" err="1" smtClean="0"/>
              <a:t>односторінковий</a:t>
            </a:r>
            <a:r>
              <a:rPr lang="uk-UA" dirty="0" smtClean="0"/>
              <a:t> простий додаток із зрозумілим інтерфейсом для обрахунку будь яких опціонів.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2475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33148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pic>
        <p:nvPicPr>
          <p:cNvPr id="8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963"/>
            <a:ext cx="1331510" cy="12618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686757" y="742885"/>
            <a:ext cx="3240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Yahoo finance</a:t>
            </a:r>
            <a:r>
              <a:rPr lang="uk-UA" sz="4000" dirty="0" smtClean="0"/>
              <a:t>:</a:t>
            </a:r>
            <a:endParaRPr lang="uk-UA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686758" y="2423602"/>
            <a:ext cx="3189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Для порівняння реалізованих моделей використовується загальнодоступна платформа</a:t>
            </a:r>
          </a:p>
          <a:p>
            <a:r>
              <a:rPr lang="en-US" dirty="0"/>
              <a:t>Yahoo </a:t>
            </a:r>
            <a:r>
              <a:rPr lang="en-US" dirty="0" smtClean="0"/>
              <a:t>finance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вона дає інформацію про укладені опціони на своїй платформі.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296" y="1455204"/>
            <a:ext cx="7315704" cy="471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53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436</TotalTime>
  <Words>704</Words>
  <Application>Microsoft Office PowerPoint</Application>
  <PresentationFormat>Широкоэкранный</PresentationFormat>
  <Paragraphs>78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Cambria Math</vt:lpstr>
      <vt:lpstr>Times New Roman</vt:lpstr>
      <vt:lpstr>Ретро</vt:lpstr>
      <vt:lpstr>Розробка аплікації для оцінки цін опціонів</vt:lpstr>
      <vt:lpstr>Опціони(Am, Eur)</vt:lpstr>
      <vt:lpstr>Модель фінансового ринку</vt:lpstr>
      <vt:lpstr>Модель Блека-Скоулза-Мертона (BSM)</vt:lpstr>
      <vt:lpstr>Модель Cox-Ross-Rubinstein (CRR) </vt:lpstr>
      <vt:lpstr>Модель Levy</vt:lpstr>
      <vt:lpstr>«Греки»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Комп’ютерні моделі фінансового ринку</dc:title>
  <dc:creator>pishevyak pishevyak</dc:creator>
  <cp:lastModifiedBy>pishevyak pishevyak</cp:lastModifiedBy>
  <cp:revision>59</cp:revision>
  <dcterms:created xsi:type="dcterms:W3CDTF">2023-06-01T08:30:55Z</dcterms:created>
  <dcterms:modified xsi:type="dcterms:W3CDTF">2023-12-01T14:32:25Z</dcterms:modified>
</cp:coreProperties>
</file>