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Raleway" panose="020B0604020202020204" charset="-52"/>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779236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11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d1554baf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d1554baf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181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d1554baf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d1554baf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47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d1554baf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d1554baf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5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2d1554baf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d1554baf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98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d1554baf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d1554baf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747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2d1554baf3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2d1554baf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775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d1554baf3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d1554baf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98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d1554baf3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d1554baf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122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d1554baf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d1554baf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260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d1554baf3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d1554baf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53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Алгоритми генерування псевдовипадкових чисел</a:t>
            </a:r>
            <a:endParaRPr/>
          </a:p>
        </p:txBody>
      </p:sp>
      <p:sp>
        <p:nvSpPr>
          <p:cNvPr id="87" name="Google Shape;87;p13"/>
          <p:cNvSpPr txBox="1">
            <a:spLocks noGrp="1"/>
          </p:cNvSpPr>
          <p:nvPr>
            <p:ph type="subTitle" idx="1"/>
          </p:nvPr>
        </p:nvSpPr>
        <p:spPr>
          <a:xfrm>
            <a:off x="729625" y="3172900"/>
            <a:ext cx="7688100" cy="10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Підготував студент Шевченко Артур Максимович, студент 3 курсу, групи </a:t>
            </a:r>
            <a:r>
              <a:rPr lang="en-US" smtClean="0"/>
              <a:t>3</a:t>
            </a:r>
            <a:r>
              <a:rPr lang="ru" smtClean="0"/>
              <a:t>І</a:t>
            </a:r>
            <a:r>
              <a:rPr lang="ru"/>
              <a:t>, спеціальності “014 Середня освіта (інформатика)”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727800" y="6190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Тести випадковості</a:t>
            </a:r>
            <a:endParaRPr/>
          </a:p>
        </p:txBody>
      </p:sp>
      <p:sp>
        <p:nvSpPr>
          <p:cNvPr id="156" name="Google Shape;156;p22"/>
          <p:cNvSpPr txBox="1">
            <a:spLocks noGrp="1"/>
          </p:cNvSpPr>
          <p:nvPr>
            <p:ph type="body" idx="1"/>
          </p:nvPr>
        </p:nvSpPr>
        <p:spPr>
          <a:xfrm>
            <a:off x="727800" y="1349700"/>
            <a:ext cx="3774300" cy="356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Головною метою виконання тестів генераторів псевдовипадкових чисел є перевірка спроможності виконання умов генерування чисел, які мають свойства випадкових чисел. До таких відносяться наступні тести:</a:t>
            </a:r>
            <a:endParaRPr/>
          </a:p>
          <a:p>
            <a:pPr marL="457200" lvl="0" indent="-311150" algn="l" rtl="0">
              <a:spcBef>
                <a:spcPts val="1200"/>
              </a:spcBef>
              <a:spcAft>
                <a:spcPts val="0"/>
              </a:spcAft>
              <a:buSzPts val="1300"/>
              <a:buChar char="●"/>
            </a:pPr>
            <a:r>
              <a:rPr lang="ru"/>
              <a:t>Частотний побітовий тест. Він перевіряє набір бітів, з яких складається згенероване значення на баланс одиничних та нульових значень. Ідеальним варіантом є число, яке складається з відношення 50 на 50;</a:t>
            </a:r>
            <a:endParaRPr/>
          </a:p>
          <a:p>
            <a:pPr marL="457200" lvl="0" indent="-311150" algn="l" rtl="0">
              <a:spcBef>
                <a:spcPts val="0"/>
              </a:spcBef>
              <a:spcAft>
                <a:spcPts val="0"/>
              </a:spcAft>
              <a:buSzPts val="1300"/>
              <a:buChar char="●"/>
            </a:pPr>
            <a:r>
              <a:rPr lang="ru"/>
              <a:t> Частотний блочний тест. Суть тесту полягає у визначенні частки одиниць у блоці, що складається з </a:t>
            </a:r>
            <a:r>
              <a:rPr lang="ru" i="1"/>
              <a:t>N </a:t>
            </a:r>
            <a:r>
              <a:rPr lang="ru"/>
              <a:t>бітів і порівняння його з очікуваним значенням </a:t>
            </a:r>
            <a:r>
              <a:rPr lang="ru" i="1"/>
              <a:t>N/2</a:t>
            </a:r>
            <a:r>
              <a:rPr lang="ru"/>
              <a:t>;</a:t>
            </a:r>
            <a:endParaRPr/>
          </a:p>
        </p:txBody>
      </p:sp>
      <p:sp>
        <p:nvSpPr>
          <p:cNvPr id="157" name="Google Shape;157;p22"/>
          <p:cNvSpPr txBox="1">
            <a:spLocks noGrp="1"/>
          </p:cNvSpPr>
          <p:nvPr>
            <p:ph type="body" idx="2"/>
          </p:nvPr>
        </p:nvSpPr>
        <p:spPr>
          <a:xfrm>
            <a:off x="4643600" y="1349700"/>
            <a:ext cx="3774300" cy="356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ru"/>
              <a:t>Тест на послідовність однакових бітів. Суть тесту полягає в аналізу кількості серій біт, що складаються з однакових значень. Метою тесту є порівняти чи спостерігається кількість серій з теоретичною оцінкою і як результат показує чи є коливання між різними значеннями біт надто швидким або надто повільним.</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148400" y="619075"/>
            <a:ext cx="8267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Використання випадкових величин у програмуванні</a:t>
            </a:r>
            <a:endParaRPr/>
          </a:p>
        </p:txBody>
      </p:sp>
      <p:sp>
        <p:nvSpPr>
          <p:cNvPr id="163" name="Google Shape;163;p23"/>
          <p:cNvSpPr txBox="1">
            <a:spLocks noGrp="1"/>
          </p:cNvSpPr>
          <p:nvPr>
            <p:ph type="body" idx="1"/>
          </p:nvPr>
        </p:nvSpPr>
        <p:spPr>
          <a:xfrm>
            <a:off x="729325" y="1561700"/>
            <a:ext cx="7686900" cy="27783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ru">
                <a:solidFill>
                  <a:srgbClr val="000000"/>
                </a:solidFill>
              </a:rPr>
              <a:t>У програмуванні досить часто знаходять застосування послідовності чисел, вибраних випадково з деякої множини. Як приклади завдань, у яких використовуються випадкові числа, можна навести такі:</a:t>
            </a:r>
            <a:endParaRPr>
              <a:solidFill>
                <a:srgbClr val="000000"/>
              </a:solidFill>
            </a:endParaRPr>
          </a:p>
          <a:p>
            <a:pPr marL="457200" lvl="0" indent="-311150" algn="l" rtl="0">
              <a:spcBef>
                <a:spcPts val="1200"/>
              </a:spcBef>
              <a:spcAft>
                <a:spcPts val="0"/>
              </a:spcAft>
              <a:buClr>
                <a:srgbClr val="000000"/>
              </a:buClr>
              <a:buSzPts val="1300"/>
              <a:buFont typeface="Arial"/>
              <a:buChar char="●"/>
            </a:pPr>
            <a:r>
              <a:rPr lang="ru">
                <a:solidFill>
                  <a:srgbClr val="000000"/>
                </a:solidFill>
              </a:rPr>
              <a:t>тестування алгоритмів;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ru">
                <a:solidFill>
                  <a:srgbClr val="000000"/>
                </a:solidFill>
              </a:rPr>
              <a:t>імітаційне моделювання;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ru">
                <a:solidFill>
                  <a:srgbClr val="000000"/>
                </a:solidFill>
              </a:rPr>
              <a:t>деякі завдання чисельного аналізу;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ru">
                <a:solidFill>
                  <a:srgbClr val="000000"/>
                </a:solidFill>
              </a:rPr>
              <a:t>імітація введення користувача;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ru">
                <a:solidFill>
                  <a:srgbClr val="000000"/>
                </a:solidFill>
              </a:rPr>
              <a:t>криптографія.</a:t>
            </a:r>
            <a:br>
              <a:rPr lang="ru">
                <a:solidFill>
                  <a:srgbClr val="000000"/>
                </a:solidFill>
              </a:rPr>
            </a:br>
            <a:endParaRPr>
              <a:solidFill>
                <a:srgbClr val="000000"/>
              </a:solidFill>
            </a:endParaRPr>
          </a:p>
          <a:p>
            <a:pPr marL="0" lvl="0" indent="0" algn="l" rtl="0">
              <a:spcBef>
                <a:spcPts val="1200"/>
              </a:spcBef>
              <a:spcAft>
                <a:spcPts val="1200"/>
              </a:spcAft>
              <a:buNone/>
            </a:pPr>
            <a:endParaRPr/>
          </a:p>
        </p:txBody>
      </p:sp>
      <p:sp>
        <p:nvSpPr>
          <p:cNvPr id="164" name="Google Shape;164;p23"/>
          <p:cNvSpPr txBox="1">
            <a:spLocks noGrp="1"/>
          </p:cNvSpPr>
          <p:nvPr>
            <p:ph type="body" idx="2"/>
          </p:nvPr>
        </p:nvSpPr>
        <p:spPr>
          <a:xfrm>
            <a:off x="5731854" y="4050400"/>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Випадковість та ймовірність</a:t>
            </a:r>
            <a:endParaRPr/>
          </a:p>
        </p:txBody>
      </p:sp>
      <p:sp>
        <p:nvSpPr>
          <p:cNvPr id="93" name="Google Shape;93;p1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Випадковість - це фактор, який вказує на те, що деяке значення, процес або подія виникли самі по собі. Це означає наступне: набір випадкових величин не мають жодного чіткого шаблону, за яким їхню появу можливо було визначити. </a:t>
            </a:r>
            <a:endParaRPr/>
          </a:p>
        </p:txBody>
      </p:sp>
      <p:sp>
        <p:nvSpPr>
          <p:cNvPr id="94" name="Google Shape;94;p14"/>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Ймовірність - це розділ математики, що стосується числових описів того, наскільки ймовірно, що подія відбудеться, або наскільки ймовірно, що твердження є істинним. Вона описується значенням від нуля до одиниці, де 0 вказує на неможливість виникнення події, 1 - на впевненість, що подія відбудеться.</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800" y="621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Поняття ентропії</a:t>
            </a:r>
            <a:endParaRPr/>
          </a:p>
        </p:txBody>
      </p:sp>
      <p:sp>
        <p:nvSpPr>
          <p:cNvPr id="100" name="Google Shape;100;p15"/>
          <p:cNvSpPr txBox="1">
            <a:spLocks noGrp="1"/>
          </p:cNvSpPr>
          <p:nvPr>
            <p:ph type="body" idx="1"/>
          </p:nvPr>
        </p:nvSpPr>
        <p:spPr>
          <a:xfrm>
            <a:off x="729325" y="2078875"/>
            <a:ext cx="3774300" cy="2672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ru"/>
              <a:t>Підкидання грального кубику людиною - процес, результат якого, можна вважати випадковим. Це відбувається через сили, які впливають на куб, роблячи його обертання та пересування у просторі непередбачуваними. Такий приклад можна вважати спрощеною версією опису поняття ентропії. Більш чітке, научне описання поняття звучить наступним чином: ентропія - це сума творів ймовірностей різних станів системи помножені на логарифми цих ймовірностей, взяті зі зворотним знаком. </a:t>
            </a:r>
            <a:endParaRPr/>
          </a:p>
        </p:txBody>
      </p:sp>
      <p:sp>
        <p:nvSpPr>
          <p:cNvPr id="101" name="Google Shape;101;p1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Зникнення ентропії пояснюється достовірністю стану системи, коли інші стани неможливі.</a:t>
            </a:r>
            <a:endParaRPr/>
          </a:p>
          <a:p>
            <a:pPr marL="0" lvl="0" indent="0" algn="l" rtl="0">
              <a:spcBef>
                <a:spcPts val="1200"/>
              </a:spcBef>
              <a:spcAft>
                <a:spcPts val="1200"/>
              </a:spcAft>
              <a:buNone/>
            </a:pPr>
            <a:r>
              <a:rPr lang="ru"/>
              <a:t>Максимальний ступінь невизначеності виникає тоді, коли всі стани системи однаково ймовірні.</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7800" y="5703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ГВЧ та ГПВЧ</a:t>
            </a:r>
            <a:endParaRPr/>
          </a:p>
        </p:txBody>
      </p:sp>
      <p:sp>
        <p:nvSpPr>
          <p:cNvPr id="107" name="Google Shape;107;p16"/>
          <p:cNvSpPr txBox="1">
            <a:spLocks noGrp="1"/>
          </p:cNvSpPr>
          <p:nvPr>
            <p:ph type="body" idx="1"/>
          </p:nvPr>
        </p:nvSpPr>
        <p:spPr>
          <a:xfrm>
            <a:off x="729325" y="1380325"/>
            <a:ext cx="3774300" cy="2959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Генератори випадкових чисел (ГВЧ) - це генератори, які можуть створювати істинно випадкові значення, тобто значення, природу чи спосіб утворення яких неможливо передбачити. Усі такі генератори використовують деяке джерело ентропії - процеси, під час яких відбувається деяка подія, яку, очевидно, неможливо передбачити. В якості таких джерел ентропії виступати природні процеси.</a:t>
            </a:r>
            <a:endParaRPr/>
          </a:p>
        </p:txBody>
      </p:sp>
      <p:sp>
        <p:nvSpPr>
          <p:cNvPr id="108" name="Google Shape;108;p16"/>
          <p:cNvSpPr txBox="1">
            <a:spLocks noGrp="1"/>
          </p:cNvSpPr>
          <p:nvPr>
            <p:ph type="body" idx="2"/>
          </p:nvPr>
        </p:nvSpPr>
        <p:spPr>
          <a:xfrm>
            <a:off x="4643600" y="1380175"/>
            <a:ext cx="3774300" cy="29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Генератори псевдовипадкових чисел (ГПВЧ) - це генератори, які на виході утворюють псевдовипадкове значення. Таке значення може акумулювати свойства істинно випадкового числа, але не до кінця. В основі будь-якого генераторів такого типу лежить математична база, яка оперує деякими ініціюючими значеннями системи, розгортаючи з неї набір чисел. У цьому випадку значення згенерованого числа у відносній мірі залежить від значень попередніх утворених чисел.</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2"/>
          </p:nvPr>
        </p:nvSpPr>
        <p:spPr>
          <a:xfrm>
            <a:off x="509550" y="3619125"/>
            <a:ext cx="3300900" cy="97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4" name="Google Shape;114;p17"/>
          <p:cNvSpPr txBox="1">
            <a:spLocks noGrp="1"/>
          </p:cNvSpPr>
          <p:nvPr>
            <p:ph type="subTitle" idx="1"/>
          </p:nvPr>
        </p:nvSpPr>
        <p:spPr>
          <a:xfrm>
            <a:off x="509550" y="3764425"/>
            <a:ext cx="3300900" cy="75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a:t>Візуалізація набору випадкових чисел.</a:t>
            </a:r>
            <a:endParaRPr/>
          </a:p>
        </p:txBody>
      </p:sp>
      <p:pic>
        <p:nvPicPr>
          <p:cNvPr id="115" name="Google Shape;115;p17"/>
          <p:cNvPicPr preferRelativeResize="0"/>
          <p:nvPr/>
        </p:nvPicPr>
        <p:blipFill>
          <a:blip r:embed="rId3">
            <a:alphaModFix/>
          </a:blip>
          <a:stretch>
            <a:fillRect/>
          </a:stretch>
        </p:blipFill>
        <p:spPr>
          <a:xfrm>
            <a:off x="810000" y="789125"/>
            <a:ext cx="2700000" cy="2700000"/>
          </a:xfrm>
          <a:prstGeom prst="rect">
            <a:avLst/>
          </a:prstGeom>
          <a:noFill/>
          <a:ln>
            <a:noFill/>
          </a:ln>
        </p:spPr>
      </p:pic>
      <p:pic>
        <p:nvPicPr>
          <p:cNvPr id="116" name="Google Shape;116;p17"/>
          <p:cNvPicPr preferRelativeResize="0"/>
          <p:nvPr/>
        </p:nvPicPr>
        <p:blipFill>
          <a:blip r:embed="rId4">
            <a:alphaModFix/>
          </a:blip>
          <a:stretch>
            <a:fillRect/>
          </a:stretch>
        </p:blipFill>
        <p:spPr>
          <a:xfrm>
            <a:off x="5634000" y="789125"/>
            <a:ext cx="2700000" cy="2700000"/>
          </a:xfrm>
          <a:prstGeom prst="rect">
            <a:avLst/>
          </a:prstGeom>
          <a:noFill/>
          <a:ln>
            <a:noFill/>
          </a:ln>
        </p:spPr>
      </p:pic>
      <p:sp>
        <p:nvSpPr>
          <p:cNvPr id="117" name="Google Shape;117;p17"/>
          <p:cNvSpPr txBox="1">
            <a:spLocks noGrp="1"/>
          </p:cNvSpPr>
          <p:nvPr>
            <p:ph type="subTitle" idx="1"/>
          </p:nvPr>
        </p:nvSpPr>
        <p:spPr>
          <a:xfrm>
            <a:off x="5333550" y="3764425"/>
            <a:ext cx="3300900" cy="75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u"/>
              <a:t>Візуалізація набору псевдовипадкових чисел.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000" y="6049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Алгоритм LCG</a:t>
            </a:r>
            <a:endParaRPr/>
          </a:p>
        </p:txBody>
      </p:sp>
      <p:sp>
        <p:nvSpPr>
          <p:cNvPr id="123" name="Google Shape;123;p18"/>
          <p:cNvSpPr txBox="1">
            <a:spLocks noGrp="1"/>
          </p:cNvSpPr>
          <p:nvPr>
            <p:ph type="body" idx="1"/>
          </p:nvPr>
        </p:nvSpPr>
        <p:spPr>
          <a:xfrm>
            <a:off x="729325" y="1540500"/>
            <a:ext cx="3774300" cy="3384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ru"/>
              <a:t>Лінійний конгруентний генератор - це алгоритм, який генерує послідовність псевдовипадкових чисел, значення яких обчислюється за допомогою кусково-лінійного рівняння. Цей алгоритм є одним з найстаріших і найвідоміших алгоритмів генератора пвевдовипадкових чисел. Математична база цього методу реалізована у вигляді одного рівняння:  </a:t>
            </a:r>
            <a:endParaRPr/>
          </a:p>
          <a:p>
            <a:pPr marL="0" lvl="0" indent="0" algn="ctr" rtl="0">
              <a:lnSpc>
                <a:spcPct val="95000"/>
              </a:lnSpc>
              <a:spcBef>
                <a:spcPts val="1200"/>
              </a:spcBef>
              <a:spcAft>
                <a:spcPts val="0"/>
              </a:spcAft>
              <a:buNone/>
            </a:pPr>
            <a:r>
              <a:rPr lang="ru" i="1"/>
              <a:t>x</a:t>
            </a:r>
            <a:r>
              <a:rPr lang="ru" i="1" baseline="-25000"/>
              <a:t>n</a:t>
            </a:r>
            <a:r>
              <a:rPr lang="ru" i="1"/>
              <a:t> = (ax</a:t>
            </a:r>
            <a:r>
              <a:rPr lang="ru" i="1" baseline="-25000"/>
              <a:t>n-1</a:t>
            </a:r>
            <a:r>
              <a:rPr lang="ru" i="1"/>
              <a:t>+c) mod m</a:t>
            </a:r>
            <a:r>
              <a:rPr lang="ru"/>
              <a:t>, </a:t>
            </a:r>
            <a:endParaRPr/>
          </a:p>
          <a:p>
            <a:pPr marL="0" lvl="0" indent="0" algn="l" rtl="0">
              <a:lnSpc>
                <a:spcPct val="95000"/>
              </a:lnSpc>
              <a:spcBef>
                <a:spcPts val="1200"/>
              </a:spcBef>
              <a:spcAft>
                <a:spcPts val="1200"/>
              </a:spcAft>
              <a:buNone/>
            </a:pPr>
            <a:r>
              <a:rPr lang="ru"/>
              <a:t>де </a:t>
            </a:r>
            <a:r>
              <a:rPr lang="ru" i="1"/>
              <a:t>c</a:t>
            </a:r>
            <a:r>
              <a:rPr lang="ru"/>
              <a:t>, </a:t>
            </a:r>
            <a:r>
              <a:rPr lang="ru" i="1"/>
              <a:t>a, m</a:t>
            </a:r>
            <a:r>
              <a:rPr lang="ru"/>
              <a:t> - деякі константи, </a:t>
            </a:r>
            <a:r>
              <a:rPr lang="ru" i="1"/>
              <a:t>x</a:t>
            </a:r>
            <a:r>
              <a:rPr lang="ru" i="1" baseline="-25000"/>
              <a:t>n</a:t>
            </a:r>
            <a:r>
              <a:rPr lang="ru"/>
              <a:t> - результат </a:t>
            </a:r>
            <a:r>
              <a:rPr lang="ru" i="1"/>
              <a:t>n</a:t>
            </a:r>
            <a:r>
              <a:rPr lang="ru"/>
              <a:t>-ї ітерації, </a:t>
            </a:r>
            <a:r>
              <a:rPr lang="ru" i="1"/>
              <a:t>x</a:t>
            </a:r>
            <a:r>
              <a:rPr lang="ru" i="1" baseline="-25000"/>
              <a:t>n-1</a:t>
            </a:r>
            <a:r>
              <a:rPr lang="ru"/>
              <a:t> - результат попередньої ітерації.</a:t>
            </a:r>
            <a:endParaRPr/>
          </a:p>
        </p:txBody>
      </p:sp>
      <p:sp>
        <p:nvSpPr>
          <p:cNvPr id="124" name="Google Shape;124;p18"/>
          <p:cNvSpPr txBox="1">
            <a:spLocks noGrp="1"/>
          </p:cNvSpPr>
          <p:nvPr>
            <p:ph type="body" idx="2"/>
          </p:nvPr>
        </p:nvSpPr>
        <p:spPr>
          <a:xfrm>
            <a:off x="4643600" y="1540500"/>
            <a:ext cx="3774300" cy="3384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Кількість можливих значень, яке можливо згенерувати лежить у діапазоні [</a:t>
            </a:r>
            <a:r>
              <a:rPr lang="ru" i="1"/>
              <a:t>0</a:t>
            </a:r>
            <a:r>
              <a:rPr lang="ru"/>
              <a:t>, </a:t>
            </a:r>
            <a:r>
              <a:rPr lang="ru" i="1"/>
              <a:t>m</a:t>
            </a:r>
            <a:r>
              <a:rPr lang="ru"/>
              <a:t>), оскільки кожну ітерацію беремо залишок від ділення. Це досить легкий алгоритм у реалізації, не потребує великого обсягу оперативної пям’яті. До мінусів використання цього методу можна віднести складність визначення значення константних значень, які б привели до можливості утворення максимально можливого періоду, а також його криптографічну слабкість.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94125" y="6120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Алгоритм LCG</a:t>
            </a:r>
            <a:endParaRPr/>
          </a:p>
        </p:txBody>
      </p:sp>
      <p:sp>
        <p:nvSpPr>
          <p:cNvPr id="130" name="Google Shape;130;p19"/>
          <p:cNvSpPr txBox="1">
            <a:spLocks noGrp="1"/>
          </p:cNvSpPr>
          <p:nvPr>
            <p:ph type="body" idx="1"/>
          </p:nvPr>
        </p:nvSpPr>
        <p:spPr>
          <a:xfrm rot="10800000" flipH="1">
            <a:off x="6085150" y="1243025"/>
            <a:ext cx="3774300" cy="36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sp>
        <p:nvSpPr>
          <p:cNvPr id="131" name="Google Shape;131;p19"/>
          <p:cNvSpPr txBox="1">
            <a:spLocks noGrp="1"/>
          </p:cNvSpPr>
          <p:nvPr>
            <p:ph type="body" idx="2"/>
          </p:nvPr>
        </p:nvSpPr>
        <p:spPr>
          <a:xfrm>
            <a:off x="6085154" y="612025"/>
            <a:ext cx="3774300" cy="36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pic>
        <p:nvPicPr>
          <p:cNvPr id="132" name="Google Shape;132;p19"/>
          <p:cNvPicPr preferRelativeResize="0"/>
          <p:nvPr/>
        </p:nvPicPr>
        <p:blipFill>
          <a:blip r:embed="rId3">
            <a:alphaModFix/>
          </a:blip>
          <a:stretch>
            <a:fillRect/>
          </a:stretch>
        </p:blipFill>
        <p:spPr>
          <a:xfrm>
            <a:off x="832800" y="1352550"/>
            <a:ext cx="2438400" cy="2438400"/>
          </a:xfrm>
          <a:prstGeom prst="rect">
            <a:avLst/>
          </a:prstGeom>
          <a:noFill/>
          <a:ln>
            <a:noFill/>
          </a:ln>
        </p:spPr>
      </p:pic>
      <p:pic>
        <p:nvPicPr>
          <p:cNvPr id="133" name="Google Shape;133;p19"/>
          <p:cNvPicPr preferRelativeResize="0"/>
          <p:nvPr/>
        </p:nvPicPr>
        <p:blipFill>
          <a:blip r:embed="rId4">
            <a:alphaModFix/>
          </a:blip>
          <a:stretch>
            <a:fillRect/>
          </a:stretch>
        </p:blipFill>
        <p:spPr>
          <a:xfrm>
            <a:off x="5837423" y="1317173"/>
            <a:ext cx="2509153" cy="2509153"/>
          </a:xfrm>
          <a:prstGeom prst="rect">
            <a:avLst/>
          </a:prstGeom>
          <a:noFill/>
          <a:ln>
            <a:noFill/>
          </a:ln>
        </p:spPr>
      </p:pic>
      <p:sp>
        <p:nvSpPr>
          <p:cNvPr id="134" name="Google Shape;134;p19"/>
          <p:cNvSpPr txBox="1"/>
          <p:nvPr/>
        </p:nvSpPr>
        <p:spPr>
          <a:xfrm>
            <a:off x="713700" y="3996275"/>
            <a:ext cx="26766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a:latin typeface="Lato"/>
                <a:ea typeface="Lato"/>
                <a:cs typeface="Lato"/>
                <a:sym typeface="Lato"/>
              </a:rPr>
              <a:t>Візуалізація набору згенерованих значень без досягнення максимального значенням періоду</a:t>
            </a:r>
            <a:endParaRPr>
              <a:latin typeface="Lato"/>
              <a:ea typeface="Lato"/>
              <a:cs typeface="Lato"/>
              <a:sym typeface="Lato"/>
            </a:endParaRPr>
          </a:p>
        </p:txBody>
      </p:sp>
      <p:sp>
        <p:nvSpPr>
          <p:cNvPr id="135" name="Google Shape;135;p19"/>
          <p:cNvSpPr txBox="1"/>
          <p:nvPr/>
        </p:nvSpPr>
        <p:spPr>
          <a:xfrm>
            <a:off x="5292000" y="4103975"/>
            <a:ext cx="360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a:latin typeface="Lato"/>
                <a:ea typeface="Lato"/>
                <a:cs typeface="Lato"/>
                <a:sym typeface="Lato"/>
              </a:rPr>
              <a:t>Візуалізація набору згенерованих значень з досягненням максимального значенням періоду. Поява однакових візерунків.</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27800" y="5696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LFG</a:t>
            </a:r>
            <a:endParaRPr/>
          </a:p>
        </p:txBody>
      </p:sp>
      <p:sp>
        <p:nvSpPr>
          <p:cNvPr id="141" name="Google Shape;141;p20"/>
          <p:cNvSpPr txBox="1">
            <a:spLocks noGrp="1"/>
          </p:cNvSpPr>
          <p:nvPr>
            <p:ph type="body" idx="1"/>
          </p:nvPr>
        </p:nvSpPr>
        <p:spPr>
          <a:xfrm>
            <a:off x="729325" y="1370900"/>
            <a:ext cx="3774300" cy="353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Генератор Фібоначчі з запізненням є одним з різновидів лінійного конгруентного генератору, оскільки має подібну математичну модель, яка використовує статичні значення для визначення наступного “випадкового” значення. Усі розрахунки виконуються на основі наступної формули: </a:t>
            </a:r>
            <a:endParaRPr/>
          </a:p>
          <a:p>
            <a:pPr marL="0" lvl="0" indent="0" algn="ctr" rtl="0">
              <a:spcBef>
                <a:spcPts val="1200"/>
              </a:spcBef>
              <a:spcAft>
                <a:spcPts val="0"/>
              </a:spcAft>
              <a:buNone/>
            </a:pPr>
            <a:r>
              <a:rPr lang="ru" i="1"/>
              <a:t>x</a:t>
            </a:r>
            <a:r>
              <a:rPr lang="ru" i="1" baseline="-25000"/>
              <a:t>n</a:t>
            </a:r>
            <a:r>
              <a:rPr lang="ru" i="1"/>
              <a:t> = x</a:t>
            </a:r>
            <a:r>
              <a:rPr lang="ru" i="1" baseline="-25000"/>
              <a:t>n-j</a:t>
            </a:r>
            <a:r>
              <a:rPr lang="ru" i="1"/>
              <a:t> * x</a:t>
            </a:r>
            <a:r>
              <a:rPr lang="ru" i="1" baseline="-25000"/>
              <a:t>n-k</a:t>
            </a:r>
            <a:r>
              <a:rPr lang="ru" i="1"/>
              <a:t> mod m,</a:t>
            </a:r>
            <a:endParaRPr i="1"/>
          </a:p>
          <a:p>
            <a:pPr marL="0" lvl="0" indent="0" algn="just" rtl="0">
              <a:spcBef>
                <a:spcPts val="1200"/>
              </a:spcBef>
              <a:spcAft>
                <a:spcPts val="1200"/>
              </a:spcAft>
              <a:buNone/>
            </a:pPr>
            <a:r>
              <a:rPr lang="ru"/>
              <a:t>де </a:t>
            </a:r>
            <a:r>
              <a:rPr lang="ru" i="1"/>
              <a:t>j</a:t>
            </a:r>
            <a:r>
              <a:rPr lang="ru"/>
              <a:t>,</a:t>
            </a:r>
            <a:r>
              <a:rPr lang="ru" i="1"/>
              <a:t> k, m - </a:t>
            </a:r>
            <a:r>
              <a:rPr lang="ru"/>
              <a:t>деякі константи. Модернізованими версіями цього алгоритму є алгоритми: </a:t>
            </a:r>
            <a:r>
              <a:rPr lang="ru" i="1"/>
              <a:t>Fish</a:t>
            </a:r>
            <a:r>
              <a:rPr lang="ru"/>
              <a:t>, </a:t>
            </a:r>
            <a:r>
              <a:rPr lang="ru" i="1"/>
              <a:t>Pike </a:t>
            </a:r>
            <a:r>
              <a:rPr lang="ru"/>
              <a:t>та </a:t>
            </a:r>
            <a:r>
              <a:rPr lang="ru" i="1"/>
              <a:t>Mush</a:t>
            </a:r>
            <a:r>
              <a:rPr lang="ru"/>
              <a:t>. </a:t>
            </a:r>
            <a:endParaRPr/>
          </a:p>
        </p:txBody>
      </p:sp>
      <p:sp>
        <p:nvSpPr>
          <p:cNvPr id="142" name="Google Shape;142;p20"/>
          <p:cNvSpPr txBox="1">
            <a:spLocks noGrp="1"/>
          </p:cNvSpPr>
          <p:nvPr>
            <p:ph type="body" idx="2"/>
          </p:nvPr>
        </p:nvSpPr>
        <p:spPr>
          <a:xfrm>
            <a:off x="4643600" y="1370900"/>
            <a:ext cx="3774300" cy="353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Головною відміністю від лінійного конгруентного генератору є те, що алгоритм Фібоначчі можна використовувати у статичних алгоритмах, які потребують високого розширення. Але в нього є дві критичні проблеми, а саме:</a:t>
            </a:r>
            <a:endParaRPr/>
          </a:p>
          <a:p>
            <a:pPr marL="457200" lvl="0" indent="-311150" algn="l" rtl="0">
              <a:spcBef>
                <a:spcPts val="1200"/>
              </a:spcBef>
              <a:spcAft>
                <a:spcPts val="0"/>
              </a:spcAft>
              <a:buSzPts val="1300"/>
              <a:buChar char="●"/>
            </a:pPr>
            <a:r>
              <a:rPr lang="ru"/>
              <a:t>ініціалізація початкових значень;</a:t>
            </a:r>
            <a:endParaRPr/>
          </a:p>
          <a:p>
            <a:pPr marL="457200" lvl="0" indent="-311150" algn="l" rtl="0">
              <a:spcBef>
                <a:spcPts val="0"/>
              </a:spcBef>
              <a:spcAft>
                <a:spcPts val="0"/>
              </a:spcAft>
              <a:buSzPts val="1300"/>
              <a:buChar char="●"/>
            </a:pPr>
            <a:r>
              <a:rPr lang="ru"/>
              <a:t>неповнота математичної теорії.</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727800" y="6261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LFSR</a:t>
            </a:r>
            <a:endParaRPr/>
          </a:p>
        </p:txBody>
      </p:sp>
      <p:sp>
        <p:nvSpPr>
          <p:cNvPr id="148" name="Google Shape;148;p21"/>
          <p:cNvSpPr txBox="1">
            <a:spLocks noGrp="1"/>
          </p:cNvSpPr>
          <p:nvPr>
            <p:ph type="body" idx="1"/>
          </p:nvPr>
        </p:nvSpPr>
        <p:spPr>
          <a:xfrm>
            <a:off x="729325" y="1314350"/>
            <a:ext cx="3774300" cy="3646200"/>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1200"/>
              </a:spcBef>
              <a:spcAft>
                <a:spcPts val="0"/>
              </a:spcAft>
              <a:buNone/>
            </a:pPr>
            <a:r>
              <a:rPr lang="ru" sz="1200">
                <a:solidFill>
                  <a:srgbClr val="000000"/>
                </a:solidFill>
              </a:rPr>
              <a:t>Здвиговий регістр зі зворотним зв'язком складається з двох частин: здвигового реєстру і функції зворотнього зв'язку. Здвиговий регістр - це послідовність бітів а довжина здвигового регістру - кількість бітів регістру. На кожній ітерації алгоритму відбувається зсув поточного значення регістру на один біт вправо на одну позицію. Новий крайній лівий біт визначається функцією інших битів регістру. Результуючим бітом ітерації зазвичай обирається молодший біт регістру, який в кінці виштовхується з регістру. Для </a:t>
            </a:r>
            <a:r>
              <a:rPr lang="ru" sz="1200" i="1">
                <a:solidFill>
                  <a:srgbClr val="000000"/>
                </a:solidFill>
              </a:rPr>
              <a:t>LFSR</a:t>
            </a:r>
            <a:r>
              <a:rPr lang="ru" sz="1200">
                <a:solidFill>
                  <a:srgbClr val="000000"/>
                </a:solidFill>
              </a:rPr>
              <a:t> функція зворотної зв'язку представляє собою операцію “виключного або” (</a:t>
            </a:r>
            <a:r>
              <a:rPr lang="ru" sz="1200" i="1">
                <a:solidFill>
                  <a:srgbClr val="000000"/>
                </a:solidFill>
              </a:rPr>
              <a:t>XOR</a:t>
            </a:r>
            <a:r>
              <a:rPr lang="ru" sz="1200">
                <a:solidFill>
                  <a:srgbClr val="000000"/>
                </a:solidFill>
              </a:rPr>
              <a:t>) деяких біт реєстру. Вибір бітів, які впливають на результат ітерації називаються відводними, і задаються деяким поліномом другої степені.</a:t>
            </a:r>
            <a:endParaRPr sz="1200">
              <a:solidFill>
                <a:srgbClr val="000000"/>
              </a:solidFill>
            </a:endParaRPr>
          </a:p>
          <a:p>
            <a:pPr marL="0" lvl="0" indent="0" algn="l" rtl="0">
              <a:spcBef>
                <a:spcPts val="0"/>
              </a:spcBef>
              <a:spcAft>
                <a:spcPts val="1200"/>
              </a:spcAft>
              <a:buNone/>
            </a:pPr>
            <a:endParaRPr/>
          </a:p>
        </p:txBody>
      </p:sp>
      <p:sp>
        <p:nvSpPr>
          <p:cNvPr id="149" name="Google Shape;149;p21"/>
          <p:cNvSpPr txBox="1">
            <a:spLocks noGrp="1"/>
          </p:cNvSpPr>
          <p:nvPr>
            <p:ph type="body" idx="2"/>
          </p:nvPr>
        </p:nvSpPr>
        <p:spPr>
          <a:xfrm>
            <a:off x="4643600" y="1314350"/>
            <a:ext cx="3774300" cy="364620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ru" sz="1100">
                <a:solidFill>
                  <a:srgbClr val="000000"/>
                </a:solidFill>
              </a:rPr>
              <a:t>Теоретично </a:t>
            </a:r>
            <a:r>
              <a:rPr lang="ru" sz="1100" i="1">
                <a:solidFill>
                  <a:srgbClr val="000000"/>
                </a:solidFill>
              </a:rPr>
              <a:t>LFSR</a:t>
            </a:r>
            <a:r>
              <a:rPr lang="ru" sz="1100">
                <a:solidFill>
                  <a:srgbClr val="000000"/>
                </a:solidFill>
              </a:rPr>
              <a:t> може генерувати послідовність з довжиною </a:t>
            </a:r>
            <a:r>
              <a:rPr lang="ru" sz="1100" i="1">
                <a:solidFill>
                  <a:srgbClr val="000000"/>
                </a:solidFill>
              </a:rPr>
              <a:t>2</a:t>
            </a:r>
            <a:r>
              <a:rPr lang="ru" sz="1100" i="1" baseline="30000">
                <a:solidFill>
                  <a:srgbClr val="000000"/>
                </a:solidFill>
              </a:rPr>
              <a:t>n−1</a:t>
            </a:r>
            <a:r>
              <a:rPr lang="ru" sz="1100">
                <a:solidFill>
                  <a:srgbClr val="000000"/>
                </a:solidFill>
              </a:rPr>
              <a:t> біт, так як довжина послідовності співпадає з кількістю внутрішніх складових. </a:t>
            </a:r>
            <a:r>
              <a:rPr lang="ru" sz="1100" i="1">
                <a:solidFill>
                  <a:srgbClr val="000000"/>
                </a:solidFill>
              </a:rPr>
              <a:t>LFSR</a:t>
            </a:r>
            <a:r>
              <a:rPr lang="ru" sz="1100">
                <a:solidFill>
                  <a:srgbClr val="000000"/>
                </a:solidFill>
              </a:rPr>
              <a:t> буде проходити всі внутрішні стани тільки при обмежених відвідних послідовностях - якщо поліном, утворений із відвідної послідовності та константи 1, є примітивним за модулем двійки.</a:t>
            </a:r>
            <a:endParaRPr sz="1100">
              <a:solidFill>
                <a:srgbClr val="000000"/>
              </a:solidFill>
            </a:endParaRPr>
          </a:p>
          <a:p>
            <a:pPr marL="0" lvl="0" indent="0" algn="l" rtl="0">
              <a:spcBef>
                <a:spcPts val="0"/>
              </a:spcBef>
              <a:spcAft>
                <a:spcPts val="1200"/>
              </a:spcAft>
              <a:buNone/>
            </a:pPr>
            <a:endParaRPr/>
          </a:p>
        </p:txBody>
      </p:sp>
      <p:pic>
        <p:nvPicPr>
          <p:cNvPr id="150" name="Google Shape;150;p21"/>
          <p:cNvPicPr preferRelativeResize="0"/>
          <p:nvPr/>
        </p:nvPicPr>
        <p:blipFill>
          <a:blip r:embed="rId3">
            <a:alphaModFix/>
          </a:blip>
          <a:stretch>
            <a:fillRect/>
          </a:stretch>
        </p:blipFill>
        <p:spPr>
          <a:xfrm>
            <a:off x="5204875" y="3555766"/>
            <a:ext cx="2651761" cy="119364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989</Words>
  <Application>Microsoft Office PowerPoint</Application>
  <PresentationFormat>Экран (16:9)</PresentationFormat>
  <Paragraphs>44</Paragraphs>
  <Slides>11</Slides>
  <Notes>11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Lato</vt:lpstr>
      <vt:lpstr>Raleway</vt:lpstr>
      <vt:lpstr>Arial</vt:lpstr>
      <vt:lpstr>Streamline</vt:lpstr>
      <vt:lpstr>Алгоритми генерування псевдовипадкових чисел</vt:lpstr>
      <vt:lpstr>Випадковість та ймовірність</vt:lpstr>
      <vt:lpstr>Поняття ентропії</vt:lpstr>
      <vt:lpstr>ГВЧ та ГПВЧ</vt:lpstr>
      <vt:lpstr>Презентация PowerPoint</vt:lpstr>
      <vt:lpstr>Алгоритм LCG</vt:lpstr>
      <vt:lpstr>Алгоритм LCG</vt:lpstr>
      <vt:lpstr>LFG</vt:lpstr>
      <vt:lpstr>LFSR</vt:lpstr>
      <vt:lpstr>Тести випадковості</vt:lpstr>
      <vt:lpstr>Використання випадкових величин у програмуванні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Алгоритми генерування псевдовипадкових чисел</dc:title>
  <cp:lastModifiedBy>shevc</cp:lastModifiedBy>
  <cp:revision>1</cp:revision>
  <dcterms:modified xsi:type="dcterms:W3CDTF">2022-05-25T04:51:44Z</dcterms:modified>
</cp:coreProperties>
</file>