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259" r:id="rId10"/>
    <p:sldId id="260" r:id="rId11"/>
    <p:sldId id="261" r:id="rId12"/>
    <p:sldId id="262" r:id="rId13"/>
    <p:sldId id="265" r:id="rId14"/>
    <p:sldId id="264" r:id="rId1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83455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1136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8793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83455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1136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879320" y="854640"/>
            <a:ext cx="1378440" cy="44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879320" y="854640"/>
            <a:ext cx="1378440" cy="44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83455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1136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8793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83455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1136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7879320" y="854640"/>
            <a:ext cx="1378440" cy="44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83455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81136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78793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83455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81136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7879320" y="854640"/>
            <a:ext cx="1378440" cy="44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83455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881136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78793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83455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881136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7879320" y="854640"/>
            <a:ext cx="1378440" cy="44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83455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881136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78793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/>
          </p:nvPr>
        </p:nvSpPr>
        <p:spPr>
          <a:xfrm>
            <a:off x="83455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/>
          </p:nvPr>
        </p:nvSpPr>
        <p:spPr>
          <a:xfrm>
            <a:off x="881136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7879320" y="854640"/>
            <a:ext cx="1378440" cy="44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83455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881136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78793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/>
          </p:nvPr>
        </p:nvSpPr>
        <p:spPr>
          <a:xfrm>
            <a:off x="83455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/>
          </p:nvPr>
        </p:nvSpPr>
        <p:spPr>
          <a:xfrm>
            <a:off x="881136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7879320" y="854640"/>
            <a:ext cx="1378440" cy="44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26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/>
          </p:nvPr>
        </p:nvSpPr>
        <p:spPr>
          <a:xfrm>
            <a:off x="8585640" y="312660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834552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8811360" y="175608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78793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/>
          </p:nvPr>
        </p:nvSpPr>
        <p:spPr>
          <a:xfrm>
            <a:off x="834552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/>
          </p:nvPr>
        </p:nvSpPr>
        <p:spPr>
          <a:xfrm>
            <a:off x="8811360" y="3126600"/>
            <a:ext cx="44352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87932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585640" y="1756080"/>
            <a:ext cx="67248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879320" y="3126600"/>
            <a:ext cx="1378440" cy="12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323232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/>
          <p:nvPr/>
        </p:nvSpPr>
        <p:spPr>
          <a:xfrm>
            <a:off x="0" y="310680"/>
            <a:ext cx="570960" cy="5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 </a:t>
            </a:r>
            <a:fld id="{D10434AB-9CE9-4244-ABE6-CCEC7968998C}" type="slidenum"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‹#›</a:t>
            </a:fld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9713160" y="495360"/>
            <a:ext cx="18075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Lato"/>
                <a:ea typeface="Lato"/>
              </a:rPr>
              <a:t>Minimal Powerpoint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2" name="Straight Connector 3"/>
          <p:cNvCxnSpPr/>
          <p:nvPr/>
        </p:nvCxnSpPr>
        <p:spPr>
          <a:xfrm flipH="1">
            <a:off x="11501640" y="641880"/>
            <a:ext cx="690480" cy="360"/>
          </a:xfrm>
          <a:prstGeom prst="straightConnector1">
            <a:avLst/>
          </a:prstGeom>
          <a:ln w="28575">
            <a:solidFill>
              <a:srgbClr val="C68372"/>
            </a:solidFill>
          </a:ln>
        </p:spPr>
      </p:cxnSp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323232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/>
          <p:nvPr/>
        </p:nvSpPr>
        <p:spPr>
          <a:xfrm>
            <a:off x="0" y="310680"/>
            <a:ext cx="570960" cy="5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 </a:t>
            </a:r>
            <a:fld id="{441CC153-4279-4451-8348-3D60162EBFA4}" type="slidenum"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‹#›</a:t>
            </a:fld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" name="Rectangle 2"/>
          <p:cNvSpPr/>
          <p:nvPr/>
        </p:nvSpPr>
        <p:spPr>
          <a:xfrm>
            <a:off x="9713160" y="495360"/>
            <a:ext cx="18075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Lato"/>
                <a:ea typeface="Lato"/>
              </a:rPr>
              <a:t>Minimal Powerpoint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43" name="Straight Connector 3"/>
          <p:cNvCxnSpPr/>
          <p:nvPr/>
        </p:nvCxnSpPr>
        <p:spPr>
          <a:xfrm flipH="1">
            <a:off x="11501640" y="641880"/>
            <a:ext cx="690480" cy="360"/>
          </a:xfrm>
          <a:prstGeom prst="straightConnector1">
            <a:avLst/>
          </a:prstGeom>
          <a:ln w="28575">
            <a:solidFill>
              <a:srgbClr val="C68372"/>
            </a:solidFill>
          </a:ln>
        </p:spPr>
      </p:cxnSp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5190120" y="1295280"/>
            <a:ext cx="6426360" cy="267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323232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"/>
          <p:cNvSpPr/>
          <p:nvPr/>
        </p:nvSpPr>
        <p:spPr>
          <a:xfrm>
            <a:off x="0" y="310680"/>
            <a:ext cx="570960" cy="5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 </a:t>
            </a:r>
            <a:fld id="{456BF61C-B2A5-4291-896F-9D3439C0B57A}" type="slidenum"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‹#›</a:t>
            </a:fld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4" name="Rectangle 2"/>
          <p:cNvSpPr/>
          <p:nvPr/>
        </p:nvSpPr>
        <p:spPr>
          <a:xfrm>
            <a:off x="9713160" y="495360"/>
            <a:ext cx="18075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Lato"/>
                <a:ea typeface="Lato"/>
              </a:rPr>
              <a:t>Minimal Powerpoint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125" name="Straight Connector 3"/>
          <p:cNvCxnSpPr/>
          <p:nvPr/>
        </p:nvCxnSpPr>
        <p:spPr>
          <a:xfrm flipH="1">
            <a:off x="11501640" y="641880"/>
            <a:ext cx="690480" cy="360"/>
          </a:xfrm>
          <a:prstGeom prst="straightConnector1">
            <a:avLst/>
          </a:prstGeom>
          <a:ln w="28575">
            <a:solidFill>
              <a:srgbClr val="C68372"/>
            </a:solidFill>
          </a:ln>
        </p:spPr>
      </p:cxn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0" y="3744720"/>
            <a:ext cx="2940840" cy="246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083760" y="3744720"/>
            <a:ext cx="2940840" cy="246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67160" y="3744720"/>
            <a:ext cx="2940840" cy="246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9250920" y="3744720"/>
            <a:ext cx="2940840" cy="246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323232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"/>
          <p:cNvSpPr/>
          <p:nvPr/>
        </p:nvSpPr>
        <p:spPr>
          <a:xfrm>
            <a:off x="0" y="310680"/>
            <a:ext cx="570960" cy="5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 </a:t>
            </a:r>
            <a:fld id="{28A4889B-2C74-4048-8389-73E70EEE6C76}" type="slidenum"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‹#›</a:t>
            </a:fld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8" name="Rectangle 2"/>
          <p:cNvSpPr/>
          <p:nvPr/>
        </p:nvSpPr>
        <p:spPr>
          <a:xfrm>
            <a:off x="9713160" y="495360"/>
            <a:ext cx="18075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Lato"/>
                <a:ea typeface="Lato"/>
              </a:rPr>
              <a:t>Minimal Powerpoint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169" name="Straight Connector 3"/>
          <p:cNvCxnSpPr/>
          <p:nvPr/>
        </p:nvCxnSpPr>
        <p:spPr>
          <a:xfrm flipH="1">
            <a:off x="11501640" y="641880"/>
            <a:ext cx="690480" cy="360"/>
          </a:xfrm>
          <a:prstGeom prst="straightConnector1">
            <a:avLst/>
          </a:prstGeom>
          <a:ln w="28575">
            <a:solidFill>
              <a:srgbClr val="C68372"/>
            </a:solidFill>
          </a:ln>
        </p:spPr>
      </p:cxnSp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161880" cy="68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323232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1"/>
          <p:cNvSpPr/>
          <p:nvPr/>
        </p:nvSpPr>
        <p:spPr>
          <a:xfrm>
            <a:off x="0" y="310680"/>
            <a:ext cx="570960" cy="5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 </a:t>
            </a:r>
            <a:fld id="{52CD0A68-9436-46E1-85C5-746A971DD25B}" type="slidenum"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‹#›</a:t>
            </a:fld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9" name="Rectangle 2"/>
          <p:cNvSpPr/>
          <p:nvPr/>
        </p:nvSpPr>
        <p:spPr>
          <a:xfrm>
            <a:off x="9713160" y="495360"/>
            <a:ext cx="18075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Lato"/>
                <a:ea typeface="Lato"/>
              </a:rPr>
              <a:t>Minimal Powerpoint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210" name="Straight Connector 3"/>
          <p:cNvCxnSpPr/>
          <p:nvPr/>
        </p:nvCxnSpPr>
        <p:spPr>
          <a:xfrm flipH="1">
            <a:off x="11501640" y="641880"/>
            <a:ext cx="690480" cy="360"/>
          </a:xfrm>
          <a:prstGeom prst="straightConnector1">
            <a:avLst/>
          </a:prstGeom>
          <a:ln w="28575">
            <a:solidFill>
              <a:srgbClr val="C68372"/>
            </a:solidFill>
          </a:ln>
        </p:spPr>
      </p:cxnSp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5676840" y="0"/>
            <a:ext cx="5714640" cy="289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676840" y="3200400"/>
            <a:ext cx="5714640" cy="289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323232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1"/>
          <p:cNvSpPr/>
          <p:nvPr/>
        </p:nvSpPr>
        <p:spPr>
          <a:xfrm>
            <a:off x="0" y="310680"/>
            <a:ext cx="570960" cy="5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 </a:t>
            </a:r>
            <a:fld id="{614A5385-A028-41A4-8DD2-4435A55D3DD3}" type="slidenum"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‹#›</a:t>
            </a:fld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1" name="Rectangle 2"/>
          <p:cNvSpPr/>
          <p:nvPr/>
        </p:nvSpPr>
        <p:spPr>
          <a:xfrm>
            <a:off x="9713160" y="495360"/>
            <a:ext cx="18075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Lato"/>
                <a:ea typeface="Lato"/>
              </a:rPr>
              <a:t>Minimal Powerpoint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252" name="Straight Connector 3"/>
          <p:cNvCxnSpPr/>
          <p:nvPr/>
        </p:nvCxnSpPr>
        <p:spPr>
          <a:xfrm flipH="1">
            <a:off x="11501640" y="641880"/>
            <a:ext cx="690480" cy="360"/>
          </a:xfrm>
          <a:prstGeom prst="straightConnector1">
            <a:avLst/>
          </a:prstGeom>
          <a:ln w="28575">
            <a:solidFill>
              <a:srgbClr val="C68372"/>
            </a:solidFill>
          </a:ln>
        </p:spPr>
      </p:cxnSp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323232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1"/>
          <p:cNvSpPr/>
          <p:nvPr/>
        </p:nvSpPr>
        <p:spPr>
          <a:xfrm>
            <a:off x="0" y="310680"/>
            <a:ext cx="570960" cy="5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 </a:t>
            </a:r>
            <a:fld id="{87C3E3B3-E21D-4E0E-9C53-6655626CA8DE}" type="slidenum"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‹#›</a:t>
            </a:fld>
            <a:r>
              <a:rPr lang="en-US" sz="1200" b="0" strike="noStrike" spc="-1">
                <a:solidFill>
                  <a:srgbClr val="323232"/>
                </a:solidFill>
                <a:latin typeface="Montserrat"/>
                <a:ea typeface="Lato Light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6" name="Rectangle 2"/>
          <p:cNvSpPr/>
          <p:nvPr/>
        </p:nvSpPr>
        <p:spPr>
          <a:xfrm>
            <a:off x="9713160" y="495360"/>
            <a:ext cx="18075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323232"/>
                </a:solidFill>
                <a:latin typeface="Lato"/>
                <a:ea typeface="Lato"/>
              </a:rPr>
              <a:t>Minimal Powerpoint</a:t>
            </a:r>
            <a:endParaRPr lang="ru-RU" sz="1200" b="0" strike="noStrike" spc="-1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337" name="Straight Connector 3"/>
          <p:cNvCxnSpPr/>
          <p:nvPr/>
        </p:nvCxnSpPr>
        <p:spPr>
          <a:xfrm flipH="1">
            <a:off x="11501640" y="641880"/>
            <a:ext cx="690480" cy="360"/>
          </a:xfrm>
          <a:prstGeom prst="straightConnector1">
            <a:avLst/>
          </a:prstGeom>
          <a:ln w="28575">
            <a:solidFill>
              <a:srgbClr val="C68372"/>
            </a:solidFill>
          </a:ln>
        </p:spPr>
      </p:cxnSp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324480" y="0"/>
            <a:ext cx="5143320" cy="6038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8896320" y="3448080"/>
            <a:ext cx="2171520" cy="2171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latin typeface="Calibri"/>
              </a:rPr>
              <a:t>Седьмой уровень структуры</a:t>
            </a:r>
          </a:p>
        </p:txBody>
      </p:sp>
      <p:sp>
        <p:nvSpPr>
          <p:cNvPr id="34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323232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Picture Placeholder 2"/>
          <p:cNvPicPr/>
          <p:nvPr/>
        </p:nvPicPr>
        <p:blipFill>
          <a:blip r:embed="rId2"/>
          <a:srcRect l="-41672" t="-36295" r="-41672" b="-36295"/>
          <a:stretch/>
        </p:blipFill>
        <p:spPr>
          <a:xfrm>
            <a:off x="786600" y="-360"/>
            <a:ext cx="10618200" cy="6857640"/>
          </a:xfrm>
          <a:prstGeom prst="rect">
            <a:avLst/>
          </a:prstGeom>
          <a:ln w="0">
            <a:noFill/>
          </a:ln>
        </p:spPr>
      </p:pic>
      <p:sp>
        <p:nvSpPr>
          <p:cNvPr id="632" name="Rectangle 5"/>
          <p:cNvSpPr/>
          <p:nvPr/>
        </p:nvSpPr>
        <p:spPr>
          <a:xfrm>
            <a:off x="-180" y="-360"/>
            <a:ext cx="12191760" cy="6857640"/>
          </a:xfrm>
          <a:prstGeom prst="rect">
            <a:avLst/>
          </a:prstGeom>
          <a:gradFill rotWithShape="0">
            <a:gsLst>
              <a:gs pos="0">
                <a:srgbClr val="F47181">
                  <a:alpha val="75294"/>
                </a:srgbClr>
              </a:gs>
              <a:gs pos="100000">
                <a:srgbClr val="F8B195">
                  <a:alpha val="75294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633" name="Group 12"/>
          <p:cNvGrpSpPr/>
          <p:nvPr/>
        </p:nvGrpSpPr>
        <p:grpSpPr>
          <a:xfrm>
            <a:off x="3330360" y="2670840"/>
            <a:ext cx="5530680" cy="3292094"/>
            <a:chOff x="3330360" y="2670840"/>
            <a:chExt cx="5530680" cy="3292094"/>
          </a:xfrm>
        </p:grpSpPr>
        <p:sp>
          <p:nvSpPr>
            <p:cNvPr id="634" name="TextBox 10"/>
            <p:cNvSpPr/>
            <p:nvPr/>
          </p:nvSpPr>
          <p:spPr>
            <a:xfrm>
              <a:off x="3330360" y="2670840"/>
              <a:ext cx="5530680" cy="175287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36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Основы</a:t>
              </a:r>
              <a:r>
                <a:rPr lang="en-US" sz="36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 </a:t>
              </a:r>
              <a:r>
                <a:rPr lang="ru-RU" sz="36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моделирования</a:t>
              </a:r>
              <a:r>
                <a:rPr lang="en-US" sz="36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 </a:t>
              </a:r>
              <a:r>
                <a:rPr lang="ru-RU" sz="36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бизнес-процессов</a:t>
              </a:r>
              <a:endParaRPr lang="ru-RU" sz="3600" b="1" strike="noStrike" spc="-1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35" name="TextBox 11"/>
            <p:cNvSpPr/>
            <p:nvPr/>
          </p:nvSpPr>
          <p:spPr>
            <a:xfrm>
              <a:off x="4479840" y="5318057"/>
              <a:ext cx="3231720" cy="6448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Непрерывный</a:t>
              </a:r>
              <a:r>
                <a:rPr lang="en-US" sz="18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 </a:t>
              </a:r>
              <a:r>
                <a:rPr lang="ru-RU" sz="18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процесс</a:t>
              </a:r>
              <a:r>
                <a:rPr lang="en-US" sz="18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 </a:t>
              </a:r>
              <a:r>
                <a:rPr lang="ru-RU" sz="1800" b="1" strike="noStrike" spc="-1" dirty="0">
                  <a:solidFill>
                    <a:srgbClr val="F7F7F7"/>
                  </a:solidFill>
                  <a:latin typeface="Montserrat"/>
                  <a:ea typeface="Lato"/>
                </a:rPr>
                <a:t>совершенствования</a:t>
              </a:r>
              <a:endParaRPr lang="ru-RU" sz="1800" b="1" strike="noStrike" spc="-1" dirty="0">
                <a:solidFill>
                  <a:srgbClr val="000000"/>
                </a:solidFill>
                <a:latin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11"/>
          <p:cNvSpPr/>
          <p:nvPr/>
        </p:nvSpPr>
        <p:spPr>
          <a:xfrm>
            <a:off x="11890080" y="2173680"/>
            <a:ext cx="301680" cy="1523520"/>
          </a:xfrm>
          <a:prstGeom prst="rect">
            <a:avLst/>
          </a:prstGeom>
          <a:gradFill rotWithShape="0">
            <a:gsLst>
              <a:gs pos="0">
                <a:srgbClr val="F47181"/>
              </a:gs>
              <a:gs pos="100000">
                <a:srgbClr val="F8B19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7" name="PlaceHolder 1"/>
          <p:cNvSpPr>
            <a:spLocks noGrp="1"/>
          </p:cNvSpPr>
          <p:nvPr>
            <p:ph/>
          </p:nvPr>
        </p:nvSpPr>
        <p:spPr>
          <a:xfrm>
            <a:off x="593640" y="1440000"/>
            <a:ext cx="1092636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4000" lnSpcReduction="20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Основные бизнес-процессы - это центральные операции и функции, которые нужны для работы компании и достижения ее целей. 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Они являются основой ее деятельности и включают: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1. Процесс производства: это создание и производство товаров или услуг, которые компания предлагает своим клиентам.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2. Процесс продаж: включает действия, направленные на привлечение потенциальных клиентов, проведение переговоров и заключение сделок для реализации товаров или услуг.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3. Процесс обслуживания клиентов: включает в себя взаимодействие с клиентами, ответы на их вопросы и решение проблем, чтобы удовлетворить их потребности и обеспечить высокий уровень обслуживания.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4. Процесс управления персоналом: включает найм и обучение сотрудников, оценку их работы, разработку политик и процедур, а также управление их производительностью.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/>
          </p:nvPr>
        </p:nvSpPr>
        <p:spPr>
          <a:xfrm>
            <a:off x="540000" y="3726645"/>
            <a:ext cx="1098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20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Поддерживающие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бизнес-процессы -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это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функции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которые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помогают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основным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процессам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обеспечивают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более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эффективную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работу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компании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. </a:t>
            </a:r>
            <a:endParaRPr lang="ru-RU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Они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включают</a:t>
            </a:r>
            <a:r>
              <a:rPr lang="ru-RU" sz="2800" spc="-1" dirty="0">
                <a:solidFill>
                  <a:srgbClr val="323232"/>
                </a:solidFill>
                <a:latin typeface="Calibri"/>
              </a:rPr>
              <a:t>: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1. Управление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финансами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: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включает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бухгалтерию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управление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бюджетом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прогнозирование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доходов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расходов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а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также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управление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инвестициями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финансовым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анализом.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2. Управление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запасами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снабжение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: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включает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закупку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управление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запасами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контроль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за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поставками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организацию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цепочек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поставок.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3.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Маркетинг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реклама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: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включает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исследование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рынка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разработку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маркетинговых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стратегий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создание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рекламных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кампаний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проведение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мероприятий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для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привлечения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клиентов.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4. Управление </a:t>
            </a:r>
            <a:r>
              <a:rPr lang="en-US" sz="2800" b="0" strike="noStrike" spc="-1" dirty="0" err="1">
                <a:solidFill>
                  <a:srgbClr val="323232"/>
                </a:solidFill>
                <a:latin typeface="Calibri"/>
              </a:rPr>
              <a:t>качеством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: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включает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контроль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качества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продукции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или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услуг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разработку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стандартов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качества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процедур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,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а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также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управление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отзывами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и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улучшение</a:t>
            </a:r>
            <a:r>
              <a:rPr lang="en-US" sz="2800" b="0" strike="noStrike" spc="-1" dirty="0">
                <a:solidFill>
                  <a:srgbClr val="323232"/>
                </a:solidFill>
                <a:latin typeface="Calibri"/>
              </a:rPr>
              <a:t> </a:t>
            </a:r>
            <a:r>
              <a:rPr lang="ru-RU" sz="2800" b="0" strike="noStrike" spc="-1" dirty="0">
                <a:solidFill>
                  <a:srgbClr val="323232"/>
                </a:solidFill>
                <a:latin typeface="Calibri"/>
              </a:rPr>
              <a:t>качества.</a:t>
            </a:r>
            <a:endParaRPr lang="en-US" sz="2800" b="0" strike="noStrike" spc="-1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806400"/>
          </a:xfrm>
          <a:prstGeom prst="rect">
            <a:avLst/>
          </a:prstGeom>
          <a:solidFill>
            <a:srgbClr val="FFA6A6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100" b="1" strike="noStrike" spc="-1" dirty="0">
                <a:solidFill>
                  <a:srgbClr val="323232"/>
                </a:solidFill>
                <a:latin typeface="Calibri"/>
              </a:rPr>
              <a:t>Основные и поддерживающие бизнес-процессы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Rectangle 17"/>
          <p:cNvSpPr/>
          <p:nvPr/>
        </p:nvSpPr>
        <p:spPr>
          <a:xfrm>
            <a:off x="0" y="5067360"/>
            <a:ext cx="12191760" cy="1790280"/>
          </a:xfrm>
          <a:prstGeom prst="rect">
            <a:avLst/>
          </a:prstGeom>
          <a:gradFill rotWithShape="0">
            <a:gsLst>
              <a:gs pos="0">
                <a:srgbClr val="F47181"/>
              </a:gs>
              <a:gs pos="100000">
                <a:srgbClr val="F8B19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4" name="TextBox 18"/>
          <p:cNvSpPr/>
          <p:nvPr/>
        </p:nvSpPr>
        <p:spPr>
          <a:xfrm>
            <a:off x="679320" y="673974"/>
            <a:ext cx="85716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Декомпозиция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осуществления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закупок</a:t>
            </a:r>
            <a:endParaRPr lang="ru-RU" sz="2800" b="0" strike="noStrike" spc="-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6" name="Rectangle 20"/>
          <p:cNvSpPr>
            <a:spLocks noChangeAspect="1"/>
          </p:cNvSpPr>
          <p:nvPr/>
        </p:nvSpPr>
        <p:spPr>
          <a:xfrm>
            <a:off x="679320" y="1482000"/>
            <a:ext cx="11268840" cy="35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numCol="3" spcCol="180000" anchor="t"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1: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Организация закупок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Уровень 2: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Планирование закупок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Подготовка документации для проведения закупок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Организация размещения извещения о проведении закупок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Уровень 3: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Определение потребности в закупках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Разработка плана закупок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Разработка и утверждение технического задания на поставку товаров, выполнение работ или оказание услуг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Разработка и утверждение документации для проведения закупок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Размещение информации о закупках на официальном сайте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Уровень 4: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Подготовка и утверждение проекта договора на закупку товаров, выполнение работ или оказание услуг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Проведение конкурса (аукциона)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Проверка и оценка предложений участников закупок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Выбор победителя закупки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Подготовка и подписание договора с победителем закупки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Уровень 5: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Контроль и контрактное исполнение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Контроль за исполнением обязательств по договору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Проверка, согласование и оплата выполненных работ, оказанных услуг или поставленных товаров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Разрешение споров и разногласий, возникающих в процессе закупок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Ведение отчетности о закупках и об исполнении заключенных договоров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Box 16"/>
          <p:cNvSpPr/>
          <p:nvPr/>
        </p:nvSpPr>
        <p:spPr>
          <a:xfrm>
            <a:off x="438480" y="4804920"/>
            <a:ext cx="22752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D" sz="5400" b="0" strike="noStrike" spc="-1">
                <a:solidFill>
                  <a:srgbClr val="F7F7F7"/>
                </a:solidFill>
                <a:latin typeface="Montserrat"/>
              </a:rPr>
              <a:t>Our</a:t>
            </a:r>
            <a:endParaRPr lang="ru-RU" sz="5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2" name="TextBox 17"/>
          <p:cNvSpPr/>
          <p:nvPr/>
        </p:nvSpPr>
        <p:spPr>
          <a:xfrm>
            <a:off x="467640" y="5653440"/>
            <a:ext cx="2257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D" sz="2400" b="0" strike="noStrike" spc="-1">
                <a:solidFill>
                  <a:srgbClr val="F7F7F7"/>
                </a:solidFill>
                <a:latin typeface="Montserrat"/>
              </a:rPr>
              <a:t>Goals</a:t>
            </a:r>
            <a:endParaRPr lang="ru-RU" sz="2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3" name="Rectangle 18"/>
          <p:cNvSpPr/>
          <p:nvPr/>
        </p:nvSpPr>
        <p:spPr>
          <a:xfrm>
            <a:off x="8488680" y="437142"/>
            <a:ext cx="3057000" cy="1293131"/>
          </a:xfrm>
          <a:prstGeom prst="rect">
            <a:avLst/>
          </a:prstGeom>
          <a:gradFill>
            <a:gsLst>
              <a:gs pos="0">
                <a:srgbClr val="F47181"/>
              </a:gs>
              <a:gs pos="100000">
                <a:srgbClr val="F8B195"/>
              </a:gs>
            </a:gsLst>
            <a:lin ang="5400000" scaled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Процесс закупки нотации </a:t>
            </a:r>
            <a:r>
              <a:rPr lang="en-US" b="1" dirty="0"/>
              <a:t>BPMN</a:t>
            </a:r>
          </a:p>
          <a:p>
            <a:pPr algn="just">
              <a:lnSpc>
                <a:spcPct val="150000"/>
              </a:lnSpc>
            </a:pPr>
            <a:endParaRPr lang="ru-RU" b="1" strike="noStrike" spc="-1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673" name="Picture Placeholder 2"/>
          <p:cNvPicPr/>
          <p:nvPr/>
        </p:nvPicPr>
        <p:blipFill>
          <a:blip r:embed="rId2"/>
          <a:srcRect l="-186497" t="-506919" r="-186497" b="-506919"/>
          <a:stretch/>
        </p:blipFill>
        <p:spPr>
          <a:xfrm>
            <a:off x="0" y="0"/>
            <a:ext cx="4693920" cy="685764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11182-F37F-BBC4-8127-FF1424E26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0" y="437142"/>
            <a:ext cx="7211072" cy="5983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Rectangle 9"/>
          <p:cNvSpPr/>
          <p:nvPr/>
        </p:nvSpPr>
        <p:spPr>
          <a:xfrm>
            <a:off x="10131120" y="4143240"/>
            <a:ext cx="2060640" cy="2743560"/>
          </a:xfrm>
          <a:prstGeom prst="rect">
            <a:avLst/>
          </a:prstGeom>
          <a:gradFill rotWithShape="0">
            <a:gsLst>
              <a:gs pos="0">
                <a:srgbClr val="F47181"/>
              </a:gs>
              <a:gs pos="100000">
                <a:srgbClr val="F8B19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5" name="TextBox 10"/>
          <p:cNvSpPr/>
          <p:nvPr/>
        </p:nvSpPr>
        <p:spPr>
          <a:xfrm>
            <a:off x="666360" y="474900"/>
            <a:ext cx="10048863" cy="12810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римеры инициатив по оптимизации бизнес-процессов: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7" name="Rectangle 12"/>
          <p:cNvSpPr/>
          <p:nvPr/>
        </p:nvSpPr>
        <p:spPr>
          <a:xfrm>
            <a:off x="862885" y="1506828"/>
            <a:ext cx="8500056" cy="41539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Внедрение автоматизированных систем управления (ERP, CRM и т. д.), которые помогут автоматизировать и упростить множество операций и задач, ускоряя процессы и снижая вероятность ошибок.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Анализ и пересмотр текущих бизнес-процессов с целью определения слабых мест и узких мест, а также возможностей для улучшения. После этого можно разработать и реализовать планы по оптимизации процессов.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Внедрение </a:t>
            </a:r>
            <a:r>
              <a:rPr lang="ru-R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-подхода и методологии шести сигм, которые позволяют искать и устранять избыточные операции и потери эффективности в процессах.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Обучение сотрудников новым навыкам и знаниям, чтобы они были более эффективными и компетентными в выполнении своих задач.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Горизонтальное и вертикальное сотрудничество между различными отделами и сотрудниками компании, чтобы сократить необходимость взаимодействия и упростить коммуникацию.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Привлечение внешних консультантов или экспертов по оптимизации бизнес-процессов, чтобы они помогли идентифицировать проблемные области и предложить решения.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Развитие и внедрение процессов постоянного улучшения (</a:t>
            </a:r>
            <a:r>
              <a:rPr lang="ru-R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Process), которые позволяют постоянно анализировать и улучшать процессы и операции в организации.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Freeform: Shape 5"/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0" y="0"/>
                </a:moveTo>
                <a:lnTo>
                  <a:pt x="7391400" y="0"/>
                </a:lnTo>
                <a:lnTo>
                  <a:pt x="7391400" y="1981200"/>
                </a:lnTo>
                <a:lnTo>
                  <a:pt x="10839450" y="1981200"/>
                </a:lnTo>
                <a:lnTo>
                  <a:pt x="1083945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0839450" y="6858000"/>
                </a:lnTo>
                <a:lnTo>
                  <a:pt x="10839450" y="5981700"/>
                </a:lnTo>
                <a:lnTo>
                  <a:pt x="7391400" y="5981700"/>
                </a:lnTo>
                <a:lnTo>
                  <a:pt x="73914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7391400" y="2209800"/>
                </a:moveTo>
                <a:lnTo>
                  <a:pt x="7391400" y="5734050"/>
                </a:lnTo>
                <a:lnTo>
                  <a:pt x="10839450" y="5734050"/>
                </a:lnTo>
                <a:lnTo>
                  <a:pt x="10839450" y="2209800"/>
                </a:lnTo>
                <a:lnTo>
                  <a:pt x="7391400" y="2209800"/>
                </a:lnTo>
                <a:close/>
              </a:path>
            </a:pathLst>
          </a:custGeom>
          <a:gradFill>
            <a:gsLst>
              <a:gs pos="0">
                <a:srgbClr val="F47181">
                  <a:alpha val="75294"/>
                </a:srgbClr>
              </a:gs>
              <a:gs pos="100000">
                <a:srgbClr val="F8B195">
                  <a:alpha val="75294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D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5" name="TextBox 13"/>
          <p:cNvSpPr/>
          <p:nvPr/>
        </p:nvSpPr>
        <p:spPr>
          <a:xfrm>
            <a:off x="518878" y="364232"/>
            <a:ext cx="11154244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Приоритизация инициативы с помощью фреймворка RICE</a:t>
            </a:r>
            <a:endParaRPr lang="ru-RU" sz="2400" b="1" strike="noStrike" spc="-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87" name="Rectangle 15"/>
          <p:cNvSpPr/>
          <p:nvPr/>
        </p:nvSpPr>
        <p:spPr>
          <a:xfrm>
            <a:off x="518878" y="1131881"/>
            <a:ext cx="11353082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/>
            <a:r>
              <a:rPr lang="ru-RU" sz="1200" b="1" i="0" dirty="0">
                <a:solidFill>
                  <a:srgbClr val="1F2328"/>
                </a:solidFill>
                <a:effectLst/>
                <a:latin typeface="-apple-system"/>
              </a:rPr>
              <a:t>Инициатива 1: Улучшение корпоративной культуры</a:t>
            </a:r>
            <a:endParaRPr lang="ru-RU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Оценка RICE: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Reach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 (Охват): 4 - Изменение к худшему культуры касается всех сотрудников и команд в организации.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Impact (Влияние): 5 - Улучшение корпоративной культуры положительно повлияет на уровень удовлетворенности, мотивации, вовлеченности и креативности сотрудников.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Confidence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 (Уверенность): 3 - Внедрение улучшений в корпоративной культуре требует согласования с руководством и привлечения различных заинтересованных сторон.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Effort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 (Усилия): 4 - Усилия потребуются для оценки текущей культуры, разработки и внедрения изменений, а также для обучения персонала.</a:t>
            </a:r>
          </a:p>
          <a:p>
            <a:pPr algn="l"/>
            <a:r>
              <a:rPr lang="ru-RU" sz="1200" b="1" i="0" dirty="0">
                <a:solidFill>
                  <a:srgbClr val="1F2328"/>
                </a:solidFill>
                <a:effectLst/>
                <a:latin typeface="-apple-system"/>
              </a:rPr>
              <a:t>Инициатива 2: Снижение переработок и уровня стресса</a:t>
            </a:r>
            <a:endParaRPr lang="ru-RU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Оценка RICE: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Reach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: 3 - Проблема затрагивает команды сотрудников, которые испытывают высокий уровень стресса и переработки.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Impact: 4 - Снижение переработок и стресса поможет повысить уровень удовлетворенности, мотивации и вовлеченности сотрудников.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Confidence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: 4 - Реализация этой инициативы потребует сотрудничества с руководством, а также выполнения анализа и изменения рабочих процессов и структуры команд.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Effort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: 3 - Внедрение изменений в рабочие процессы и снижение переработок требует времени и усилий, но эта инициатива более конкретна и реализуема, чем первая.</a:t>
            </a:r>
          </a:p>
          <a:p>
            <a:pPr algn="l"/>
            <a:r>
              <a:rPr lang="ru-RU" sz="1200" b="1" i="0" dirty="0">
                <a:solidFill>
                  <a:srgbClr val="1F2328"/>
                </a:solidFill>
                <a:effectLst/>
                <a:latin typeface="-apple-system"/>
              </a:rPr>
              <a:t>Инициатива 3: Улучшение взаимоотношений в командах</a:t>
            </a:r>
            <a:endParaRPr lang="ru-RU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Оценка RICE: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Reach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: 3 - Проблема существует внутри команд и затрагивает сотрудников, работающих вместе.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Impact: 3 - Улучшение взаимоотношений может привести к повышению удовлетворенности и мотивации, но может не сильно влиять на креативность или переработки.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Confidence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: 3 - Требуется провести опрос и анализ для выявления конкретных проблем и разработки решений в сотрудничестве с командами.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solidFill>
                  <a:srgbClr val="1F2328"/>
                </a:solidFill>
                <a:effectLst/>
                <a:latin typeface="-apple-system"/>
              </a:rPr>
              <a:t>Effort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-apple-system"/>
              </a:rPr>
              <a:t>: 4 - Улучшение взаимоотношений в командах потребует проведения тренингов, содействия командной работе и привлечения членов команд к изменениям.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7CF3B1-4554-4FB3-6799-E1455573F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8" y="5024727"/>
            <a:ext cx="7924800" cy="1628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862B7D-6954-B8B7-726E-6CB6C7E9841A}"/>
              </a:ext>
            </a:extLst>
          </p:cNvPr>
          <p:cNvSpPr txBox="1"/>
          <p:nvPr/>
        </p:nvSpPr>
        <p:spPr>
          <a:xfrm>
            <a:off x="8731802" y="5125954"/>
            <a:ext cx="2941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rgbClr val="1F2328"/>
                </a:solidFill>
                <a:effectLst/>
                <a:latin typeface="-apple-system"/>
              </a:rPr>
              <a:t>Вывод: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Инициатива "Снижение переработок и уровня стресса" является наиболее приоритетной.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Rectangle 9"/>
          <p:cNvSpPr/>
          <p:nvPr/>
        </p:nvSpPr>
        <p:spPr>
          <a:xfrm>
            <a:off x="0" y="0"/>
            <a:ext cx="12192000" cy="1296537"/>
          </a:xfrm>
          <a:prstGeom prst="rect">
            <a:avLst/>
          </a:prstGeom>
          <a:gradFill rotWithShape="0">
            <a:gsLst>
              <a:gs pos="0">
                <a:srgbClr val="F47181"/>
              </a:gs>
              <a:gs pos="100000">
                <a:srgbClr val="F8B195"/>
              </a:gs>
            </a:gsLst>
            <a:lin ang="9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</a:t>
            </a: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-цель для создания мобильной версии сайта: «</a:t>
            </a:r>
            <a:r>
              <a:rPr lang="ru-RU" sz="2400" b="0" i="0" dirty="0">
                <a:effectLst/>
                <a:latin typeface="hanken grotesk"/>
              </a:rPr>
              <a:t>Создать мобильную версию сайта, оптимизированную под различные устройства, для обеспечения удобного и эффективного пользовательского опыта на мобильных устройствах».</a:t>
            </a:r>
            <a:endParaRPr lang="ru-RU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ID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1" name="Rectangle 12"/>
          <p:cNvSpPr/>
          <p:nvPr/>
        </p:nvSpPr>
        <p:spPr>
          <a:xfrm>
            <a:off x="0" y="1491917"/>
            <a:ext cx="12054839" cy="41091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Специфичная: Создать отзывчивую мобильную версию сайта, которая будет оптимизирована для просмотра на мобильных устройствах.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Измеримая: Мобильная версия сайта должна быть доступна и полностью функциональна на различных типах мобильных устройств и разрешениях экранов.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Достижимая: В команде есть опытные дизайнеры и разработчики, способные разработать и создать мобильную версию сайта.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Релевантная: В современном мире все больше людей используют мобильные устройства для доступа к веб-сайтам, поэтому создание мобильной версии сайта важно для обеспечения лучшего пользовательского опыта.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Ограниченная по времени: Мобильная версия сайта будет создана и развернута в течение трех месяцев после установления цели. </a:t>
            </a:r>
          </a:p>
        </p:txBody>
      </p:sp>
    </p:spTree>
    <p:extLst>
      <p:ext uri="{BB962C8B-B14F-4D97-AF65-F5344CB8AC3E}">
        <p14:creationId xmlns:p14="http://schemas.microsoft.com/office/powerpoint/2010/main" val="256484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0CED376-7F3A-9003-67BA-6B9C7F9D8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49846"/>
              </p:ext>
            </p:extLst>
          </p:nvPr>
        </p:nvGraphicFramePr>
        <p:xfrm>
          <a:off x="433136" y="304801"/>
          <a:ext cx="11401525" cy="603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05">
                  <a:extLst>
                    <a:ext uri="{9D8B030D-6E8A-4147-A177-3AD203B41FA5}">
                      <a16:colId xmlns:a16="http://schemas.microsoft.com/office/drawing/2014/main" val="2707725576"/>
                    </a:ext>
                  </a:extLst>
                </a:gridCol>
                <a:gridCol w="2677153">
                  <a:extLst>
                    <a:ext uri="{9D8B030D-6E8A-4147-A177-3AD203B41FA5}">
                      <a16:colId xmlns:a16="http://schemas.microsoft.com/office/drawing/2014/main" val="1021261303"/>
                    </a:ext>
                  </a:extLst>
                </a:gridCol>
                <a:gridCol w="2532272">
                  <a:extLst>
                    <a:ext uri="{9D8B030D-6E8A-4147-A177-3AD203B41FA5}">
                      <a16:colId xmlns:a16="http://schemas.microsoft.com/office/drawing/2014/main" val="276507847"/>
                    </a:ext>
                  </a:extLst>
                </a:gridCol>
                <a:gridCol w="1965345">
                  <a:extLst>
                    <a:ext uri="{9D8B030D-6E8A-4147-A177-3AD203B41FA5}">
                      <a16:colId xmlns:a16="http://schemas.microsoft.com/office/drawing/2014/main" val="3398866448"/>
                    </a:ext>
                  </a:extLst>
                </a:gridCol>
                <a:gridCol w="1946450">
                  <a:extLst>
                    <a:ext uri="{9D8B030D-6E8A-4147-A177-3AD203B41FA5}">
                      <a16:colId xmlns:a16="http://schemas.microsoft.com/office/drawing/2014/main" val="1173952711"/>
                    </a:ext>
                  </a:extLst>
                </a:gridCol>
              </a:tblGrid>
              <a:tr h="464048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</a:rPr>
                        <a:t>Этап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</a:rPr>
                        <a:t>Описание задачи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</a:rPr>
                        <a:t>Действия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</a:rPr>
                        <a:t>Сроки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</a:rPr>
                        <a:t>Участники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64000073"/>
                  </a:ext>
                </a:extLst>
              </a:tr>
              <a:tr h="109655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Планирование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Определение </a:t>
                      </a:r>
                      <a:r>
                        <a:rPr lang="ru-RU" sz="1100" dirty="0" err="1">
                          <a:effectLst/>
                        </a:rPr>
                        <a:t>smart</a:t>
                      </a:r>
                      <a:r>
                        <a:rPr lang="ru-RU" sz="1100" dirty="0">
                          <a:effectLst/>
                        </a:rPr>
                        <a:t>-цели проекта и определение требований для создания мобильной версии сайта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- Провести анализ рынка и конкурентов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- Составить список требований и функциональности мобильной версии сайта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 неделя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Проектный менеджер, аналитик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10034340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Дизайн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Создание дизайна мобильной версии сайта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- Разработать макеты и прототипы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- Утвердить дизайн с заказчиком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2 недели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Дизайнер, проектный менеджер, заказчик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8400797"/>
                  </a:ext>
                </a:extLst>
              </a:tr>
              <a:tr h="109655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Разработка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Фронтенд и бэкенд разработка мобильной версии сайта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- Разработать фронтенд мобильной версии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- Разработать бэкенд функциональности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- Интеграция с основным сайтом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6 недель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effectLst/>
                        </a:rPr>
                        <a:t>Фронтенд</a:t>
                      </a:r>
                      <a:r>
                        <a:rPr lang="ru-RU" sz="1100" dirty="0">
                          <a:effectLst/>
                        </a:rPr>
                        <a:t>-разработчик, бэкенд-разработчик, проектный менеджер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43437139"/>
                  </a:ext>
                </a:extLst>
              </a:tr>
              <a:tr h="905847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Тестирование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Проверка функциональности и исправление ошибок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- Организовать тестовую среду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- Провести функциональное тестирование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- Исправить обнаруженные ошибки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2 недели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Тестировщик, разработчики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22092853"/>
                  </a:ext>
                </a:extLst>
              </a:tr>
              <a:tr h="905847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Внедрение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Развертывание и запуск мобильной версии сайта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- Подготовить серверную инфраструктуру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- Произвести миграцию данных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- Запустить мобильную версию сайта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 неделя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DevOps-</a:t>
                      </a:r>
                      <a:r>
                        <a:rPr lang="ru-RU" sz="1100" dirty="0">
                          <a:effectLst/>
                        </a:rPr>
                        <a:t>инженер, разработчики, проектный менеджер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34194841"/>
                  </a:ext>
                </a:extLst>
              </a:tr>
              <a:tr h="905847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Сопровождение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Обслуживание и поддержка мобильной версии сайта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- Разработка новых функциональностей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- Исправление обнаруженных ошибок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- Обновление контента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Постоянно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Разработчики, проектный менеджер, техническая поддержка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854891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WO] Original 17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C68372"/>
      </a:accent1>
      <a:accent2>
        <a:srgbClr val="F8B195"/>
      </a:accent2>
      <a:accent3>
        <a:srgbClr val="F47181"/>
      </a:accent3>
      <a:accent4>
        <a:srgbClr val="BF6A7F"/>
      </a:accent4>
      <a:accent5>
        <a:srgbClr val="6B5C7D"/>
      </a:accent5>
      <a:accent6>
        <a:srgbClr val="365D7E"/>
      </a:accent6>
      <a:hlink>
        <a:srgbClr val="989898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[WO] Original 17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C68372"/>
      </a:accent1>
      <a:accent2>
        <a:srgbClr val="F8B195"/>
      </a:accent2>
      <a:accent3>
        <a:srgbClr val="F47181"/>
      </a:accent3>
      <a:accent4>
        <a:srgbClr val="BF6A7F"/>
      </a:accent4>
      <a:accent5>
        <a:srgbClr val="6B5C7D"/>
      </a:accent5>
      <a:accent6>
        <a:srgbClr val="365D7E"/>
      </a:accent6>
      <a:hlink>
        <a:srgbClr val="989898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[WO] Original 17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C68372"/>
      </a:accent1>
      <a:accent2>
        <a:srgbClr val="F8B195"/>
      </a:accent2>
      <a:accent3>
        <a:srgbClr val="F47181"/>
      </a:accent3>
      <a:accent4>
        <a:srgbClr val="BF6A7F"/>
      </a:accent4>
      <a:accent5>
        <a:srgbClr val="6B5C7D"/>
      </a:accent5>
      <a:accent6>
        <a:srgbClr val="365D7E"/>
      </a:accent6>
      <a:hlink>
        <a:srgbClr val="989898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[WO] Original 17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C68372"/>
      </a:accent1>
      <a:accent2>
        <a:srgbClr val="F8B195"/>
      </a:accent2>
      <a:accent3>
        <a:srgbClr val="F47181"/>
      </a:accent3>
      <a:accent4>
        <a:srgbClr val="BF6A7F"/>
      </a:accent4>
      <a:accent5>
        <a:srgbClr val="6B5C7D"/>
      </a:accent5>
      <a:accent6>
        <a:srgbClr val="365D7E"/>
      </a:accent6>
      <a:hlink>
        <a:srgbClr val="989898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[WO] Original 17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C68372"/>
      </a:accent1>
      <a:accent2>
        <a:srgbClr val="F8B195"/>
      </a:accent2>
      <a:accent3>
        <a:srgbClr val="F47181"/>
      </a:accent3>
      <a:accent4>
        <a:srgbClr val="BF6A7F"/>
      </a:accent4>
      <a:accent5>
        <a:srgbClr val="6B5C7D"/>
      </a:accent5>
      <a:accent6>
        <a:srgbClr val="365D7E"/>
      </a:accent6>
      <a:hlink>
        <a:srgbClr val="989898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[WO] Original 17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C68372"/>
      </a:accent1>
      <a:accent2>
        <a:srgbClr val="F8B195"/>
      </a:accent2>
      <a:accent3>
        <a:srgbClr val="F47181"/>
      </a:accent3>
      <a:accent4>
        <a:srgbClr val="BF6A7F"/>
      </a:accent4>
      <a:accent5>
        <a:srgbClr val="6B5C7D"/>
      </a:accent5>
      <a:accent6>
        <a:srgbClr val="365D7E"/>
      </a:accent6>
      <a:hlink>
        <a:srgbClr val="989898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[WO] Original 17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C68372"/>
      </a:accent1>
      <a:accent2>
        <a:srgbClr val="F8B195"/>
      </a:accent2>
      <a:accent3>
        <a:srgbClr val="F47181"/>
      </a:accent3>
      <a:accent4>
        <a:srgbClr val="BF6A7F"/>
      </a:accent4>
      <a:accent5>
        <a:srgbClr val="6B5C7D"/>
      </a:accent5>
      <a:accent6>
        <a:srgbClr val="365D7E"/>
      </a:accent6>
      <a:hlink>
        <a:srgbClr val="989898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9785</TotalTime>
  <Words>1250</Words>
  <Application>Microsoft Office PowerPoint</Application>
  <PresentationFormat>Широкоэкранный</PresentationFormat>
  <Paragraphs>112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8</vt:i4>
      </vt:variant>
    </vt:vector>
  </HeadingPairs>
  <TitlesOfParts>
    <vt:vector size="25" baseType="lpstr">
      <vt:lpstr>-apple-system</vt:lpstr>
      <vt:lpstr>Arial</vt:lpstr>
      <vt:lpstr>Calibri</vt:lpstr>
      <vt:lpstr>hanken grotesk</vt:lpstr>
      <vt:lpstr>Lato</vt:lpstr>
      <vt:lpstr>Montserrat</vt:lpstr>
      <vt:lpstr>Open Sans</vt:lpstr>
      <vt:lpstr>Roboto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Основные и поддерживающие бизнес-процессы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sonya</dc:creator>
  <dc:description/>
  <cp:lastModifiedBy>Юлия Шевченко</cp:lastModifiedBy>
  <cp:revision>71</cp:revision>
  <dcterms:created xsi:type="dcterms:W3CDTF">2018-07-20T17:30:09Z</dcterms:created>
  <dcterms:modified xsi:type="dcterms:W3CDTF">2023-08-25T17:21:59Z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