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6" roundtripDataSignature="AMtx7mhV4lHffEiVyXiDR3031YftJ6LW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9c35ca36c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9c35ca36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9e8e43e3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39e8e43e3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e8e43e35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9e8e43e35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9e8e43e35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39e8e43e35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55350" y="515000"/>
            <a:ext cx="8599800" cy="444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8627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>
                <a:solidFill>
                  <a:srgbClr val="1C4587"/>
                </a:solidFill>
              </a:rPr>
              <a:t>Лекция</a:t>
            </a:r>
            <a:r>
              <a:rPr b="1" lang="cs" sz="2800">
                <a:solidFill>
                  <a:srgbClr val="1C4587"/>
                </a:solidFill>
              </a:rPr>
              <a:t> </a:t>
            </a:r>
            <a:r>
              <a:rPr b="1" lang="cs">
                <a:solidFill>
                  <a:srgbClr val="1C4587"/>
                </a:solidFill>
              </a:rPr>
              <a:t>13</a:t>
            </a:r>
            <a:endParaRPr b="1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600">
                <a:solidFill>
                  <a:srgbClr val="2B3990"/>
                </a:solidFill>
                <a:latin typeface="Roboto"/>
                <a:ea typeface="Roboto"/>
                <a:cs typeface="Roboto"/>
                <a:sym typeface="Roboto"/>
              </a:rPr>
              <a:t>Библиотека Tailwind</a:t>
            </a:r>
            <a:endParaRPr b="1" sz="3600">
              <a:solidFill>
                <a:srgbClr val="2B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700">
              <a:solidFill>
                <a:srgbClr val="2B3990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000">
              <a:solidFill>
                <a:srgbClr val="2B3990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2800">
                <a:solidFill>
                  <a:srgbClr val="1C4587"/>
                </a:solidFill>
              </a:rPr>
              <a:t>лектор </a:t>
            </a:r>
            <a:r>
              <a:rPr b="1" lang="cs">
                <a:solidFill>
                  <a:srgbClr val="1C4587"/>
                </a:solidFill>
              </a:rPr>
              <a:t>Олексий Шевченко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c35ca36c9_0_8"/>
          <p:cNvSpPr txBox="1"/>
          <p:nvPr/>
        </p:nvSpPr>
        <p:spPr>
          <a:xfrm>
            <a:off x="89550" y="187400"/>
            <a:ext cx="8964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Библиотека стилей</a:t>
            </a:r>
            <a:r>
              <a:rPr lang="cs" sz="1600">
                <a:solidFill>
                  <a:srgbClr val="2B3990"/>
                </a:solidFill>
              </a:rPr>
              <a:t> — это набор </a:t>
            </a:r>
            <a:r>
              <a:rPr b="1" lang="cs" sz="1600">
                <a:solidFill>
                  <a:srgbClr val="2B3990"/>
                </a:solidFill>
              </a:rPr>
              <a:t>готовых CSS-классов и компонентов</a:t>
            </a:r>
            <a:r>
              <a:rPr lang="cs" sz="1600">
                <a:solidFill>
                  <a:srgbClr val="2B3990"/>
                </a:solidFill>
              </a:rPr>
              <a:t>, который: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ускоряет вёрстку сайтов и интерфейсов,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помогает писать меньше CSS вручную,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обеспечивает единый стиль и адаптивность (responsive design).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9e8e43e35c_0_5"/>
          <p:cNvSpPr txBox="1"/>
          <p:nvPr/>
        </p:nvSpPr>
        <p:spPr>
          <a:xfrm>
            <a:off x="62850" y="17700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Самые популярные </a:t>
            </a:r>
            <a:r>
              <a:rPr b="1" lang="cs" sz="1600">
                <a:solidFill>
                  <a:srgbClr val="2B3990"/>
                </a:solidFill>
              </a:rPr>
              <a:t>библиотеки</a:t>
            </a:r>
            <a:r>
              <a:rPr b="1" lang="cs" sz="1600">
                <a:solidFill>
                  <a:srgbClr val="2B3990"/>
                </a:solidFill>
              </a:rPr>
              <a:t>:</a:t>
            </a:r>
            <a:endParaRPr b="1" i="0" sz="1600" u="none" cap="none" strike="noStrike">
              <a:solidFill>
                <a:srgbClr val="2B3990"/>
              </a:solidFill>
            </a:endParaRPr>
          </a:p>
        </p:txBody>
      </p:sp>
      <p:pic>
        <p:nvPicPr>
          <p:cNvPr id="65" name="Google Shape;65;g39e8e43e35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00" y="864625"/>
            <a:ext cx="8839201" cy="3862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e8e43e35c_0_13"/>
          <p:cNvSpPr txBox="1"/>
          <p:nvPr/>
        </p:nvSpPr>
        <p:spPr>
          <a:xfrm>
            <a:off x="0" y="0"/>
            <a:ext cx="8964900" cy="4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Способы подключения библиотек: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    - CDN — Content Delivery Network - </a:t>
            </a:r>
            <a:r>
              <a:rPr lang="cs" sz="1600">
                <a:solidFill>
                  <a:srgbClr val="2B3990"/>
                </a:solidFill>
              </a:rPr>
              <a:t>Это глобальная сеть серверов, расположенных по всему миру. Они хранят копии файлов (например, CSS, JS, изображения) и отдают их пользователю с ближайшего сервера, чтобы страница загружалась быстрее.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   </a:t>
            </a:r>
            <a:r>
              <a:rPr b="1" lang="cs" sz="1600">
                <a:solidFill>
                  <a:srgbClr val="2B3990"/>
                </a:solidFill>
              </a:rPr>
              <a:t>- npm — Node Package Manager - </a:t>
            </a:r>
            <a:r>
              <a:rPr lang="cs" sz="1600">
                <a:solidFill>
                  <a:srgbClr val="2B3990"/>
                </a:solidFill>
              </a:rPr>
              <a:t>Это инструмент, который позволяет устанавливать, обновлять и управлять библиотеками и зависимостями для JavaScript-проектов.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   - npx — Node Package eXecute - </a:t>
            </a:r>
            <a:r>
              <a:rPr lang="cs" sz="1600">
                <a:solidFill>
                  <a:srgbClr val="2B3990"/>
                </a:solidFill>
              </a:rPr>
              <a:t>позволяет запускать пакеты напрямую, без их предварительной установки. Он встроен в npm (начиная с версии 5.2). Эта команда запускает нужный нам набор инструментов, даже если он </a:t>
            </a:r>
            <a:r>
              <a:rPr lang="cs" sz="1600">
                <a:solidFill>
                  <a:srgbClr val="2B3990"/>
                </a:solidFill>
              </a:rPr>
              <a:t>ещё</a:t>
            </a:r>
            <a:r>
              <a:rPr lang="cs" sz="1600">
                <a:solidFill>
                  <a:srgbClr val="2B3990"/>
                </a:solidFill>
              </a:rPr>
              <a:t> не установлен глобально.npx скачает нужный пакет, выполнит его и удалит после завершения.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    </a:t>
            </a:r>
            <a:endParaRPr b="1" sz="1600">
              <a:solidFill>
                <a:srgbClr val="2B399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e8e43e35c_0_9"/>
          <p:cNvSpPr txBox="1"/>
          <p:nvPr/>
        </p:nvSpPr>
        <p:spPr>
          <a:xfrm>
            <a:off x="89550" y="20825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Коротко</a:t>
            </a:r>
            <a:r>
              <a:rPr b="1" lang="cs" sz="1600">
                <a:solidFill>
                  <a:srgbClr val="2B3990"/>
                </a:solidFill>
              </a:rPr>
              <a:t> о способах подключения</a:t>
            </a:r>
            <a:endParaRPr b="1" i="0" sz="1600" u="none" cap="none" strike="noStrike">
              <a:solidFill>
                <a:srgbClr val="2B3990"/>
              </a:solidFill>
            </a:endParaRPr>
          </a:p>
        </p:txBody>
      </p:sp>
      <p:pic>
        <p:nvPicPr>
          <p:cNvPr id="76" name="Google Shape;76;g39e8e43e35c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50" y="937525"/>
            <a:ext cx="8839199" cy="246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378075"/>
            <a:ext cx="8520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внимание,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надеюсь, это было интересно!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Я готов ответить на ваши вопросы.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