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kKpj272/n4WXciUUfk6O8MEd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94f289a36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94f289a36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94f289a36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94f289a36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4f289a36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94f289a3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503d334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8503d334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94f289a3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94f289a3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4f289a3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94f289a3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94f289a3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94f289a3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94f289a36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94f289a3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94f289a36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94f289a36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94f289a3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94f289a3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94f289a3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94f289a3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ubic-bezier.com/#.17,.67,.83,.6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ubic-bezier.com/#.17,.67,.83,.67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803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</a:t>
            </a:r>
            <a:r>
              <a:rPr b="1" lang="cs">
                <a:solidFill>
                  <a:srgbClr val="1C4587"/>
                </a:solidFill>
              </a:rPr>
              <a:t>10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cs" sz="2700">
                <a:solidFill>
                  <a:srgbClr val="2B3990"/>
                </a:solidFill>
              </a:rPr>
              <a:t>Анимации </a:t>
            </a:r>
            <a:endParaRPr b="1" sz="27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cs" sz="2700">
                <a:solidFill>
                  <a:srgbClr val="2B3990"/>
                </a:solidFill>
              </a:rPr>
              <a:t>(CSS переходы, </a:t>
            </a:r>
            <a:r>
              <a:rPr b="1" lang="cs" sz="2700">
                <a:solidFill>
                  <a:srgbClr val="2B3990"/>
                </a:solidFill>
              </a:rPr>
              <a:t>CSS анимации, 2D-трансформации</a:t>
            </a:r>
            <a:r>
              <a:rPr b="1" lang="cs" sz="2700">
                <a:solidFill>
                  <a:srgbClr val="2B3990"/>
                </a:solidFill>
              </a:rPr>
              <a:t>)</a:t>
            </a:r>
            <a:endParaRPr b="1" sz="2700">
              <a:solidFill>
                <a:srgbClr val="188038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4f289a36f_0_68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94f289a36f_0_68"/>
          <p:cNvSpPr txBox="1"/>
          <p:nvPr/>
        </p:nvSpPr>
        <p:spPr>
          <a:xfrm>
            <a:off x="0" y="0"/>
            <a:ext cx="8964900" cy="5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2D-трансформации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позволяют сдвигать, изменять масштаб и поворачивать элементы, то есть добавлять декоративные эффекты. Трансформации изменяют форму и положение элемента не влияя на остальные элементы страницы. По умолчанию трансформация происходит относительно центра элемента, но это можно изменить.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Свойства трансформации: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transform: scale(1.5) - </a:t>
            </a:r>
            <a:r>
              <a:rPr lang="cs" sz="1600">
                <a:solidFill>
                  <a:srgbClr val="2B3990"/>
                </a:solidFill>
              </a:rPr>
              <a:t>Функции </a:t>
            </a:r>
            <a:r>
              <a:rPr b="1" lang="cs" sz="1600">
                <a:solidFill>
                  <a:srgbClr val="188038"/>
                </a:solidFill>
              </a:rPr>
              <a:t>scaleX(tx), scaleY(ty)</a:t>
            </a:r>
            <a:r>
              <a:rPr lang="cs" sz="1600">
                <a:solidFill>
                  <a:srgbClr val="2B3990"/>
                </a:solidFill>
              </a:rPr>
              <a:t> и </a:t>
            </a:r>
            <a:r>
              <a:rPr b="1" lang="cs" sz="1600">
                <a:solidFill>
                  <a:srgbClr val="188038"/>
                </a:solidFill>
              </a:rPr>
              <a:t>scale(tx, ty) </a:t>
            </a:r>
            <a:r>
              <a:rPr lang="cs" sz="1600">
                <a:solidFill>
                  <a:srgbClr val="2B3990"/>
                </a:solidFill>
              </a:rPr>
              <a:t>масштабируют блок по ширине и/или высоте, не влияя на геометрию окружающих элементов. Если для </a:t>
            </a:r>
            <a:r>
              <a:rPr b="1" lang="cs" sz="1600">
                <a:solidFill>
                  <a:srgbClr val="188038"/>
                </a:solidFill>
              </a:rPr>
              <a:t>scale() </a:t>
            </a:r>
            <a:r>
              <a:rPr lang="cs" sz="1600">
                <a:solidFill>
                  <a:srgbClr val="2B3990"/>
                </a:solidFill>
              </a:rPr>
              <a:t>указано одно значение, второе будет такое же самое.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transform: rotate(45deg); - </a:t>
            </a:r>
            <a:r>
              <a:rPr lang="cs" sz="1600">
                <a:solidFill>
                  <a:srgbClr val="2B3990"/>
                </a:solidFill>
              </a:rPr>
              <a:t>Значения можно передать не только в градусах, но и в «оборотах» (единица </a:t>
            </a:r>
            <a:r>
              <a:rPr b="1" lang="cs" sz="1600">
                <a:solidFill>
                  <a:srgbClr val="188038"/>
                </a:solidFill>
              </a:rPr>
              <a:t>turn</a:t>
            </a:r>
            <a:r>
              <a:rPr lang="cs" sz="1600">
                <a:solidFill>
                  <a:srgbClr val="2B3990"/>
                </a:solidFill>
              </a:rPr>
              <a:t>). Напимер, </a:t>
            </a:r>
            <a:r>
              <a:rPr b="1" lang="cs" sz="1600">
                <a:solidFill>
                  <a:srgbClr val="188038"/>
                </a:solidFill>
              </a:rPr>
              <a:t>rotate(0.5turn) </a:t>
            </a:r>
            <a:r>
              <a:rPr lang="cs" sz="1600">
                <a:solidFill>
                  <a:srgbClr val="2B3990"/>
                </a:solidFill>
              </a:rPr>
              <a:t>это пол оборота, аналог</a:t>
            </a:r>
            <a:r>
              <a:rPr b="1" lang="cs" sz="1600">
                <a:solidFill>
                  <a:srgbClr val="188038"/>
                </a:solidFill>
              </a:rPr>
              <a:t> rotate(180deg)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transform: translate(100px, 200px); </a:t>
            </a:r>
            <a:r>
              <a:rPr b="1" lang="cs" sz="1600">
                <a:solidFill>
                  <a:srgbClr val="2B3990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Функции translateX(tx), translateY(ty) и </a:t>
            </a:r>
            <a:r>
              <a:rPr b="1" lang="cs" sz="1600">
                <a:solidFill>
                  <a:srgbClr val="188038"/>
                </a:solidFill>
              </a:rPr>
              <a:t>translate(tx, ty)</a:t>
            </a:r>
            <a:r>
              <a:rPr lang="cs" sz="1600">
                <a:solidFill>
                  <a:srgbClr val="2B3990"/>
                </a:solidFill>
              </a:rPr>
              <a:t> перемещают элемент в горизонтальном (ось X) и/или вертикальном (ось Y) направлениях относительно начального положения.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Arial"/>
              <a:buChar char="●"/>
            </a:pPr>
            <a:r>
              <a:rPr lang="cs" sz="1600">
                <a:solidFill>
                  <a:srgbClr val="2B3990"/>
                </a:solidFill>
              </a:rPr>
              <a:t>Положительные значения X смещают элемент вправо, отрицательные - влево.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Arial"/>
              <a:buChar char="●"/>
            </a:pPr>
            <a:r>
              <a:rPr lang="cs" sz="1600">
                <a:solidFill>
                  <a:srgbClr val="2B3990"/>
                </a:solidFill>
              </a:rPr>
              <a:t>Положительные значения Y смещают элемент вниз, отрицательные - вверх.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4f289a36f_0_81"/>
          <p:cNvSpPr txBox="1"/>
          <p:nvPr/>
        </p:nvSpPr>
        <p:spPr>
          <a:xfrm>
            <a:off x="0" y="135350"/>
            <a:ext cx="8964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88038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transform: translate(-50%, -50%); </a:t>
            </a:r>
            <a:r>
              <a:rPr b="1" lang="cs" sz="1600">
                <a:solidFill>
                  <a:srgbClr val="2B3990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центрирование </a:t>
            </a:r>
            <a:r>
              <a:rPr lang="cs" sz="1600">
                <a:solidFill>
                  <a:srgbClr val="2B3990"/>
                </a:solidFill>
              </a:rPr>
              <a:t>элемента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transform: skew(30deg); - </a:t>
            </a:r>
            <a:r>
              <a:rPr lang="cs" sz="1600">
                <a:solidFill>
                  <a:srgbClr val="2B3990"/>
                </a:solidFill>
              </a:rPr>
              <a:t>искажение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Char char="-"/>
            </a:pPr>
            <a:r>
              <a:rPr b="1" lang="cs" sz="1600">
                <a:solidFill>
                  <a:srgbClr val="188038"/>
                </a:solidFill>
              </a:rPr>
              <a:t>transform-origin: top left; top center; top right;</a:t>
            </a:r>
            <a:endParaRPr b="1" sz="1600">
              <a:solidFill>
                <a:srgbClr val="188038"/>
              </a:solidFill>
            </a:endParaRPr>
          </a:p>
          <a:p>
            <a:pPr indent="15227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center left; center center; center right;</a:t>
            </a:r>
            <a:endParaRPr b="1" sz="1600">
              <a:solidFill>
                <a:srgbClr val="188038"/>
              </a:solidFill>
            </a:endParaRPr>
          </a:p>
          <a:p>
            <a:pPr indent="15227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bottom left; bottom center; bottom right; - </a:t>
            </a:r>
            <a:r>
              <a:rPr lang="cs" sz="1600">
                <a:solidFill>
                  <a:srgbClr val="2B3990"/>
                </a:solidFill>
              </a:rPr>
              <a:t>точка трансформации, то есть меняет ось вращения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4f289a36f_0_34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94f289a36f_0_34"/>
          <p:cNvSpPr txBox="1"/>
          <p:nvPr/>
        </p:nvSpPr>
        <p:spPr>
          <a:xfrm>
            <a:off x="89550" y="520600"/>
            <a:ext cx="8964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2200">
                <a:solidFill>
                  <a:srgbClr val="2B3990"/>
                </a:solidFill>
              </a:rPr>
              <a:t>⚠️ Важно</a:t>
            </a:r>
            <a:endParaRPr b="1" sz="22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2200">
                <a:solidFill>
                  <a:srgbClr val="2B3990"/>
                </a:solidFill>
              </a:rPr>
              <a:t>Не злоупотребляйте переходами и анимациями — они могут замедлить загрузку страницы и снизить производительность.</a:t>
            </a:r>
            <a:endParaRPr b="1" sz="22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503d334d6_0_6"/>
          <p:cNvSpPr txBox="1"/>
          <p:nvPr/>
        </p:nvSpPr>
        <p:spPr>
          <a:xfrm>
            <a:off x="0" y="0"/>
            <a:ext cx="89649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Анимация</a:t>
            </a:r>
            <a:r>
              <a:rPr lang="cs" sz="1600">
                <a:solidFill>
                  <a:srgbClr val="2B3990"/>
                </a:solidFill>
              </a:rPr>
              <a:t> в веб-разработке — это процесс создания визуальных изменений элементов на странице, которые происходят плавно и динамично. Она позволяет оживить интерфейс, сделать взаимодействие с сайтом более приятным и интуитивным.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Зачем нужна анимация?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Привлекает внимание</a:t>
            </a:r>
            <a:r>
              <a:rPr lang="cs" sz="1600">
                <a:solidFill>
                  <a:srgbClr val="2B3990"/>
                </a:solidFill>
              </a:rPr>
              <a:t>: помогает выделить важные элементы, например, кнопки или уведомления.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Улучшает пользовательский опыт</a:t>
            </a:r>
            <a:r>
              <a:rPr lang="cs" sz="1600">
                <a:solidFill>
                  <a:srgbClr val="2B3990"/>
                </a:solidFill>
              </a:rPr>
              <a:t>: делает переходы между состояниями более понятными и естественными.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Добавляет стиль и индивидуальность</a:t>
            </a:r>
            <a:r>
              <a:rPr lang="cs" sz="1600">
                <a:solidFill>
                  <a:srgbClr val="2B3990"/>
                </a:solidFill>
              </a:rPr>
              <a:t>: визуальные эффекты могут подчеркнуть характер бренда или проекта.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Объясняет действия</a:t>
            </a:r>
            <a:r>
              <a:rPr lang="cs" sz="1600">
                <a:solidFill>
                  <a:srgbClr val="2B3990"/>
                </a:solidFill>
              </a:rPr>
              <a:t>: например, при загрузке, перемещении или изменении данных.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4f289a36f_0_12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394f289a36f_0_12"/>
          <p:cNvSpPr txBox="1"/>
          <p:nvPr/>
        </p:nvSpPr>
        <p:spPr>
          <a:xfrm>
            <a:off x="0" y="0"/>
            <a:ext cx="8964900" cy="52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CSS-переходы (Transitions)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Позволяют плавно изменять стили элементов.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Основные свойства: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transition-property</a:t>
            </a:r>
            <a:r>
              <a:rPr lang="cs" sz="1600">
                <a:solidFill>
                  <a:srgbClr val="2B3990"/>
                </a:solidFill>
              </a:rPr>
              <a:t>: какая CSS-свойство будет анимироваться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transition-duration</a:t>
            </a:r>
            <a:r>
              <a:rPr lang="cs" sz="1600">
                <a:solidFill>
                  <a:srgbClr val="2B3990"/>
                </a:solidFill>
              </a:rPr>
              <a:t>: длительность перехода (в секундах или миллисекундах)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transition-timing-function</a:t>
            </a:r>
            <a:r>
              <a:rPr lang="cs" sz="1600">
                <a:solidFill>
                  <a:srgbClr val="2B3990"/>
                </a:solidFill>
              </a:rPr>
              <a:t>: как меняется скорость: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linear</a:t>
            </a:r>
            <a:r>
              <a:rPr lang="cs" sz="1600">
                <a:solidFill>
                  <a:srgbClr val="2B3990"/>
                </a:solidFill>
              </a:rPr>
              <a:t> — равномерно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ease</a:t>
            </a:r>
            <a:r>
              <a:rPr lang="cs" sz="1600">
                <a:solidFill>
                  <a:srgbClr val="2B3990"/>
                </a:solidFill>
              </a:rPr>
              <a:t> — замедление в конце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ease-in </a:t>
            </a:r>
            <a:r>
              <a:rPr lang="cs" sz="1600">
                <a:solidFill>
                  <a:srgbClr val="2B3990"/>
                </a:solidFill>
              </a:rPr>
              <a:t>— медленно в начале, потом быстрее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ease-out</a:t>
            </a:r>
            <a:r>
              <a:rPr lang="cs" sz="1600">
                <a:solidFill>
                  <a:srgbClr val="2B3990"/>
                </a:solidFill>
              </a:rPr>
              <a:t> — быстро в начале, потом медленно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ease-in-out</a:t>
            </a:r>
            <a:r>
              <a:rPr lang="cs" sz="1600">
                <a:solidFill>
                  <a:srgbClr val="2B3990"/>
                </a:solidFill>
              </a:rPr>
              <a:t> — медленно → быстро → медленно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cubic-bezier </a:t>
            </a:r>
            <a:r>
              <a:rPr lang="cs" sz="1600">
                <a:solidFill>
                  <a:srgbClr val="2B3990"/>
                </a:solidFill>
              </a:rPr>
              <a:t>—  </a:t>
            </a:r>
            <a:r>
              <a:rPr b="1" lang="cs" sz="1600" u="sng">
                <a:solidFill>
                  <a:srgbClr val="2B399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функция распределения времени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transition-delay</a:t>
            </a:r>
            <a:r>
              <a:rPr lang="cs" sz="1600">
                <a:solidFill>
                  <a:srgbClr val="2B3990"/>
                </a:solidFill>
              </a:rPr>
              <a:t>: задержка перед началом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Пример короткой записи: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transition: </a:t>
            </a:r>
            <a:r>
              <a:rPr b="1" lang="cs" sz="1600">
                <a:solidFill>
                  <a:srgbClr val="188038"/>
                </a:solidFill>
              </a:rPr>
              <a:t>background</a:t>
            </a:r>
            <a:r>
              <a:rPr b="1" lang="cs" sz="1600">
                <a:solidFill>
                  <a:srgbClr val="188038"/>
                </a:solidFill>
              </a:rPr>
              <a:t>-color 0.3s ease-in-out;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4f289a36f_0_0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394f289a36f_0_0"/>
          <p:cNvSpPr txBox="1"/>
          <p:nvPr/>
        </p:nvSpPr>
        <p:spPr>
          <a:xfrm>
            <a:off x="52050" y="41650"/>
            <a:ext cx="88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b="1" lang="cs" sz="3600">
                <a:solidFill>
                  <a:srgbClr val="2B3990"/>
                </a:solidFill>
                <a:latin typeface="Roboto"/>
                <a:ea typeface="Roboto"/>
                <a:cs typeface="Roboto"/>
                <a:sym typeface="Roboto"/>
              </a:rPr>
              <a:t>Анимируемые свойства</a:t>
            </a:r>
            <a:endParaRPr b="1" sz="3600">
              <a:solidFill>
                <a:srgbClr val="2B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g394f289a36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88" y="697250"/>
            <a:ext cx="8261237" cy="436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4f289a36f_0_8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94f289a36f_0_8"/>
          <p:cNvSpPr txBox="1"/>
          <p:nvPr/>
        </p:nvSpPr>
        <p:spPr>
          <a:xfrm>
            <a:off x="0" y="0"/>
            <a:ext cx="8875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Свойство </a:t>
            </a:r>
            <a:r>
              <a:rPr b="1" lang="cs" sz="1600">
                <a:solidFill>
                  <a:srgbClr val="188038"/>
                </a:solidFill>
              </a:rPr>
              <a:t>transform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Позволяет изменять внешний вид элемента: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translate(50px, 20px)</a:t>
            </a:r>
            <a:r>
              <a:rPr b="1" lang="cs" sz="1600">
                <a:solidFill>
                  <a:srgbClr val="2B3990"/>
                </a:solidFill>
              </a:rPr>
              <a:t> — сдвиг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rotate(45deg)</a:t>
            </a:r>
            <a:r>
              <a:rPr b="1" lang="cs" sz="1600">
                <a:solidFill>
                  <a:srgbClr val="2B3990"/>
                </a:solidFill>
              </a:rPr>
              <a:t> — вращение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scale(1.5) </a:t>
            </a:r>
            <a:r>
              <a:rPr b="1" lang="cs" sz="1600">
                <a:solidFill>
                  <a:srgbClr val="2B3990"/>
                </a:solidFill>
              </a:rPr>
              <a:t>— масштаб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skew(20deg, 10deg)</a:t>
            </a:r>
            <a:r>
              <a:rPr b="1" lang="cs" sz="1600">
                <a:solidFill>
                  <a:srgbClr val="2B3990"/>
                </a:solidFill>
              </a:rPr>
              <a:t> — наклон</a:t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4f289a36f_0_4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94f289a36f_0_4"/>
          <p:cNvSpPr txBox="1"/>
          <p:nvPr/>
        </p:nvSpPr>
        <p:spPr>
          <a:xfrm>
            <a:off x="0" y="0"/>
            <a:ext cx="86982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CSS-анимации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Создаются с помощью </a:t>
            </a:r>
            <a:r>
              <a:rPr b="1" lang="cs" sz="1600">
                <a:solidFill>
                  <a:srgbClr val="188038"/>
                </a:solidFill>
              </a:rPr>
              <a:t>@keyframes</a:t>
            </a:r>
            <a:r>
              <a:rPr lang="cs" sz="1600">
                <a:solidFill>
                  <a:srgbClr val="2B3990"/>
                </a:solidFill>
              </a:rPr>
              <a:t>, где описываются кадры анимации.</a:t>
            </a:r>
            <a:endParaRPr b="1" sz="1600">
              <a:solidFill>
                <a:srgbClr val="2B3990"/>
              </a:solidFill>
            </a:endParaRPr>
          </a:p>
          <a:p>
            <a:pPr indent="4500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cs" sz="1600">
                <a:solidFill>
                  <a:srgbClr val="2B3990"/>
                </a:solidFill>
              </a:rPr>
              <a:t>/* Имя должно быть описательным, то есть что это за анимация. */</a:t>
            </a:r>
            <a:endParaRPr b="1" i="1" sz="1600">
              <a:solidFill>
                <a:srgbClr val="2B3990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@keyframes </a:t>
            </a:r>
            <a:r>
              <a:rPr b="1" lang="cs" sz="1600">
                <a:solidFill>
                  <a:srgbClr val="2B3990"/>
                </a:solidFill>
              </a:rPr>
              <a:t>имяАнимации</a:t>
            </a:r>
            <a:r>
              <a:rPr b="1" lang="cs" sz="1600">
                <a:solidFill>
                  <a:srgbClr val="188038"/>
                </a:solidFill>
              </a:rPr>
              <a:t> {</a:t>
            </a:r>
            <a:endParaRPr b="1" sz="1600">
              <a:solidFill>
                <a:srgbClr val="188038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0% {</a:t>
            </a:r>
            <a:endParaRPr b="1" sz="1600">
              <a:solidFill>
                <a:srgbClr val="188038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</a:t>
            </a:r>
            <a:r>
              <a:rPr b="1" i="1" lang="cs" sz="1600">
                <a:solidFill>
                  <a:srgbClr val="2B3990"/>
                </a:solidFill>
              </a:rPr>
              <a:t>/* Свойства для изменения */</a:t>
            </a:r>
            <a:endParaRPr b="1" i="1" sz="1600">
              <a:solidFill>
                <a:srgbClr val="2B3990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}</a:t>
            </a:r>
            <a:endParaRPr b="1" sz="1600">
              <a:solidFill>
                <a:srgbClr val="188038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 </a:t>
            </a:r>
            <a:r>
              <a:rPr b="1" i="1" lang="cs" sz="1600">
                <a:solidFill>
                  <a:srgbClr val="2B3990"/>
                </a:solidFill>
              </a:rPr>
              <a:t>/* Произвольное количество промежуточных кадров */</a:t>
            </a:r>
            <a:endParaRPr b="1" i="1" sz="1600">
              <a:solidFill>
                <a:srgbClr val="2B3990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100% {</a:t>
            </a:r>
            <a:endParaRPr b="1" sz="1600">
              <a:solidFill>
                <a:srgbClr val="188038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</a:t>
            </a:r>
            <a:r>
              <a:rPr b="1" i="1" lang="cs" sz="1600">
                <a:solidFill>
                  <a:srgbClr val="2B3990"/>
                </a:solidFill>
              </a:rPr>
              <a:t>/* Свойства для изменения */</a:t>
            </a:r>
            <a:endParaRPr b="1" i="1" sz="1600">
              <a:solidFill>
                <a:srgbClr val="2B3990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}</a:t>
            </a:r>
            <a:endParaRPr b="1" sz="1600">
              <a:solidFill>
                <a:srgbClr val="188038"/>
              </a:solidFill>
            </a:endParaRPr>
          </a:p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}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4f289a36f_0_41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94f289a36f_0_41"/>
          <p:cNvSpPr txBox="1"/>
          <p:nvPr/>
        </p:nvSpPr>
        <p:spPr>
          <a:xfrm>
            <a:off x="0" y="0"/>
            <a:ext cx="8964900" cy="4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Свойства анимации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animation-name</a:t>
            </a:r>
            <a:r>
              <a:rPr lang="cs">
                <a:solidFill>
                  <a:srgbClr val="2B3990"/>
                </a:solidFill>
              </a:rPr>
              <a:t> - это свойство для использования уже объявленной анимации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animation-duration</a:t>
            </a:r>
            <a:r>
              <a:rPr b="1" lang="cs">
                <a:solidFill>
                  <a:srgbClr val="2B3990"/>
                </a:solidFill>
              </a:rPr>
              <a:t> - </a:t>
            </a:r>
            <a:r>
              <a:rPr lang="cs">
                <a:solidFill>
                  <a:srgbClr val="2B3990"/>
                </a:solidFill>
              </a:rPr>
              <a:t>устанавливает продолжительность анимации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animation-timing-function</a:t>
            </a:r>
            <a:r>
              <a:rPr b="1" lang="cs">
                <a:solidFill>
                  <a:srgbClr val="2B3990"/>
                </a:solidFill>
              </a:rPr>
              <a:t> - </a:t>
            </a:r>
            <a:r>
              <a:rPr lang="cs">
                <a:solidFill>
                  <a:srgbClr val="2B3990"/>
                </a:solidFill>
              </a:rPr>
              <a:t>устанавливает </a:t>
            </a:r>
            <a:r>
              <a:rPr b="1" lang="cs" u="sng">
                <a:solidFill>
                  <a:srgbClr val="2B399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функцию распределения времени</a:t>
            </a:r>
            <a:r>
              <a:rPr lang="cs">
                <a:solidFill>
                  <a:srgbClr val="2B3990"/>
                </a:solidFill>
              </a:rPr>
              <a:t> для анимациии, значения аналогичны </a:t>
            </a:r>
            <a:r>
              <a:rPr b="1" lang="cs">
                <a:solidFill>
                  <a:srgbClr val="188038"/>
                </a:solidFill>
              </a:rPr>
              <a:t>transition-timing-function</a:t>
            </a:r>
            <a:r>
              <a:rPr lang="cs">
                <a:solidFill>
                  <a:srgbClr val="2B3990"/>
                </a:solidFill>
              </a:rPr>
              <a:t> в CSS-переходах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animation-delay</a:t>
            </a:r>
            <a:r>
              <a:rPr b="1" lang="cs">
                <a:solidFill>
                  <a:srgbClr val="2B3990"/>
                </a:solidFill>
              </a:rPr>
              <a:t> - </a:t>
            </a:r>
            <a:r>
              <a:rPr lang="cs">
                <a:solidFill>
                  <a:srgbClr val="2B3990"/>
                </a:solidFill>
              </a:rPr>
              <a:t>устанавливает задержку перед началом анимации в секундах или миллисекундах.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animation-iteration-count</a:t>
            </a:r>
            <a:r>
              <a:rPr lang="cs">
                <a:solidFill>
                  <a:srgbClr val="2B3990"/>
                </a:solidFill>
              </a:rPr>
              <a:t> - устанавливает количество полных повторений анимации. Значение может быть целым положительным числом или ключевым словом </a:t>
            </a:r>
            <a:r>
              <a:rPr b="1" lang="cs">
                <a:solidFill>
                  <a:srgbClr val="188038"/>
                </a:solidFill>
              </a:rPr>
              <a:t>infinite</a:t>
            </a:r>
            <a:r>
              <a:rPr lang="cs">
                <a:solidFill>
                  <a:srgbClr val="2B3990"/>
                </a:solidFill>
              </a:rPr>
              <a:t> - это сделает анимацию бесконечной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animation-direction</a:t>
            </a:r>
            <a:r>
              <a:rPr lang="cs">
                <a:solidFill>
                  <a:srgbClr val="2B3990"/>
                </a:solidFill>
              </a:rPr>
              <a:t> - контролирует направление воспроизведения анимации: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Roboto"/>
              <a:buChar char="●"/>
            </a:pPr>
            <a:r>
              <a:rPr b="1" lang="cs">
                <a:solidFill>
                  <a:srgbClr val="188038"/>
                </a:solidFill>
              </a:rPr>
              <a:t>normal </a:t>
            </a:r>
            <a:r>
              <a:rPr lang="cs">
                <a:solidFill>
                  <a:srgbClr val="2B3990"/>
                </a:solidFill>
              </a:rPr>
              <a:t>- анимация воспроизводится от начального до конечного кадра, после чего сразу возвращается в начальный кадр для следующего повторения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Roboto"/>
              <a:buChar char="●"/>
            </a:pPr>
            <a:r>
              <a:rPr b="1" lang="cs">
                <a:solidFill>
                  <a:srgbClr val="188038"/>
                </a:solidFill>
              </a:rPr>
              <a:t>reverse </a:t>
            </a:r>
            <a:r>
              <a:rPr lang="cs">
                <a:solidFill>
                  <a:srgbClr val="2B3990"/>
                </a:solidFill>
              </a:rPr>
              <a:t>- анимация воспроизводится в обратном направлении, начиная от конечного кадра и до начального, после чего сразу возвращается в конечный кадр для следующего повторения.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Roboto"/>
              <a:buChar char="●"/>
            </a:pPr>
            <a:r>
              <a:rPr b="1" lang="cs">
                <a:solidFill>
                  <a:srgbClr val="188038"/>
                </a:solidFill>
              </a:rPr>
              <a:t>alternate</a:t>
            </a:r>
            <a:r>
              <a:rPr lang="cs">
                <a:solidFill>
                  <a:srgbClr val="2B3990"/>
                </a:solidFill>
              </a:rPr>
              <a:t> - первый раз воспроизведение начинается от начального и до конечного кадра, после чего происходит изменение направления на каждом последующем повторении.</a:t>
            </a: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Font typeface="Roboto"/>
              <a:buChar char="●"/>
            </a:pPr>
            <a:r>
              <a:rPr b="1" lang="cs">
                <a:solidFill>
                  <a:srgbClr val="188038"/>
                </a:solidFill>
              </a:rPr>
              <a:t>alternate-reverse</a:t>
            </a:r>
            <a:r>
              <a:rPr lang="cs">
                <a:solidFill>
                  <a:srgbClr val="2B3990"/>
                </a:solidFill>
              </a:rPr>
              <a:t> - первый раз воспроизведение начинается от конечного и до начального кадра, после чего происходит изменение направления на каждом последующем повторении.</a:t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4f289a36f_0_24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94f289a36f_0_24"/>
          <p:cNvSpPr txBox="1"/>
          <p:nvPr/>
        </p:nvSpPr>
        <p:spPr>
          <a:xfrm>
            <a:off x="0" y="0"/>
            <a:ext cx="8906400" cy="4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Дополнительные свойства анимации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animation-fill-mode</a:t>
            </a:r>
            <a:r>
              <a:rPr lang="cs" sz="1600">
                <a:solidFill>
                  <a:srgbClr val="2B3990"/>
                </a:solidFill>
              </a:rPr>
              <a:t> — как стили применяются до и после анимации: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none</a:t>
            </a:r>
            <a:r>
              <a:rPr lang="cs" sz="1600">
                <a:solidFill>
                  <a:srgbClr val="2B3990"/>
                </a:solidFill>
              </a:rPr>
              <a:t> — возвращается к исходному виду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forwards</a:t>
            </a:r>
            <a:r>
              <a:rPr lang="cs" sz="1600">
                <a:solidFill>
                  <a:srgbClr val="2B3990"/>
                </a:solidFill>
              </a:rPr>
              <a:t> — сохраняется конечный стиль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backwards</a:t>
            </a:r>
            <a:r>
              <a:rPr lang="cs" sz="1600">
                <a:solidFill>
                  <a:srgbClr val="2B3990"/>
                </a:solidFill>
              </a:rPr>
              <a:t> — применяется начальный стиль во время задержки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both</a:t>
            </a:r>
            <a:r>
              <a:rPr lang="cs" sz="1600">
                <a:solidFill>
                  <a:srgbClr val="2B3990"/>
                </a:solidFill>
              </a:rPr>
              <a:t> — сохраняются оба состояния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animation-play-state</a:t>
            </a:r>
            <a:r>
              <a:rPr lang="cs" sz="1600">
                <a:solidFill>
                  <a:srgbClr val="2B3990"/>
                </a:solidFill>
              </a:rPr>
              <a:t> — управление воспроизведением: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running </a:t>
            </a:r>
            <a:r>
              <a:rPr lang="cs" sz="1600">
                <a:solidFill>
                  <a:srgbClr val="2B3990"/>
                </a:solidFill>
              </a:rPr>
              <a:t>— анимация идёт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b="1" lang="cs" sz="1600">
                <a:solidFill>
                  <a:srgbClr val="188038"/>
                </a:solidFill>
              </a:rPr>
              <a:t>paused </a:t>
            </a:r>
            <a:r>
              <a:rPr lang="cs" sz="1600">
                <a:solidFill>
                  <a:srgbClr val="2B3990"/>
                </a:solidFill>
              </a:rPr>
              <a:t>— пауза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Свойство</a:t>
            </a:r>
            <a:r>
              <a:rPr b="1" lang="cs" sz="1600">
                <a:solidFill>
                  <a:srgbClr val="1C1E21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</a:rPr>
              <a:t>animation </a:t>
            </a:r>
            <a:r>
              <a:rPr lang="cs" sz="1600">
                <a:solidFill>
                  <a:srgbClr val="2B3990"/>
                </a:solidFill>
              </a:rPr>
              <a:t>позволяет более кратко записать свойства анимации.</a:t>
            </a:r>
            <a:endParaRPr sz="1600">
              <a:solidFill>
                <a:srgbClr val="2B3990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animation: [name] [duration] [timing-function] [delay] [iteration-count] [direction] [fill-mode] [play-state]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4f289a36f_0_54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94f289a36f_0_54"/>
          <p:cNvSpPr txBox="1"/>
          <p:nvPr/>
        </p:nvSpPr>
        <p:spPr>
          <a:xfrm>
            <a:off x="0" y="0"/>
            <a:ext cx="8964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Перспектива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По умолчанию элемент рендерится в 2D-пространстве и при трансформациях по осям X и Y, например </a:t>
            </a:r>
            <a:r>
              <a:rPr b="1" lang="cs" sz="1600">
                <a:solidFill>
                  <a:srgbClr val="188038"/>
                </a:solidFill>
              </a:rPr>
              <a:t>rotate,</a:t>
            </a:r>
            <a:r>
              <a:rPr lang="cs" sz="1600">
                <a:solidFill>
                  <a:srgbClr val="2B3990"/>
                </a:solidFill>
              </a:rPr>
              <a:t> искажается и выглядит неестественно.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perspective() </a:t>
            </a:r>
            <a:r>
              <a:rPr b="1" lang="cs" sz="1600">
                <a:solidFill>
                  <a:srgbClr val="2B3990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это функция трансформации для свойства</a:t>
            </a:r>
            <a:r>
              <a:rPr lang="cs" sz="1600">
                <a:solidFill>
                  <a:srgbClr val="188038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</a:rPr>
              <a:t>transform</a:t>
            </a:r>
            <a:r>
              <a:rPr lang="cs" sz="1600">
                <a:solidFill>
                  <a:srgbClr val="188038"/>
                </a:solidFill>
              </a:rPr>
              <a:t>,</a:t>
            </a:r>
            <a:r>
              <a:rPr lang="cs" sz="1600">
                <a:solidFill>
                  <a:srgbClr val="2B3990"/>
                </a:solidFill>
              </a:rPr>
              <a:t> которая позволяет задать перспективу одному элементу, к которому применяется.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Задав </a:t>
            </a:r>
            <a:r>
              <a:rPr b="1" lang="cs" sz="1600">
                <a:solidFill>
                  <a:srgbClr val="188038"/>
                </a:solidFill>
              </a:rPr>
              <a:t>perspective(400px)</a:t>
            </a:r>
            <a:r>
              <a:rPr lang="cs" sz="1600">
                <a:solidFill>
                  <a:srgbClr val="2B3990"/>
                </a:solidFill>
              </a:rPr>
              <a:t> мы говорим браузеру о необходимости рендерить </a:t>
            </a:r>
            <a:r>
              <a:rPr b="1" lang="cs" sz="1600">
                <a:solidFill>
                  <a:srgbClr val="188038"/>
                </a:solidFill>
              </a:rPr>
              <a:t>div.box</a:t>
            </a:r>
            <a:r>
              <a:rPr lang="cs" sz="1600">
                <a:solidFill>
                  <a:srgbClr val="2B3990"/>
                </a:solidFill>
              </a:rPr>
              <a:t> в 3D-пространстве, добавляя элементу глубину сцены и объём. Значение </a:t>
            </a:r>
            <a:r>
              <a:rPr b="1" lang="cs" sz="1600">
                <a:solidFill>
                  <a:srgbClr val="188038"/>
                </a:solidFill>
              </a:rPr>
              <a:t>400px</a:t>
            </a:r>
            <a:r>
              <a:rPr lang="cs" sz="1600">
                <a:solidFill>
                  <a:srgbClr val="2B3990"/>
                </a:solidFill>
              </a:rPr>
              <a:t> это расстояние до сцены, на которой находится элемент. Чем меньше значение, тем зритель ближе к сцене и наоборот.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