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3" roundtripDataSignature="AMtx7miFXGTnAmCXTNLB2PhtqnSRhioZ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87551d2d2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387551d2d2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87551d2d2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387551d2d2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7a829a9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387a829a9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7a829a9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387a829a9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7a829a90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87a829a90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355350" y="515000"/>
            <a:ext cx="8599800" cy="444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0588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>
                <a:solidFill>
                  <a:srgbClr val="1C4587"/>
                </a:solidFill>
              </a:rPr>
              <a:t>Лекция</a:t>
            </a:r>
            <a:r>
              <a:rPr b="1" lang="cs" sz="2800">
                <a:solidFill>
                  <a:srgbClr val="1C4587"/>
                </a:solidFill>
              </a:rPr>
              <a:t> </a:t>
            </a:r>
            <a:r>
              <a:rPr b="1" lang="cs">
                <a:solidFill>
                  <a:srgbClr val="1C4587"/>
                </a:solidFill>
              </a:rPr>
              <a:t>6</a:t>
            </a:r>
            <a:endParaRPr b="1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 sz="3000">
                <a:solidFill>
                  <a:srgbClr val="188038"/>
                </a:solidFill>
              </a:rPr>
              <a:t>&lt;form&gt;</a:t>
            </a:r>
            <a:r>
              <a:rPr b="1" lang="cs" sz="3000">
                <a:solidFill>
                  <a:srgbClr val="1C4587"/>
                </a:solidFill>
              </a:rPr>
              <a:t> - формуляр, модальное окно,</a:t>
            </a:r>
            <a:endParaRPr b="1" sz="30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 sz="3000">
                <a:solidFill>
                  <a:srgbClr val="1C4587"/>
                </a:solidFill>
              </a:rPr>
              <a:t>медиа запросы, гамбургер меню</a:t>
            </a:r>
            <a:endParaRPr b="1" sz="30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3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3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 sz="2800">
                <a:solidFill>
                  <a:srgbClr val="1C4587"/>
                </a:solidFill>
              </a:rPr>
              <a:t>лектор </a:t>
            </a:r>
            <a:r>
              <a:rPr b="1" lang="cs">
                <a:solidFill>
                  <a:srgbClr val="1C4587"/>
                </a:solidFill>
              </a:rPr>
              <a:t>Олексий Шевченко</a:t>
            </a:r>
            <a:endParaRPr b="1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7551d2d2a_0_26"/>
          <p:cNvSpPr txBox="1"/>
          <p:nvPr/>
        </p:nvSpPr>
        <p:spPr>
          <a:xfrm>
            <a:off x="113550" y="218650"/>
            <a:ext cx="8916900" cy="47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&lt;form&gt;</a:t>
            </a:r>
            <a:r>
              <a:rPr lang="cs" sz="1600">
                <a:solidFill>
                  <a:srgbClr val="2B3990"/>
                </a:solidFill>
              </a:rPr>
              <a:t> — это </a:t>
            </a:r>
            <a:r>
              <a:rPr b="1" lang="cs" sz="1600">
                <a:solidFill>
                  <a:srgbClr val="2B3990"/>
                </a:solidFill>
              </a:rPr>
              <a:t>HTML-элемент для создания формы</a:t>
            </a:r>
            <a:r>
              <a:rPr lang="cs" sz="1600">
                <a:solidFill>
                  <a:srgbClr val="2B3990"/>
                </a:solidFill>
              </a:rPr>
              <a:t> на веб-странице.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Через форму пользователь может ввести данные (текст, пароль, выбрать из списка, поставить галочку и т. д.) и отправить их на сервер или обработать с помощью JavaScript.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rgbClr val="188038"/>
                </a:solidFill>
              </a:rPr>
              <a:t> </a:t>
            </a:r>
            <a:r>
              <a:rPr b="1" lang="cs" sz="1600">
                <a:solidFill>
                  <a:srgbClr val="188038"/>
                </a:solidFill>
              </a:rPr>
              <a:t>&lt;form&gt;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        &lt;h2&gt;</a:t>
            </a:r>
            <a:r>
              <a:rPr b="1" lang="cs" sz="1600">
                <a:solidFill>
                  <a:srgbClr val="2B3990"/>
                </a:solidFill>
              </a:rPr>
              <a:t>Контактуйте нас</a:t>
            </a:r>
            <a:r>
              <a:rPr b="1" lang="cs" sz="1600">
                <a:solidFill>
                  <a:srgbClr val="188038"/>
                </a:solidFill>
              </a:rPr>
              <a:t>&lt;/h2&gt;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        &lt;label for="name"&gt;</a:t>
            </a:r>
            <a:r>
              <a:rPr b="1" lang="cs" sz="1600">
                <a:solidFill>
                  <a:srgbClr val="2B3990"/>
                </a:solidFill>
              </a:rPr>
              <a:t>Имя</a:t>
            </a:r>
            <a:r>
              <a:rPr b="1" lang="cs" sz="1600">
                <a:solidFill>
                  <a:srgbClr val="188038"/>
                </a:solidFill>
              </a:rPr>
              <a:t>&lt;/label&gt;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        &lt;input type="text" id="name" name="name" required&gt;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        &lt;label class="checkbox-label"&gt;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        &lt;input type="checkbox" name="agree" required&gt;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            </a:t>
            </a:r>
            <a:r>
              <a:rPr b="1" lang="cs" sz="1600">
                <a:solidFill>
                  <a:srgbClr val="2B3990"/>
                </a:solidFill>
              </a:rPr>
              <a:t>Согласен с обработкой персональных данных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        &lt;/label&gt;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        &lt;button type="submit"&gt;</a:t>
            </a:r>
            <a:r>
              <a:rPr b="1" lang="cs" sz="1600">
                <a:solidFill>
                  <a:srgbClr val="2B3990"/>
                </a:solidFill>
              </a:rPr>
              <a:t>Отправить</a:t>
            </a:r>
            <a:r>
              <a:rPr b="1" lang="cs" sz="1600">
                <a:solidFill>
                  <a:srgbClr val="188038"/>
                </a:solidFill>
              </a:rPr>
              <a:t>&lt;/button&gt;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  &lt;/form&gt;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Два способа обёртки</a:t>
            </a:r>
            <a:r>
              <a:rPr b="1" lang="cs" sz="1600">
                <a:solidFill>
                  <a:srgbClr val="188038"/>
                </a:solidFill>
              </a:rPr>
              <a:t> &lt;label&gt;</a:t>
            </a:r>
            <a:endParaRPr b="1" sz="16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7551d2d2a_0_10"/>
          <p:cNvSpPr txBox="1"/>
          <p:nvPr/>
        </p:nvSpPr>
        <p:spPr>
          <a:xfrm>
            <a:off x="191550" y="174975"/>
            <a:ext cx="8662800" cy="3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Типы поля ввода: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</a:t>
            </a:r>
            <a:r>
              <a:rPr b="1" lang="cs" sz="1600">
                <a:solidFill>
                  <a:srgbClr val="188038"/>
                </a:solidFill>
              </a:rPr>
              <a:t>&lt;input type="password" placeholder="Пароль"&gt;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&lt;input type="email" placeholder="Email"&gt;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&lt;input type="number" min="1" max="10"&gt;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&lt;input type="date"&gt;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&lt;input type="checkbox"&gt; </a:t>
            </a:r>
            <a:r>
              <a:rPr b="1" lang="cs" sz="1600">
                <a:solidFill>
                  <a:srgbClr val="2B3990"/>
                </a:solidFill>
              </a:rPr>
              <a:t>Я согласен</a:t>
            </a:r>
            <a:r>
              <a:rPr b="1" lang="cs" sz="1600">
                <a:solidFill>
                  <a:srgbClr val="188038"/>
                </a:solidFill>
              </a:rPr>
              <a:t>&lt;br&gt;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&lt;input type="radio" name="gender" value="male"&gt; </a:t>
            </a:r>
            <a:r>
              <a:rPr b="1" lang="cs" sz="1600">
                <a:solidFill>
                  <a:srgbClr val="2B3990"/>
                </a:solidFill>
              </a:rPr>
              <a:t>Мужчина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&lt;input type="radio" name="gender" value="female"&gt; </a:t>
            </a:r>
            <a:r>
              <a:rPr b="1" lang="cs" sz="1600">
                <a:solidFill>
                  <a:srgbClr val="2B3990"/>
                </a:solidFill>
              </a:rPr>
              <a:t>Женщина</a:t>
            </a:r>
            <a:r>
              <a:rPr b="1" lang="cs" sz="1600">
                <a:solidFill>
                  <a:srgbClr val="188038"/>
                </a:solidFill>
              </a:rPr>
              <a:t>&lt;br&gt;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&lt;input type="file"&gt;&lt;br&gt;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&lt;input type="color"&gt;&lt;br&gt;</a:t>
            </a:r>
            <a:endParaRPr b="1" sz="16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7a829a900_0_6"/>
          <p:cNvSpPr txBox="1"/>
          <p:nvPr/>
        </p:nvSpPr>
        <p:spPr>
          <a:xfrm>
            <a:off x="129100" y="187400"/>
            <a:ext cx="82254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2B3990"/>
                </a:solidFill>
              </a:rPr>
              <a:t>Выпадающий</a:t>
            </a:r>
            <a:r>
              <a:rPr b="1" lang="cs" sz="1500">
                <a:solidFill>
                  <a:srgbClr val="2B3990"/>
                </a:solidFill>
              </a:rPr>
              <a:t> список:</a:t>
            </a:r>
            <a:endParaRPr b="1" sz="15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188038"/>
                </a:solidFill>
              </a:rPr>
              <a:t>&lt;label for="city"&gt;</a:t>
            </a:r>
            <a:r>
              <a:rPr b="1" lang="cs" sz="1500">
                <a:solidFill>
                  <a:srgbClr val="2B3990"/>
                </a:solidFill>
              </a:rPr>
              <a:t>Выберите город:</a:t>
            </a:r>
            <a:r>
              <a:rPr b="1" lang="cs" sz="1500">
                <a:solidFill>
                  <a:srgbClr val="188038"/>
                </a:solidFill>
              </a:rPr>
              <a:t>&lt;/label&gt;</a:t>
            </a:r>
            <a:endParaRPr b="1" sz="15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188038"/>
                </a:solidFill>
              </a:rPr>
              <a:t>&lt;select id="city" name="city" multiple size="4"&gt;</a:t>
            </a:r>
            <a:endParaRPr b="1" sz="15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188038"/>
                </a:solidFill>
              </a:rPr>
              <a:t>  &lt;option value="prague"&gt;</a:t>
            </a:r>
            <a:r>
              <a:rPr b="1" lang="cs" sz="1500">
                <a:solidFill>
                  <a:srgbClr val="2B3990"/>
                </a:solidFill>
              </a:rPr>
              <a:t>Прага</a:t>
            </a:r>
            <a:r>
              <a:rPr b="1" lang="cs" sz="1500">
                <a:solidFill>
                  <a:srgbClr val="188038"/>
                </a:solidFill>
              </a:rPr>
              <a:t>&lt;/option&gt;</a:t>
            </a:r>
            <a:endParaRPr b="1" sz="15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188038"/>
                </a:solidFill>
              </a:rPr>
              <a:t>  &lt;option value="brno"&gt;</a:t>
            </a:r>
            <a:r>
              <a:rPr b="1" lang="cs" sz="1500">
                <a:solidFill>
                  <a:srgbClr val="2B3990"/>
                </a:solidFill>
              </a:rPr>
              <a:t>Брно</a:t>
            </a:r>
            <a:r>
              <a:rPr b="1" lang="cs" sz="1500">
                <a:solidFill>
                  <a:srgbClr val="188038"/>
                </a:solidFill>
              </a:rPr>
              <a:t>&lt;/option&gt;</a:t>
            </a:r>
            <a:endParaRPr b="1" sz="15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188038"/>
                </a:solidFill>
              </a:rPr>
              <a:t>  &lt;option value="ostrava"&gt;</a:t>
            </a:r>
            <a:r>
              <a:rPr b="1" lang="cs" sz="1500">
                <a:solidFill>
                  <a:srgbClr val="2B3990"/>
                </a:solidFill>
              </a:rPr>
              <a:t>Острава</a:t>
            </a:r>
            <a:r>
              <a:rPr b="1" lang="cs" sz="1500">
                <a:solidFill>
                  <a:srgbClr val="188038"/>
                </a:solidFill>
              </a:rPr>
              <a:t>&lt;/option&gt;</a:t>
            </a:r>
            <a:endParaRPr b="1" sz="15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188038"/>
                </a:solidFill>
              </a:rPr>
              <a:t>&lt;/select&gt;</a:t>
            </a:r>
            <a:endParaRPr b="1" sz="15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188038"/>
                </a:solidFill>
              </a:rPr>
              <a:t>&lt;input list="cities" id="city" name="city"&gt;</a:t>
            </a:r>
            <a:endParaRPr b="1" sz="15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188038"/>
                </a:solidFill>
              </a:rPr>
              <a:t>&lt;datalist id="cities"&gt;</a:t>
            </a:r>
            <a:endParaRPr b="1" sz="15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188038"/>
                </a:solidFill>
              </a:rPr>
              <a:t>  &lt;option value="Прага"&gt;</a:t>
            </a:r>
            <a:endParaRPr b="1" sz="15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188038"/>
                </a:solidFill>
              </a:rPr>
              <a:t>  &lt;option value="Брно"&gt;</a:t>
            </a:r>
            <a:endParaRPr b="1" sz="15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188038"/>
                </a:solidFill>
              </a:rPr>
              <a:t>  &lt;option value="Острава"&gt;</a:t>
            </a:r>
            <a:endParaRPr b="1" sz="15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188038"/>
                </a:solidFill>
              </a:rPr>
              <a:t>&lt;/datalist&gt;</a:t>
            </a:r>
            <a:endParaRPr b="1" sz="15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188038"/>
                </a:solidFill>
              </a:rPr>
              <a:t>&lt;/form&gt;</a:t>
            </a:r>
            <a:endParaRPr b="1" sz="15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7a829a900_0_9"/>
          <p:cNvSpPr txBox="1"/>
          <p:nvPr/>
        </p:nvSpPr>
        <p:spPr>
          <a:xfrm>
            <a:off x="129075" y="216625"/>
            <a:ext cx="8777400" cy="50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&lt;fieldset&gt;</a:t>
            </a:r>
            <a:r>
              <a:rPr lang="cs" sz="1600">
                <a:solidFill>
                  <a:srgbClr val="188038"/>
                </a:solidFill>
              </a:rPr>
              <a:t> </a:t>
            </a:r>
            <a:r>
              <a:rPr lang="cs" sz="1600">
                <a:solidFill>
                  <a:srgbClr val="2B3990"/>
                </a:solidFill>
              </a:rPr>
              <a:t>служит для </a:t>
            </a:r>
            <a:r>
              <a:rPr b="1" lang="cs" sz="1600">
                <a:solidFill>
                  <a:srgbClr val="2B3990"/>
                </a:solidFill>
              </a:rPr>
              <a:t>группировки связанных элементов формы</a:t>
            </a:r>
            <a:r>
              <a:rPr lang="cs" sz="1600">
                <a:solidFill>
                  <a:srgbClr val="2B3990"/>
                </a:solidFill>
              </a:rPr>
              <a:t>. Помогает структурировать форму и улучшить её читаемость.</a:t>
            </a:r>
            <a:br>
              <a:rPr lang="cs" sz="1600">
                <a:solidFill>
                  <a:srgbClr val="2B3990"/>
                </a:solidFill>
              </a:rPr>
            </a:b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&lt;legend&gt;</a:t>
            </a:r>
            <a:r>
              <a:rPr lang="cs" sz="1600">
                <a:solidFill>
                  <a:srgbClr val="2B3990"/>
                </a:solidFill>
              </a:rPr>
              <a:t> — это </a:t>
            </a:r>
            <a:r>
              <a:rPr b="1" lang="cs" sz="1600">
                <a:solidFill>
                  <a:srgbClr val="2B3990"/>
                </a:solidFill>
              </a:rPr>
              <a:t>заголовок для группы полей</a:t>
            </a:r>
            <a:r>
              <a:rPr lang="cs" sz="1600">
                <a:solidFill>
                  <a:srgbClr val="2B3990"/>
                </a:solidFill>
              </a:rPr>
              <a:t>, который поясняет, что находится внутри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&lt;form&gt;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      &lt;fieldset&gt;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          &lt;legend&gt;Личные данные&lt;/legend&gt;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         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          &lt;label for="name"&gt;Имя:&lt;/label&gt;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          &lt;input type="text" id="name" name="name"&gt;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         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          &lt;label for="email"&gt;Email:&lt;/label&gt;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          &lt;input type="email" id="email" name="email"&gt;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        &lt;/fieldset&gt;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&lt;form&gt;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g387a829a900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325" y="152400"/>
            <a:ext cx="846242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378075"/>
            <a:ext cx="8520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внимание,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надеюсь, это было интересно!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Я готов ответить на ваши вопросы.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