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gVDRwS+UF6DRPGjUko+RQFwCMd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46FB4C-BDA9-4472-A00F-FB8710FC1616}">
  <a:tblStyle styleId="{0046FB4C-BDA9-4472-A00F-FB8710FC161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b22bcb56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8b22bcb56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b22bcb5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8b22bcb5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b22bcb5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8b22bcb5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b22bcb56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8b22bcb56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b22bcb56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8b22bcb56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b22bcb56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8b22bcb56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196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7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cs" sz="2500">
                <a:solidFill>
                  <a:srgbClr val="2B3990"/>
                </a:solidFill>
              </a:rPr>
              <a:t>CSS Grid Layout (grid)</a:t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7551d2d2a_0_2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87551d2d2a_0_26"/>
          <p:cNvSpPr txBox="1"/>
          <p:nvPr/>
        </p:nvSpPr>
        <p:spPr>
          <a:xfrm>
            <a:off x="0" y="0"/>
            <a:ext cx="8964900" cy="24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G</a:t>
            </a:r>
            <a:r>
              <a:rPr b="1" lang="cs" sz="1600">
                <a:solidFill>
                  <a:srgbClr val="2B3990"/>
                </a:solidFill>
              </a:rPr>
              <a:t>rid (CSS Grid Layout)</a:t>
            </a:r>
            <a:r>
              <a:rPr lang="cs" sz="1600">
                <a:solidFill>
                  <a:srgbClr val="2B3990"/>
                </a:solidFill>
              </a:rPr>
              <a:t> — это двумерная система компоновки. Она позволяет работать сразу в двух измерениях: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 по строкам и столбцам.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📌 Основная идея: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Ты заранее определяешь сетку </a:t>
            </a:r>
            <a:r>
              <a:rPr b="1" lang="cs" sz="1600">
                <a:solidFill>
                  <a:srgbClr val="2B3990"/>
                </a:solidFill>
              </a:rPr>
              <a:t>(grid)</a:t>
            </a:r>
            <a:r>
              <a:rPr lang="cs" sz="1600">
                <a:solidFill>
                  <a:srgbClr val="2B3990"/>
                </a:solidFill>
              </a:rPr>
              <a:t>, а потом размещаешь элементы внутри ячеек, как на шахматной доске.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b22bcb563_1_9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8b22bcb563_1_9"/>
          <p:cNvSpPr txBox="1"/>
          <p:nvPr/>
        </p:nvSpPr>
        <p:spPr>
          <a:xfrm>
            <a:off x="218650" y="209025"/>
            <a:ext cx="8964900" cy="4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свойства: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свойство которое задаёт </a:t>
            </a:r>
            <a:r>
              <a:rPr b="1" lang="cs" sz="1600">
                <a:solidFill>
                  <a:srgbClr val="2B3990"/>
                </a:solidFill>
              </a:rPr>
              <a:t>структуру колонок</a:t>
            </a:r>
            <a:r>
              <a:rPr lang="cs" sz="1600">
                <a:solidFill>
                  <a:srgbClr val="2B3990"/>
                </a:solidFill>
              </a:rPr>
              <a:t> в контейнере Grid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grid-template-columns: 100px 200px 100px;  - </a:t>
            </a:r>
            <a:r>
              <a:rPr b="1" lang="cs" sz="1600">
                <a:solidFill>
                  <a:srgbClr val="2B3990"/>
                </a:solidFill>
              </a:rPr>
              <a:t>три колонки с фиксированной шириной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                             </a:t>
            </a:r>
            <a:r>
              <a:rPr b="1" lang="cs" sz="1600">
                <a:solidFill>
                  <a:srgbClr val="188038"/>
                </a:solidFill>
              </a:rPr>
              <a:t>50% 50%; - </a:t>
            </a:r>
            <a:r>
              <a:rPr b="1" lang="cs" sz="1600">
                <a:solidFill>
                  <a:srgbClr val="2B3990"/>
                </a:solidFill>
              </a:rPr>
              <a:t>две колонки с процентным соотношения</a:t>
            </a:r>
            <a:endParaRPr b="1" sz="1600">
              <a:solidFill>
                <a:srgbClr val="2B3990"/>
              </a:solidFill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1fr 2fr 1fr;</a:t>
            </a:r>
            <a:r>
              <a:rPr b="1" lang="cs" sz="1600">
                <a:solidFill>
                  <a:srgbClr val="2B3990"/>
                </a:solidFill>
              </a:rPr>
              <a:t> - относительные единицы (fr — fraction)</a:t>
            </a:r>
            <a:endParaRPr b="1" sz="1600">
              <a:solidFill>
                <a:srgbClr val="2B3990"/>
              </a:solidFill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auto; - </a:t>
            </a:r>
            <a:r>
              <a:rPr b="1" lang="cs" sz="1600">
                <a:solidFill>
                  <a:srgbClr val="2B3990"/>
                </a:solidFill>
              </a:rPr>
              <a:t>подстраивается под ширину контента</a:t>
            </a:r>
            <a:endParaRPr b="1" sz="1600">
              <a:solidFill>
                <a:srgbClr val="2B3990"/>
              </a:solidFill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repeat(3, 1fr);</a:t>
            </a:r>
            <a:r>
              <a:rPr b="1" lang="cs" sz="1600">
                <a:solidFill>
                  <a:srgbClr val="2B3990"/>
                </a:solidFill>
              </a:rPr>
              <a:t> функция repeat(), чтобы не повторять код</a:t>
            </a:r>
            <a:endParaRPr b="1" sz="1600">
              <a:solidFill>
                <a:srgbClr val="2B3990"/>
              </a:solidFill>
            </a:endParaRPr>
          </a:p>
          <a:p>
            <a:pPr indent="45720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создай три колонки по 1 фракту</a:t>
            </a:r>
            <a:endParaRPr b="1" sz="1600">
              <a:solidFill>
                <a:srgbClr val="2B3990"/>
              </a:solidFill>
            </a:endParaRPr>
          </a:p>
          <a:p>
            <a:pPr indent="0" lvl="0" marL="18288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repeat(2, 150px) 1fr; - </a:t>
            </a:r>
            <a:r>
              <a:rPr b="1" lang="cs" sz="1600">
                <a:solidFill>
                  <a:srgbClr val="2B3990"/>
                </a:solidFill>
              </a:rPr>
              <a:t>создай две колонки по 150px, а третью - 1fr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Итог: сколько нам нужно нарисовать колонок, столько параметров мы задаём.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свойство которое задаёт </a:t>
            </a:r>
            <a:r>
              <a:rPr b="1" lang="cs" sz="1600">
                <a:solidFill>
                  <a:srgbClr val="2B3990"/>
                </a:solidFill>
              </a:rPr>
              <a:t>структуру строки</a:t>
            </a:r>
            <a:r>
              <a:rPr lang="cs" sz="1600">
                <a:solidFill>
                  <a:srgbClr val="2B3990"/>
                </a:solidFill>
              </a:rPr>
              <a:t> в контейнере Grid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grid-template-rows: - </a:t>
            </a:r>
            <a:r>
              <a:rPr b="1" lang="cs" sz="1600">
                <a:solidFill>
                  <a:srgbClr val="2B3990"/>
                </a:solidFill>
              </a:rPr>
              <a:t>всё то же самое</a:t>
            </a:r>
            <a:r>
              <a:rPr lang="cs" sz="1600">
                <a:solidFill>
                  <a:srgbClr val="2B3990"/>
                </a:solidFill>
              </a:rPr>
              <a:t>, просто вместо </a:t>
            </a:r>
            <a:r>
              <a:rPr b="1" lang="cs" sz="1600">
                <a:solidFill>
                  <a:srgbClr val="2B3990"/>
                </a:solidFill>
              </a:rPr>
              <a:t>ширины колонок</a:t>
            </a:r>
            <a:r>
              <a:rPr lang="cs" sz="1600">
                <a:solidFill>
                  <a:srgbClr val="2B3990"/>
                </a:solidFill>
              </a:rPr>
              <a:t> мы задаём </a:t>
            </a:r>
            <a:r>
              <a:rPr b="1" lang="cs" sz="1600">
                <a:solidFill>
                  <a:srgbClr val="2B3990"/>
                </a:solidFill>
              </a:rPr>
              <a:t>высоту строк</a:t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b22bcb563_1_5"/>
          <p:cNvSpPr txBox="1"/>
          <p:nvPr/>
        </p:nvSpPr>
        <p:spPr>
          <a:xfrm>
            <a:off x="0" y="0"/>
            <a:ext cx="8964900" cy="5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-"/>
            </a:pPr>
            <a:r>
              <a:rPr lang="cs" sz="1600">
                <a:solidFill>
                  <a:srgbClr val="2B3990"/>
                </a:solidFill>
              </a:rPr>
              <a:t>свойство задаёт </a:t>
            </a:r>
            <a:r>
              <a:rPr b="1" lang="cs" sz="1600">
                <a:solidFill>
                  <a:srgbClr val="2B3990"/>
                </a:solidFill>
              </a:rPr>
              <a:t>расстояние между строками и колонками</a:t>
            </a:r>
            <a:r>
              <a:rPr lang="cs" sz="1600">
                <a:solidFill>
                  <a:srgbClr val="2B3990"/>
                </a:solidFill>
              </a:rPr>
              <a:t> в сетке (grid-gap)</a:t>
            </a:r>
            <a:endParaRPr sz="1600">
              <a:solidFill>
                <a:srgbClr val="2B399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gap: 20px - </a:t>
            </a:r>
            <a:r>
              <a:rPr b="1" lang="cs" sz="1600">
                <a:solidFill>
                  <a:srgbClr val="2B3990"/>
                </a:solidFill>
              </a:rPr>
              <a:t>одинаковый отступ между всеми ячейками</a:t>
            </a:r>
            <a:endParaRPr b="1" sz="1600">
              <a:solidFill>
                <a:srgbClr val="2B399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	</a:t>
            </a:r>
            <a:r>
              <a:rPr b="1" lang="cs" sz="1600">
                <a:solidFill>
                  <a:srgbClr val="188038"/>
                </a:solidFill>
              </a:rPr>
              <a:t>20px 10px</a:t>
            </a:r>
            <a:r>
              <a:rPr b="1" lang="cs" sz="1600">
                <a:solidFill>
                  <a:srgbClr val="2B3990"/>
                </a:solidFill>
              </a:rPr>
              <a:t> - </a:t>
            </a:r>
            <a:r>
              <a:rPr lang="cs" sz="1600">
                <a:solidFill>
                  <a:srgbClr val="2B3990"/>
                </a:solidFill>
              </a:rPr>
              <a:t>первая величина — </a:t>
            </a:r>
            <a:r>
              <a:rPr b="1" lang="cs" sz="1600">
                <a:solidFill>
                  <a:srgbClr val="2B3990"/>
                </a:solidFill>
              </a:rPr>
              <a:t>между строками</a:t>
            </a:r>
            <a:r>
              <a:rPr lang="cs" sz="1600">
                <a:solidFill>
                  <a:srgbClr val="2B3990"/>
                </a:solidFill>
              </a:rPr>
              <a:t>, вторая — </a:t>
            </a:r>
            <a:r>
              <a:rPr b="1" lang="cs" sz="1600">
                <a:solidFill>
                  <a:srgbClr val="2B3990"/>
                </a:solidFill>
              </a:rPr>
              <a:t>между колонками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	</a:t>
            </a:r>
            <a:r>
              <a:rPr b="1" lang="cs" sz="1600">
                <a:solidFill>
                  <a:srgbClr val="188038"/>
                </a:solidFill>
              </a:rPr>
              <a:t>row-gap: 15px;</a:t>
            </a:r>
            <a:endParaRPr b="1" sz="1600">
              <a:solidFill>
                <a:srgbClr val="188038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column-gap: 40px;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Важно помнить: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gap</a:t>
            </a:r>
            <a:r>
              <a:rPr lang="cs" sz="1600">
                <a:solidFill>
                  <a:srgbClr val="2B3990"/>
                </a:solidFill>
              </a:rPr>
              <a:t> не добавляет отступы </a:t>
            </a:r>
            <a:r>
              <a:rPr b="1" lang="cs" sz="1600">
                <a:solidFill>
                  <a:srgbClr val="2B3990"/>
                </a:solidFill>
              </a:rPr>
              <a:t>вокруг</a:t>
            </a:r>
            <a:r>
              <a:rPr lang="cs" sz="1600">
                <a:solidFill>
                  <a:srgbClr val="2B3990"/>
                </a:solidFill>
              </a:rPr>
              <a:t> сетки, только </a:t>
            </a:r>
            <a:r>
              <a:rPr b="1" lang="cs" sz="1600">
                <a:solidFill>
                  <a:srgbClr val="2B3990"/>
                </a:solidFill>
              </a:rPr>
              <a:t>между элементами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Работает не только в </a:t>
            </a:r>
            <a:r>
              <a:rPr b="1" lang="cs" sz="1600">
                <a:solidFill>
                  <a:srgbClr val="188038"/>
                </a:solidFill>
              </a:rPr>
              <a:t>Grid</a:t>
            </a:r>
            <a:r>
              <a:rPr lang="cs" sz="1600">
                <a:solidFill>
                  <a:srgbClr val="2B3990"/>
                </a:solidFill>
              </a:rPr>
              <a:t>, но и в </a:t>
            </a:r>
            <a:r>
              <a:rPr b="1" lang="cs" sz="1600">
                <a:solidFill>
                  <a:srgbClr val="188038"/>
                </a:solidFill>
              </a:rPr>
              <a:t>Flexbox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700">
              <a:solidFill>
                <a:srgbClr val="2B3990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2B3990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100"/>
              <a:buChar char="-"/>
            </a:pPr>
            <a:r>
              <a:rPr b="1" lang="cs" sz="1600">
                <a:solidFill>
                  <a:srgbClr val="2B3990"/>
                </a:solidFill>
              </a:rPr>
              <a:t>свойство задаёт визуальный шаблон сетки с именами областей (зон)</a:t>
            </a:r>
            <a:endParaRPr b="1" sz="1600">
              <a:solidFill>
                <a:srgbClr val="2B399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grid-template-areas:</a:t>
            </a:r>
            <a:endParaRPr b="1" sz="16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	"header header header"</a:t>
            </a:r>
            <a:endParaRPr b="1" sz="1600">
              <a:solidFill>
                <a:srgbClr val="188038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	"sidebar main aside";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затем элементам в нутри сетки присваиваем имена и свойства: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header  { grid-area: header; background: yellowgreen; }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nav     { grid-area: nav; background: #d0e5d0; }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b22bcb563_0_25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cs" sz="1600">
                <a:solidFill>
                  <a:srgbClr val="2B3990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1. Создание сетки (основа)</a:t>
            </a:r>
            <a:endParaRPr b="1" i="0" sz="1600" u="none" cap="none" strike="noStrike">
              <a:solidFill>
                <a:srgbClr val="2B3990"/>
              </a:solidFill>
            </a:endParaRPr>
          </a:p>
        </p:txBody>
      </p:sp>
      <p:graphicFrame>
        <p:nvGraphicFramePr>
          <p:cNvPr id="77" name="Google Shape;77;g38b22bcb563_0_25"/>
          <p:cNvGraphicFramePr/>
          <p:nvPr/>
        </p:nvGraphicFramePr>
        <p:xfrm>
          <a:off x="203063" y="63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{0046FB4C-BDA9-4472-A00F-FB8710FC1616}</a:tableStyleId>
              </a:tblPr>
              <a:tblGrid>
                <a:gridCol w="3161950"/>
                <a:gridCol w="5575925"/>
              </a:tblGrid>
              <a:tr h="51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Свойство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Что делает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2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display: grid</a:t>
                      </a: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 /</a:t>
                      </a:r>
                      <a:r>
                        <a:rPr b="1" lang="cs" sz="1600"/>
                        <a:t>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inline-grid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Включает grid-режим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grid-template-columns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Определяет ширину и количество колонок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grid-template-rows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Определяет высоту строк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grid-template-areas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Определяет схему (layout) из именованных зон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grid-template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Комбинированное свойство для всех трёх выше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b22bcb563_0_21"/>
          <p:cNvSpPr txBox="1"/>
          <p:nvPr/>
        </p:nvSpPr>
        <p:spPr>
          <a:xfrm>
            <a:off x="0" y="0"/>
            <a:ext cx="89649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2. Размеры и промежутки</a:t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</p:txBody>
      </p:sp>
      <p:graphicFrame>
        <p:nvGraphicFramePr>
          <p:cNvPr id="83" name="Google Shape;83;g38b22bcb563_0_21"/>
          <p:cNvGraphicFramePr/>
          <p:nvPr/>
        </p:nvGraphicFramePr>
        <p:xfrm>
          <a:off x="173225" y="5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{0046FB4C-BDA9-4472-A00F-FB8710FC1616}</a:tableStyleId>
              </a:tblPr>
              <a:tblGrid>
                <a:gridCol w="2352025"/>
                <a:gridCol w="32201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Свойство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Что делает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gap</a:t>
                      </a:r>
                      <a:r>
                        <a:rPr b="1" lang="cs" sz="1600"/>
                        <a:t> </a:t>
                      </a: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/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row-gap</a:t>
                      </a:r>
                      <a:r>
                        <a:rPr b="1" lang="cs" sz="1600"/>
                        <a:t> </a:t>
                      </a: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/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column-gap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Расстояние между ячейками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grid-auto-rows</a:t>
                      </a:r>
                      <a:r>
                        <a:rPr b="1" lang="cs" sz="1600"/>
                        <a:t> </a:t>
                      </a: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/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grid-auto-columns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Размер автоматически добавляемых строк/колонок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b22bcb563_0_17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3. Расположение </a:t>
            </a:r>
            <a:r>
              <a:rPr b="1" lang="cs" sz="1600">
                <a:solidFill>
                  <a:srgbClr val="2B3990"/>
                </a:solidFill>
              </a:rPr>
              <a:t>элементов</a:t>
            </a:r>
            <a:endParaRPr b="1" i="0" sz="1600" u="none" cap="none" strike="noStrike">
              <a:solidFill>
                <a:srgbClr val="2B3990"/>
              </a:solidFill>
            </a:endParaRPr>
          </a:p>
        </p:txBody>
      </p:sp>
      <p:graphicFrame>
        <p:nvGraphicFramePr>
          <p:cNvPr id="89" name="Google Shape;89;g38b22bcb563_0_17"/>
          <p:cNvGraphicFramePr/>
          <p:nvPr/>
        </p:nvGraphicFramePr>
        <p:xfrm>
          <a:off x="85725" y="77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{0046FB4C-BDA9-4472-A00F-FB8710FC1616}</a:tableStyleId>
              </a:tblPr>
              <a:tblGrid>
                <a:gridCol w="2276475"/>
                <a:gridCol w="66960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Свойство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Что делает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grid-area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Присваивает элементу имя зоны (для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grid-template-areas</a:t>
                      </a: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)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grid-column-start, grid-column-end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Определяют, с какой колонки по какую элемент занимает место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grid-row-start, grid-row-end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То же для строк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grid-column, grid-row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Сокращённая форма для start/end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grid-auto-flow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Определяет, как браузер автоматически размещает элементы (по строкам, по колонкам, плотнее и т. д.)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b22bcb563_0_13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4. Выравнивание</a:t>
            </a:r>
            <a:endParaRPr b="1" i="0" sz="1600" u="none" cap="none" strike="noStrike">
              <a:solidFill>
                <a:srgbClr val="2B3990"/>
              </a:solidFill>
            </a:endParaRPr>
          </a:p>
        </p:txBody>
      </p:sp>
      <p:graphicFrame>
        <p:nvGraphicFramePr>
          <p:cNvPr id="95" name="Google Shape;95;g38b22bcb563_0_13"/>
          <p:cNvGraphicFramePr/>
          <p:nvPr/>
        </p:nvGraphicFramePr>
        <p:xfrm>
          <a:off x="225300" y="7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{0046FB4C-BDA9-4472-A00F-FB8710FC1616}</a:tableStyleId>
              </a:tblPr>
              <a:tblGrid>
                <a:gridCol w="2749550"/>
                <a:gridCol w="5816350"/>
              </a:tblGrid>
              <a:tr h="572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Свойство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Что делает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justify-items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Выравнивает содержимое внутри ячеек по горизонтали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align-items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Выравнивает содержимое внутри ячеек по вертикали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justify-content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Выравнивает всю сетку по горизонтали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align-content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Выравнивает всю сетку по вертикали</a:t>
                      </a:r>
                      <a:endParaRPr b="1" sz="1600">
                        <a:solidFill>
                          <a:srgbClr val="2B399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0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place-items</a:t>
                      </a:r>
                      <a:r>
                        <a:rPr b="1" lang="cs" sz="1600"/>
                        <a:t>,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place-content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" sz="1600">
                          <a:solidFill>
                            <a:srgbClr val="2B3990"/>
                          </a:solidFill>
                        </a:rPr>
                        <a:t>Сокращения для пар </a:t>
                      </a:r>
                      <a:r>
                        <a:rPr b="1" lang="cs" sz="1600">
                          <a:solidFill>
                            <a:srgbClr val="188038"/>
                          </a:solidFill>
                        </a:rPr>
                        <a:t>justify/align</a:t>
                      </a:r>
                      <a:endParaRPr b="1" sz="1600">
                        <a:solidFill>
                          <a:srgbClr val="188038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