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6" roundtripDataSignature="AMtx7mjBFFPumemtQVKwfpR5pzd1OBhl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7551d2d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387551d2d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8503d334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38503d334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503d334d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38503d334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503d334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38503d334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a0e7732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8a0e7732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a0e7732b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8a0e7732b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a0e7732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38a0e7732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8a0e7732b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8a0e7732b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ssgradient.io/" TargetMode="External"/><Relationship Id="rId4" Type="http://schemas.openxmlformats.org/officeDocument/2006/relationships/hyperlink" Target="https://uigradients.com/#BloodRed" TargetMode="External"/><Relationship Id="rId5" Type="http://schemas.openxmlformats.org/officeDocument/2006/relationships/hyperlink" Target="https://uigradients.com/" TargetMode="External"/><Relationship Id="rId6" Type="http://schemas.openxmlformats.org/officeDocument/2006/relationships/hyperlink" Target="https://cssgenerator.org/box-shadow-css-generator.html" TargetMode="External"/><Relationship Id="rId7" Type="http://schemas.openxmlformats.org/officeDocument/2006/relationships/hyperlink" Target="https://squoosh.app/" TargetMode="External"/><Relationship Id="rId8" Type="http://schemas.openxmlformats.org/officeDocument/2006/relationships/hyperlink" Target="https://compressjpe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55350" y="515000"/>
            <a:ext cx="8599800" cy="444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0588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>
                <a:solidFill>
                  <a:srgbClr val="1C4587"/>
                </a:solidFill>
              </a:rPr>
              <a:t>Лекция</a:t>
            </a:r>
            <a:r>
              <a:rPr b="1" lang="cs" sz="2800">
                <a:solidFill>
                  <a:srgbClr val="1C4587"/>
                </a:solidFill>
              </a:rPr>
              <a:t> </a:t>
            </a:r>
            <a:r>
              <a:rPr b="1" lang="cs">
                <a:solidFill>
                  <a:srgbClr val="1C4587"/>
                </a:solidFill>
              </a:rPr>
              <a:t>8</a:t>
            </a:r>
            <a:endParaRPr b="1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 sz="3000">
                <a:solidFill>
                  <a:srgbClr val="2B3990"/>
                </a:solidFill>
              </a:rPr>
              <a:t>Изображения</a:t>
            </a:r>
            <a:endParaRPr b="1" sz="3000">
              <a:solidFill>
                <a:srgbClr val="2B3990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 sz="2800">
                <a:solidFill>
                  <a:srgbClr val="1C4587"/>
                </a:solidFill>
              </a:rPr>
              <a:t>лектор </a:t>
            </a:r>
            <a:r>
              <a:rPr b="1" lang="cs">
                <a:solidFill>
                  <a:srgbClr val="1C4587"/>
                </a:solidFill>
              </a:rPr>
              <a:t>Олексий Шевченко</a:t>
            </a:r>
            <a:endParaRPr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378075"/>
            <a:ext cx="8520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внимание,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надеюсь, это было интересно!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Я готов ответить на ваши вопросы.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7551d2d2a_0_26"/>
          <p:cNvSpPr txBox="1"/>
          <p:nvPr/>
        </p:nvSpPr>
        <p:spPr>
          <a:xfrm>
            <a:off x="0" y="0"/>
            <a:ext cx="8964900" cy="31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Типы изображений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Контентные изображения</a:t>
            </a:r>
            <a:r>
              <a:rPr lang="cs" sz="1600">
                <a:solidFill>
                  <a:srgbClr val="2B3990"/>
                </a:solidFill>
              </a:rPr>
              <a:t> - несут смысловую нагрузку, относятся к содержанию страницы и помогают донести до пользователя полезную ему информацию. Они добавляются в HTML-разметке используя тег </a:t>
            </a:r>
            <a:r>
              <a:rPr b="1" lang="cs" sz="1600">
                <a:solidFill>
                  <a:srgbClr val="188038"/>
                </a:solidFill>
              </a:rPr>
              <a:t>&lt;img&gt; </a:t>
            </a:r>
            <a:r>
              <a:rPr lang="cs" sz="1600">
                <a:solidFill>
                  <a:srgbClr val="2B3990"/>
                </a:solidFill>
              </a:rPr>
              <a:t>с обязательно заполненным атрибутом </a:t>
            </a:r>
            <a:r>
              <a:rPr b="1" lang="cs" sz="1600">
                <a:solidFill>
                  <a:srgbClr val="188038"/>
                </a:solidFill>
              </a:rPr>
              <a:t>alt</a:t>
            </a:r>
            <a:r>
              <a:rPr lang="cs" sz="1600">
                <a:solidFill>
                  <a:srgbClr val="2B3990"/>
                </a:solidFill>
              </a:rPr>
              <a:t>, описывающим изображение.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Декоративные изображения</a:t>
            </a:r>
            <a:r>
              <a:rPr lang="cs" sz="1600">
                <a:solidFill>
                  <a:srgbClr val="2B3990"/>
                </a:solidFill>
              </a:rPr>
              <a:t> - используются исключительно для дополнительного оформления. Они не несут никакой полезной информации и служат только для «красоты». Добавляются через CSS как фон, используя свойство </a:t>
            </a:r>
            <a:r>
              <a:rPr b="1" lang="cs" sz="1600">
                <a:solidFill>
                  <a:srgbClr val="188038"/>
                </a:solidFill>
              </a:rPr>
              <a:t>background-image</a:t>
            </a:r>
            <a:r>
              <a:rPr lang="cs" sz="1600">
                <a:solidFill>
                  <a:srgbClr val="2B3990"/>
                </a:solidFill>
              </a:rPr>
              <a:t>, или размечаются в HTML тегом </a:t>
            </a:r>
            <a:r>
              <a:rPr b="1" lang="cs" sz="1600">
                <a:solidFill>
                  <a:srgbClr val="188038"/>
                </a:solidFill>
              </a:rPr>
              <a:t>&lt;svg&gt;</a:t>
            </a:r>
            <a:r>
              <a:rPr lang="cs" sz="1600">
                <a:solidFill>
                  <a:srgbClr val="2B3990"/>
                </a:solidFill>
              </a:rPr>
              <a:t> (в случае векторной графики).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503d334d6_0_6"/>
          <p:cNvSpPr txBox="1"/>
          <p:nvPr/>
        </p:nvSpPr>
        <p:spPr>
          <a:xfrm>
            <a:off x="0" y="0"/>
            <a:ext cx="8964900" cy="3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Виды изображений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 1. Растровые изображения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Состоят из </a:t>
            </a:r>
            <a:r>
              <a:rPr b="1" lang="cs" sz="1600">
                <a:solidFill>
                  <a:srgbClr val="2B3990"/>
                </a:solidFill>
              </a:rPr>
              <a:t>пикселей</a:t>
            </a:r>
            <a:r>
              <a:rPr lang="cs" sz="1600">
                <a:solidFill>
                  <a:srgbClr val="2B3990"/>
                </a:solidFill>
              </a:rPr>
              <a:t>, если сильно увеличить — видно квадратики, изображение становится “размытым”.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Примеры форматов: </a:t>
            </a:r>
            <a:r>
              <a:rPr b="1" lang="cs" sz="1600">
                <a:solidFill>
                  <a:srgbClr val="2B3990"/>
                </a:solidFill>
              </a:rPr>
              <a:t>.jpg, .png, .gif, .bmp, </a:t>
            </a:r>
            <a:r>
              <a:rPr lang="cs" sz="1600">
                <a:solidFill>
                  <a:srgbClr val="2B3990"/>
                </a:solidFill>
              </a:rPr>
              <a:t>хорошо подходят для </a:t>
            </a:r>
            <a:r>
              <a:rPr b="1" lang="cs" sz="1600">
                <a:solidFill>
                  <a:srgbClr val="2B3990"/>
                </a:solidFill>
              </a:rPr>
              <a:t>фотографий</a:t>
            </a:r>
            <a:r>
              <a:rPr lang="cs" sz="1600">
                <a:solidFill>
                  <a:srgbClr val="2B3990"/>
                </a:solidFill>
              </a:rPr>
              <a:t> и картинок с множеством оттенков.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2. Векторные изображения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Состоят не из пикселей, а из </a:t>
            </a:r>
            <a:r>
              <a:rPr b="1" lang="cs" sz="1600">
                <a:solidFill>
                  <a:srgbClr val="2B3990"/>
                </a:solidFill>
              </a:rPr>
              <a:t>линий, точек и фигур</a:t>
            </a:r>
            <a:r>
              <a:rPr lang="cs" sz="1600">
                <a:solidFill>
                  <a:srgbClr val="2B3990"/>
                </a:solidFill>
              </a:rPr>
              <a:t>, описанных математически.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Можно </a:t>
            </a:r>
            <a:r>
              <a:rPr b="1" lang="cs" sz="1600">
                <a:solidFill>
                  <a:srgbClr val="2B3990"/>
                </a:solidFill>
              </a:rPr>
              <a:t>увеличивать сколько угодно</a:t>
            </a:r>
            <a:r>
              <a:rPr lang="cs" sz="1600">
                <a:solidFill>
                  <a:srgbClr val="2B3990"/>
                </a:solidFill>
              </a:rPr>
              <a:t> — качество не портится.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Примеры форматов: </a:t>
            </a:r>
            <a:r>
              <a:rPr b="1" lang="cs" sz="1600">
                <a:solidFill>
                  <a:srgbClr val="2B3990"/>
                </a:solidFill>
              </a:rPr>
              <a:t>.svg, .eps, .ai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Часто используются для </a:t>
            </a:r>
            <a:r>
              <a:rPr b="1" lang="cs" sz="1600">
                <a:solidFill>
                  <a:srgbClr val="2B3990"/>
                </a:solidFill>
              </a:rPr>
              <a:t>иконок, логотипов, схем, иллюстраций</a:t>
            </a:r>
            <a:r>
              <a:rPr lang="cs" sz="1600">
                <a:solidFill>
                  <a:srgbClr val="2B3990"/>
                </a:solidFill>
              </a:rPr>
              <a:t>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503d334d6_0_3"/>
          <p:cNvSpPr txBox="1"/>
          <p:nvPr/>
        </p:nvSpPr>
        <p:spPr>
          <a:xfrm>
            <a:off x="105675" y="187900"/>
            <a:ext cx="88356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Свойство </a:t>
            </a:r>
            <a:r>
              <a:rPr b="1" lang="cs" sz="1600">
                <a:solidFill>
                  <a:srgbClr val="188038"/>
                </a:solidFill>
              </a:rPr>
              <a:t>background-image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background-image: url('</a:t>
            </a:r>
            <a:r>
              <a:rPr b="1" lang="cs" sz="1600">
                <a:solidFill>
                  <a:srgbClr val="2B3990"/>
                </a:solidFill>
              </a:rPr>
              <a:t>адрес картинки</a:t>
            </a:r>
            <a:r>
              <a:rPr b="1" lang="cs" sz="1600">
                <a:solidFill>
                  <a:srgbClr val="188038"/>
                </a:solidFill>
              </a:rPr>
              <a:t>');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Свойства которые используют вместе с </a:t>
            </a:r>
            <a:r>
              <a:rPr b="1" lang="cs" sz="1600">
                <a:solidFill>
                  <a:srgbClr val="188038"/>
                </a:solidFill>
              </a:rPr>
              <a:t>background-image: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background-repeat: no-repeat;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background-size: cover (contain);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background-position: center;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background-blend-mode: overlay;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Свойство для одновременного задания всех значений: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background: background-color background-image background-repeat background-position background-attachment;</a:t>
            </a:r>
            <a:endParaRPr b="1" sz="16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503d334d6_0_0"/>
          <p:cNvSpPr txBox="1"/>
          <p:nvPr/>
        </p:nvSpPr>
        <p:spPr>
          <a:xfrm>
            <a:off x="0" y="0"/>
            <a:ext cx="8844000" cy="5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Псевдоэлементы </a:t>
            </a:r>
            <a:r>
              <a:rPr b="1" lang="cs" sz="1600">
                <a:solidFill>
                  <a:srgbClr val="188038"/>
                </a:solidFill>
              </a:rPr>
              <a:t>::before</a:t>
            </a:r>
            <a:r>
              <a:rPr lang="cs" sz="1600">
                <a:solidFill>
                  <a:srgbClr val="2B3990"/>
                </a:solidFill>
              </a:rPr>
              <a:t> и </a:t>
            </a:r>
            <a:r>
              <a:rPr b="1" lang="cs" sz="1600">
                <a:solidFill>
                  <a:srgbClr val="188038"/>
                </a:solidFill>
              </a:rPr>
              <a:t>::after</a:t>
            </a:r>
            <a:r>
              <a:rPr lang="cs" sz="1600">
                <a:solidFill>
                  <a:srgbClr val="2B3990"/>
                </a:solidFill>
              </a:rPr>
              <a:t> используются для добавления декоративных эффектов (иконок, плашек, оверлеев) без необходимости создания дополнительных пустых тегов в разметке.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B3990"/>
              </a:buClr>
              <a:buSzPts val="1600"/>
              <a:buFont typeface="Roboto"/>
              <a:buChar char="●"/>
            </a:pPr>
            <a:r>
              <a:rPr b="1" lang="cs" sz="1600">
                <a:solidFill>
                  <a:srgbClr val="188038"/>
                </a:solidFill>
              </a:rPr>
              <a:t>::before</a:t>
            </a:r>
            <a:r>
              <a:rPr lang="cs" sz="1600">
                <a:solidFill>
                  <a:srgbClr val="2B3990"/>
                </a:solidFill>
              </a:rPr>
              <a:t> - создаёт псевдоэлемент </a:t>
            </a:r>
            <a:r>
              <a:rPr b="1" lang="cs" sz="1600">
                <a:solidFill>
                  <a:srgbClr val="2B3990"/>
                </a:solidFill>
              </a:rPr>
              <a:t>перед</a:t>
            </a:r>
            <a:r>
              <a:rPr lang="cs" sz="1600">
                <a:solidFill>
                  <a:srgbClr val="2B3990"/>
                </a:solidFill>
              </a:rPr>
              <a:t> всем контентом элемента (в начале).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Font typeface="Roboto"/>
              <a:buChar char="●"/>
            </a:pPr>
            <a:r>
              <a:rPr b="1" lang="cs" sz="1600">
                <a:solidFill>
                  <a:srgbClr val="188038"/>
                </a:solidFill>
              </a:rPr>
              <a:t>::after</a:t>
            </a:r>
            <a:r>
              <a:rPr lang="cs" sz="1600">
                <a:solidFill>
                  <a:srgbClr val="2B3990"/>
                </a:solidFill>
              </a:rPr>
              <a:t> - создаёт псевдоэлемент </a:t>
            </a:r>
            <a:r>
              <a:rPr b="1" lang="cs" sz="1600">
                <a:solidFill>
                  <a:srgbClr val="2B3990"/>
                </a:solidFill>
              </a:rPr>
              <a:t>после</a:t>
            </a:r>
            <a:r>
              <a:rPr lang="cs" sz="1600">
                <a:solidFill>
                  <a:srgbClr val="2B3990"/>
                </a:solidFill>
              </a:rPr>
              <a:t> всего контента элемента (в конце).</a:t>
            </a:r>
            <a:endParaRPr sz="1600">
              <a:solidFill>
                <a:srgbClr val="2B39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Синтаксис применения:</a:t>
            </a:r>
            <a:endParaRPr sz="1600">
              <a:solidFill>
                <a:srgbClr val="2B39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500">
                <a:solidFill>
                  <a:srgbClr val="188038"/>
                </a:solidFill>
              </a:rPr>
              <a:t>.box {</a:t>
            </a:r>
            <a:endParaRPr b="1" sz="1500">
              <a:solidFill>
                <a:srgbClr val="18803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500">
                <a:solidFill>
                  <a:srgbClr val="188038"/>
                </a:solidFill>
              </a:rPr>
              <a:t> </a:t>
            </a:r>
            <a:r>
              <a:rPr b="1" i="1" lang="cs" sz="1500">
                <a:solidFill>
                  <a:srgbClr val="2B3990"/>
                </a:solidFill>
              </a:rPr>
              <a:t>/* стили элемента */</a:t>
            </a:r>
            <a:endParaRPr b="1" i="1" sz="1500">
              <a:solidFill>
                <a:srgbClr val="2B39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500">
                <a:solidFill>
                  <a:srgbClr val="188038"/>
                </a:solidFill>
              </a:rPr>
              <a:t>}</a:t>
            </a:r>
            <a:endParaRPr b="1" sz="1500">
              <a:solidFill>
                <a:srgbClr val="18803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500">
                <a:solidFill>
                  <a:srgbClr val="188038"/>
                </a:solidFill>
              </a:rPr>
              <a:t>.box::before {</a:t>
            </a:r>
            <a:endParaRPr b="1" sz="1500">
              <a:solidFill>
                <a:srgbClr val="18803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500">
                <a:solidFill>
                  <a:srgbClr val="2B3990"/>
                </a:solidFill>
              </a:rPr>
              <a:t> </a:t>
            </a:r>
            <a:r>
              <a:rPr b="1" i="1" lang="cs" sz="1500">
                <a:solidFill>
                  <a:srgbClr val="2B3990"/>
                </a:solidFill>
              </a:rPr>
              <a:t>/* стили псевдоэлемент before */</a:t>
            </a:r>
            <a:endParaRPr b="1" i="1" sz="1500">
              <a:solidFill>
                <a:srgbClr val="2B39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500">
                <a:solidFill>
                  <a:srgbClr val="188038"/>
                </a:solidFill>
              </a:rPr>
              <a:t>}</a:t>
            </a:r>
            <a:endParaRPr b="1" sz="1500">
              <a:solidFill>
                <a:srgbClr val="18803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500">
                <a:solidFill>
                  <a:srgbClr val="188038"/>
                </a:solidFill>
              </a:rPr>
              <a:t>.box::after {</a:t>
            </a:r>
            <a:endParaRPr b="1" sz="1500">
              <a:solidFill>
                <a:srgbClr val="18803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500">
                <a:solidFill>
                  <a:srgbClr val="188038"/>
                </a:solidFill>
              </a:rPr>
              <a:t> </a:t>
            </a:r>
            <a:r>
              <a:rPr b="1" i="1" lang="cs" sz="1500">
                <a:solidFill>
                  <a:srgbClr val="2B3990"/>
                </a:solidFill>
              </a:rPr>
              <a:t>/* стили псевдоэлемент after */</a:t>
            </a:r>
            <a:endParaRPr b="1" i="1" sz="1500">
              <a:solidFill>
                <a:srgbClr val="2B39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1500"/>
              </a:spcAft>
              <a:buNone/>
            </a:pPr>
            <a:r>
              <a:rPr b="1" lang="cs" sz="1500">
                <a:solidFill>
                  <a:srgbClr val="188038"/>
                </a:solidFill>
              </a:rPr>
              <a:t>}</a:t>
            </a:r>
            <a:endParaRPr b="1" sz="15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a0e7732bc_0_6"/>
          <p:cNvSpPr txBox="1"/>
          <p:nvPr/>
        </p:nvSpPr>
        <p:spPr>
          <a:xfrm>
            <a:off x="0" y="0"/>
            <a:ext cx="91440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Градиент</a:t>
            </a:r>
            <a:r>
              <a:rPr lang="cs" sz="1600">
                <a:solidFill>
                  <a:srgbClr val="2B3990"/>
                </a:solidFill>
              </a:rPr>
              <a:t> - переход от одного цвета к другому. Градиент в CSS это фоновое изображение, поэтому задаётся в свойстве </a:t>
            </a:r>
            <a:r>
              <a:rPr b="1" lang="cs" sz="1600">
                <a:solidFill>
                  <a:srgbClr val="188038"/>
                </a:solidFill>
              </a:rPr>
              <a:t>background-image</a:t>
            </a:r>
            <a:r>
              <a:rPr lang="cs" sz="1600">
                <a:solidFill>
                  <a:srgbClr val="2B3990"/>
                </a:solidFill>
              </a:rPr>
              <a:t>. Эта особенность позволит нам делать очень интересные вещи совмещая градиент с фоном. Градиент может быть линейный, радиальный или конический.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Линейный градиент: </a:t>
            </a:r>
            <a:r>
              <a:rPr b="1" lang="cs" sz="1600">
                <a:solidFill>
                  <a:srgbClr val="188038"/>
                </a:solidFill>
              </a:rPr>
              <a:t>linear-gradient(&lt;направление&gt;, &lt;цвет-1&gt;, &lt;цвет-2&gt;, &lt;цвет-3&gt;, ...)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Колор-стоп (color-stop):</a:t>
            </a:r>
            <a:endParaRPr b="1">
              <a:solidFill>
                <a:srgbClr val="2B3990"/>
              </a:solidFill>
            </a:endParaRPr>
          </a:p>
          <a:p>
            <a:pPr indent="24300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188038"/>
                </a:solidFill>
              </a:rPr>
              <a:t>background-image: linear-gradient(</a:t>
            </a:r>
            <a:endParaRPr b="1">
              <a:solidFill>
                <a:srgbClr val="188038"/>
              </a:solidFill>
            </a:endParaRPr>
          </a:p>
          <a:p>
            <a:pPr indent="24300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188038"/>
                </a:solidFill>
              </a:rPr>
              <a:t> to right,</a:t>
            </a:r>
            <a:endParaRPr b="1">
              <a:solidFill>
                <a:srgbClr val="188038"/>
              </a:solidFill>
            </a:endParaRPr>
          </a:p>
          <a:p>
            <a:pPr indent="24300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188038"/>
                </a:solidFill>
              </a:rPr>
              <a:t> #f44336 15%,</a:t>
            </a:r>
            <a:endParaRPr b="1">
              <a:solidFill>
                <a:srgbClr val="188038"/>
              </a:solidFill>
            </a:endParaRPr>
          </a:p>
          <a:p>
            <a:pPr indent="24300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188038"/>
                </a:solidFill>
              </a:rPr>
              <a:t> #09792b 40%,</a:t>
            </a:r>
            <a:endParaRPr b="1">
              <a:solidFill>
                <a:srgbClr val="188038"/>
              </a:solidFill>
            </a:endParaRPr>
          </a:p>
          <a:p>
            <a:pPr indent="24300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188038"/>
                </a:solidFill>
              </a:rPr>
              <a:t> #00b9ff 65%,</a:t>
            </a:r>
            <a:endParaRPr b="1">
              <a:solidFill>
                <a:srgbClr val="188038"/>
              </a:solidFill>
            </a:endParaRPr>
          </a:p>
          <a:p>
            <a:pPr indent="24300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188038"/>
                </a:solidFill>
              </a:rPr>
              <a:t> #ffb800</a:t>
            </a:r>
            <a:endParaRPr b="1">
              <a:solidFill>
                <a:srgbClr val="188038"/>
              </a:solidFill>
            </a:endParaRPr>
          </a:p>
          <a:p>
            <a:pPr indent="24300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);</a:t>
            </a:r>
            <a:endParaRPr b="1">
              <a:solidFill>
                <a:srgbClr val="188038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Сплошной градиент: </a:t>
            </a:r>
            <a:r>
              <a:rPr b="1" lang="cs">
                <a:solidFill>
                  <a:srgbClr val="188038"/>
                </a:solidFill>
              </a:rPr>
              <a:t>background-image: linear-gradient(</a:t>
            </a:r>
            <a:endParaRPr b="1">
              <a:solidFill>
                <a:srgbClr val="188038"/>
              </a:solidFill>
            </a:endParaRPr>
          </a:p>
          <a:p>
            <a:pPr indent="2159999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188038"/>
                </a:solidFill>
              </a:rPr>
              <a:t> to right,</a:t>
            </a:r>
            <a:endParaRPr b="1">
              <a:solidFill>
                <a:srgbClr val="188038"/>
              </a:solidFill>
            </a:endParaRPr>
          </a:p>
          <a:p>
            <a:pPr indent="2159999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188038"/>
                </a:solidFill>
              </a:rPr>
              <a:t> #c64f4f 15%,</a:t>
            </a:r>
            <a:endParaRPr b="1">
              <a:solidFill>
                <a:srgbClr val="188038"/>
              </a:solidFill>
            </a:endParaRPr>
          </a:p>
          <a:p>
            <a:pPr indent="2159999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188038"/>
                </a:solidFill>
              </a:rPr>
              <a:t> #09792b 15%,</a:t>
            </a:r>
            <a:endParaRPr b="1">
              <a:solidFill>
                <a:srgbClr val="188038"/>
              </a:solidFill>
            </a:endParaRPr>
          </a:p>
          <a:p>
            <a:pPr indent="2159999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188038"/>
                </a:solidFill>
              </a:rPr>
              <a:t> #09792b 40%,</a:t>
            </a:r>
            <a:endParaRPr b="1">
              <a:solidFill>
                <a:srgbClr val="188038"/>
              </a:solidFill>
            </a:endParaRPr>
          </a:p>
          <a:p>
            <a:pPr indent="2159999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188038"/>
                </a:solidFill>
              </a:rPr>
              <a:t> #00b9ff 40%,</a:t>
            </a:r>
            <a:endParaRPr b="1">
              <a:solidFill>
                <a:srgbClr val="188038"/>
              </a:solidFill>
            </a:endParaRPr>
          </a:p>
          <a:p>
            <a:pPr indent="2159999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 #00b9ff 65%,</a:t>
            </a:r>
            <a:endParaRPr b="1">
              <a:solidFill>
                <a:srgbClr val="188038"/>
              </a:solidFill>
            </a:endParaRPr>
          </a:p>
          <a:p>
            <a:pPr indent="2159999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188038"/>
                </a:solidFill>
              </a:rPr>
              <a:t> #ffb800 65%</a:t>
            </a:r>
            <a:endParaRPr b="1">
              <a:solidFill>
                <a:srgbClr val="188038"/>
              </a:solidFill>
            </a:endParaRPr>
          </a:p>
          <a:p>
            <a:pPr indent="2159999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);</a:t>
            </a:r>
            <a:endParaRPr b="1" sz="16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a0e7732bc_0_3"/>
          <p:cNvSpPr txBox="1"/>
          <p:nvPr/>
        </p:nvSpPr>
        <p:spPr>
          <a:xfrm>
            <a:off x="0" y="102100"/>
            <a:ext cx="9010500" cy="3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Радиальный</a:t>
            </a:r>
            <a:r>
              <a:rPr b="1" lang="cs" sz="1600">
                <a:solidFill>
                  <a:srgbClr val="2B3990"/>
                </a:solidFill>
              </a:rPr>
              <a:t> градиент: </a:t>
            </a:r>
            <a:r>
              <a:rPr b="1" lang="cs" sz="1600">
                <a:solidFill>
                  <a:srgbClr val="188038"/>
                </a:solidFill>
              </a:rPr>
              <a:t>radial</a:t>
            </a:r>
            <a:r>
              <a:rPr b="1" lang="cs" sz="1600">
                <a:solidFill>
                  <a:srgbClr val="188038"/>
                </a:solidFill>
              </a:rPr>
              <a:t>-gradient(&lt;направление&gt;, &lt;цвет-1&gt;, &lt;цвет-2&gt;, &lt;цвет-3&gt;, ...)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Форма градиента определяется ключевыми словами </a:t>
            </a:r>
            <a:r>
              <a:rPr b="1" lang="cs" sz="1600">
                <a:solidFill>
                  <a:srgbClr val="188038"/>
                </a:solidFill>
              </a:rPr>
              <a:t>circle</a:t>
            </a:r>
            <a:r>
              <a:rPr lang="cs" sz="1600">
                <a:solidFill>
                  <a:srgbClr val="2B3990"/>
                </a:solidFill>
              </a:rPr>
              <a:t> или </a:t>
            </a:r>
            <a:r>
              <a:rPr b="1" lang="cs" sz="1600">
                <a:solidFill>
                  <a:srgbClr val="188038"/>
                </a:solidFill>
              </a:rPr>
              <a:t>ellipse</a:t>
            </a:r>
            <a:r>
              <a:rPr lang="cs" sz="1600">
                <a:solidFill>
                  <a:srgbClr val="2B3990"/>
                </a:solidFill>
              </a:rPr>
              <a:t> (значение по умолчанию), поэтому если элемент не квадрат, по умолчанию градиент примет форму элипса. Позиция центра задаётся ключевыми словами </a:t>
            </a:r>
            <a:r>
              <a:rPr b="1" lang="cs" sz="1600">
                <a:solidFill>
                  <a:srgbClr val="188038"/>
                </a:solidFill>
              </a:rPr>
              <a:t>center</a:t>
            </a:r>
            <a:r>
              <a:rPr lang="cs" sz="1600">
                <a:solidFill>
                  <a:srgbClr val="2B3990"/>
                </a:solidFill>
              </a:rPr>
              <a:t> (значение по умолчанию), top, </a:t>
            </a:r>
            <a:r>
              <a:rPr b="1" lang="cs" sz="1600">
                <a:solidFill>
                  <a:srgbClr val="188038"/>
                </a:solidFill>
              </a:rPr>
              <a:t>bottom</a:t>
            </a:r>
            <a:r>
              <a:rPr lang="cs" sz="1600">
                <a:solidFill>
                  <a:srgbClr val="2B3990"/>
                </a:solidFill>
              </a:rPr>
              <a:t>,</a:t>
            </a:r>
            <a:r>
              <a:rPr b="1" lang="cs" sz="1600">
                <a:solidFill>
                  <a:srgbClr val="188038"/>
                </a:solidFill>
              </a:rPr>
              <a:t> right</a:t>
            </a:r>
            <a:r>
              <a:rPr lang="cs" sz="1600">
                <a:solidFill>
                  <a:srgbClr val="2B3990"/>
                </a:solidFill>
              </a:rPr>
              <a:t>, и</a:t>
            </a:r>
            <a:r>
              <a:rPr b="1" lang="cs" sz="1600">
                <a:solidFill>
                  <a:srgbClr val="188038"/>
                </a:solidFill>
              </a:rPr>
              <a:t> left,</a:t>
            </a:r>
            <a:r>
              <a:rPr lang="cs" sz="1600">
                <a:solidFill>
                  <a:srgbClr val="2B3990"/>
                </a:solidFill>
              </a:rPr>
              <a:t> с добавлением приставки </a:t>
            </a:r>
            <a:r>
              <a:rPr b="1" lang="cs" sz="1600">
                <a:solidFill>
                  <a:srgbClr val="188038"/>
                </a:solidFill>
              </a:rPr>
              <a:t>at.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88038"/>
              </a:solidFill>
            </a:endParaRPr>
          </a:p>
          <a:p>
            <a:pPr indent="25200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background-image: radial-gradient(</a:t>
            </a:r>
            <a:endParaRPr b="1" sz="1600">
              <a:solidFill>
                <a:srgbClr val="188038"/>
              </a:solidFill>
            </a:endParaRPr>
          </a:p>
          <a:p>
            <a:pPr indent="25200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 circle at center,</a:t>
            </a:r>
            <a:endParaRPr b="1" sz="1600">
              <a:solidFill>
                <a:srgbClr val="188038"/>
              </a:solidFill>
            </a:endParaRPr>
          </a:p>
          <a:p>
            <a:pPr indent="25200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 red 10%,</a:t>
            </a:r>
            <a:endParaRPr b="1" sz="1600">
              <a:solidFill>
                <a:srgbClr val="188038"/>
              </a:solidFill>
            </a:endParaRPr>
          </a:p>
          <a:p>
            <a:pPr indent="25200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 yellow 50%</a:t>
            </a:r>
            <a:endParaRPr b="1" sz="1600">
              <a:solidFill>
                <a:srgbClr val="188038"/>
              </a:solidFill>
            </a:endParaRPr>
          </a:p>
          <a:p>
            <a:pPr indent="2380300" lvl="0" marL="139700" marR="1397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);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Радиальный градиент тоже может быть сплошным</a:t>
            </a:r>
            <a:endParaRPr b="1"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a0e7732bc_0_0"/>
          <p:cNvSpPr txBox="1"/>
          <p:nvPr/>
        </p:nvSpPr>
        <p:spPr>
          <a:xfrm>
            <a:off x="0" y="0"/>
            <a:ext cx="8833500" cy="47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530000" spcFirstLastPara="1" rIns="91425" wrap="square" tIns="91425">
            <a:spAutoFit/>
          </a:bodyPr>
          <a:lstStyle/>
          <a:p>
            <a:pPr indent="-1349999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Повторяющийся линейный градиент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background: repeating-linear-gradient(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45deg,         </a:t>
            </a:r>
            <a:r>
              <a:rPr b="1" lang="cs" sz="1600">
                <a:solidFill>
                  <a:srgbClr val="2B3990"/>
                </a:solidFill>
              </a:rPr>
              <a:t> </a:t>
            </a:r>
            <a:r>
              <a:rPr lang="cs" sz="1600">
                <a:solidFill>
                  <a:srgbClr val="2B3990"/>
                </a:solidFill>
              </a:rPr>
              <a:t>/* угол или направление*</a:t>
            </a:r>
            <a:r>
              <a:rPr b="1" lang="cs" sz="1600">
                <a:solidFill>
                  <a:srgbClr val="2B3990"/>
                </a:solidFill>
              </a:rPr>
              <a:t>/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red,              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red 10px,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blue 10px,        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blue 20px       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);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Повторяющийся радиальный градиент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background: repeating-radial-gradient(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  45deg,         </a:t>
            </a:r>
            <a:r>
              <a:rPr b="1" lang="cs" sz="1600">
                <a:solidFill>
                  <a:srgbClr val="2B3990"/>
                </a:solidFill>
              </a:rPr>
              <a:t> </a:t>
            </a:r>
            <a:r>
              <a:rPr lang="cs" sz="1600">
                <a:solidFill>
                  <a:srgbClr val="2B3990"/>
                </a:solidFill>
              </a:rPr>
              <a:t>/* угол или направление*</a:t>
            </a:r>
            <a:r>
              <a:rPr b="1" lang="cs" sz="1600">
                <a:solidFill>
                  <a:srgbClr val="2B3990"/>
                </a:solidFill>
              </a:rPr>
              <a:t>/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  red,              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 red 10px,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blue 10px,        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blue 20px       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);</a:t>
            </a:r>
            <a:endParaRPr b="1"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a0e7732bc_0_31"/>
          <p:cNvSpPr txBox="1"/>
          <p:nvPr/>
        </p:nvSpPr>
        <p:spPr>
          <a:xfrm>
            <a:off x="0" y="0"/>
            <a:ext cx="8844000" cy="28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899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Дополнительные материалы: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cs" sz="1600" u="sng">
                <a:solidFill>
                  <a:srgbClr val="18803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https://cssgradient.io/</a:t>
            </a:r>
            <a:r>
              <a:rPr b="1" lang="cs" sz="1600">
                <a:solidFill>
                  <a:srgbClr val="188038"/>
                </a:solidFill>
              </a:rPr>
              <a:t> -  </a:t>
            </a:r>
            <a:r>
              <a:rPr b="1" lang="cs" sz="1600">
                <a:solidFill>
                  <a:srgbClr val="2B3990"/>
                </a:solidFill>
              </a:rPr>
              <a:t>генератор градиентов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cs" sz="1600" u="sng">
                <a:solidFill>
                  <a:srgbClr val="18803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https://uigradients.com/#BloodRed</a:t>
            </a:r>
            <a:r>
              <a:rPr b="1" lang="cs" sz="1600">
                <a:solidFill>
                  <a:srgbClr val="2B3990"/>
                </a:solidFill>
              </a:rPr>
              <a:t> - </a:t>
            </a:r>
            <a:r>
              <a:rPr b="1" lang="cs" sz="1600">
                <a:solidFill>
                  <a:srgbClr val="2B3990"/>
                </a:solidFill>
              </a:rPr>
              <a:t>п</a:t>
            </a:r>
            <a:r>
              <a:rPr b="1" lang="cs" sz="1600">
                <a:solidFill>
                  <a:srgbClr val="2B399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одборка интересных градиентов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cs" sz="1600" u="sng">
                <a:solidFill>
                  <a:srgbClr val="188038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https://cssgenerator.org/box-shadow-css-generator.html</a:t>
            </a:r>
            <a:r>
              <a:rPr b="1" lang="cs" sz="1600">
                <a:solidFill>
                  <a:srgbClr val="188038"/>
                </a:solidFill>
              </a:rPr>
              <a:t> - </a:t>
            </a:r>
            <a:r>
              <a:rPr b="1" lang="cs" sz="1600">
                <a:solidFill>
                  <a:srgbClr val="2B3990"/>
                </a:solidFill>
              </a:rPr>
              <a:t>генератор теней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cs" sz="1600" u="sng">
                <a:solidFill>
                  <a:srgbClr val="188038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https://squoosh.app/</a:t>
            </a:r>
            <a:r>
              <a:rPr b="1" lang="cs" sz="1600">
                <a:solidFill>
                  <a:srgbClr val="2B3990"/>
                </a:solidFill>
              </a:rPr>
              <a:t> - для сжатия картинок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cs" sz="1600" u="sng">
                <a:solidFill>
                  <a:srgbClr val="188038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https://compressjpeg.com/</a:t>
            </a:r>
            <a:r>
              <a:rPr b="1" lang="cs" sz="1600">
                <a:solidFill>
                  <a:srgbClr val="188038"/>
                </a:solidFill>
              </a:rPr>
              <a:t> </a:t>
            </a:r>
            <a:r>
              <a:rPr b="1" lang="cs" sz="1600">
                <a:solidFill>
                  <a:srgbClr val="2B3990"/>
                </a:solidFill>
              </a:rPr>
              <a:t>- для сжатия картинок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