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2" roundtripDataSignature="AMtx7mjzFjtLWxU9/3IP8H6cPDxYQvbd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9c35ca36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9c35ca36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503d334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8503d334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9c35ca36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9c35ca36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9c35ca36c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9c35ca36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0"/>
            <a:ext cx="8599800" cy="44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>
                <a:solidFill>
                  <a:srgbClr val="1C4587"/>
                </a:solidFill>
              </a:rPr>
              <a:t>Лекция</a:t>
            </a:r>
            <a:r>
              <a:rPr b="1" lang="cs" sz="2800">
                <a:solidFill>
                  <a:srgbClr val="1C4587"/>
                </a:solidFill>
              </a:rPr>
              <a:t> </a:t>
            </a:r>
            <a:r>
              <a:rPr b="1" lang="cs">
                <a:solidFill>
                  <a:srgbClr val="1C4587"/>
                </a:solidFill>
              </a:rPr>
              <a:t>11</a:t>
            </a:r>
            <a:endParaRPr b="1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cs" sz="2700">
                <a:solidFill>
                  <a:srgbClr val="2B3990"/>
                </a:solidFill>
              </a:rPr>
              <a:t>Методология BEM</a:t>
            </a:r>
            <a:endParaRPr b="1" sz="2700">
              <a:solidFill>
                <a:srgbClr val="188038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>
              <a:solidFill>
                <a:srgbClr val="2B3990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2800">
                <a:solidFill>
                  <a:srgbClr val="1C4587"/>
                </a:solidFill>
              </a:rPr>
              <a:t>лектор </a:t>
            </a:r>
            <a:r>
              <a:rPr b="1" lang="cs">
                <a:solidFill>
                  <a:srgbClr val="1C4587"/>
                </a:solidFill>
              </a:rPr>
              <a:t>Олексий Шевченко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c35ca36c9_0_8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39c35ca36c9_0_8"/>
          <p:cNvSpPr txBox="1"/>
          <p:nvPr/>
        </p:nvSpPr>
        <p:spPr>
          <a:xfrm>
            <a:off x="0" y="0"/>
            <a:ext cx="8776800" cy="4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Методология</a:t>
            </a:r>
            <a:r>
              <a:rPr lang="cs" sz="1600">
                <a:solidFill>
                  <a:srgbClr val="2B3990"/>
                </a:solidFill>
              </a:rPr>
              <a:t> — это система принципов, правил и подходов для решения определённых задач. В программировании методология помогает организовать работу, сделать код понятным и поддерживаемым.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Самые популярные методологии CSS: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OOCSS</a:t>
            </a:r>
            <a:r>
              <a:rPr lang="cs" sz="1600">
                <a:solidFill>
                  <a:srgbClr val="2B3990"/>
                </a:solidFill>
              </a:rPr>
              <a:t> (Object-Oriented CSS) — разделение структуры и оформления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SMACSS</a:t>
            </a:r>
            <a:r>
              <a:rPr lang="cs" sz="1600">
                <a:solidFill>
                  <a:srgbClr val="2B3990"/>
                </a:solidFill>
              </a:rPr>
              <a:t> (Scalable and Modular Architecture for CSS) — категоризация стилей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Atomic CSS</a:t>
            </a:r>
            <a:r>
              <a:rPr lang="cs" sz="1600">
                <a:solidFill>
                  <a:srgbClr val="2B3990"/>
                </a:solidFill>
              </a:rPr>
              <a:t> — один класс = одно свойство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CSS Modules</a:t>
            </a:r>
            <a:r>
              <a:rPr lang="cs" sz="1600">
                <a:solidFill>
                  <a:srgbClr val="2B3990"/>
                </a:solidFill>
              </a:rPr>
              <a:t> — изоляция стилей через уникальные имена классов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BEM </a:t>
            </a:r>
            <a:r>
              <a:rPr lang="cs" sz="1600">
                <a:solidFill>
                  <a:srgbClr val="2B3990"/>
                </a:solidFill>
              </a:rPr>
              <a:t>(Block, Element, Modifier) — это методология для организации CSS-кода и HTML-разметки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503d334d6_0_6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38503d334d6_0_6"/>
          <p:cNvSpPr txBox="1"/>
          <p:nvPr/>
        </p:nvSpPr>
        <p:spPr>
          <a:xfrm>
            <a:off x="0" y="0"/>
            <a:ext cx="8964900" cy="50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	Основные термины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b="1" lang="cs" sz="1600">
                <a:solidFill>
                  <a:srgbClr val="2B3990"/>
                </a:solidFill>
              </a:rPr>
              <a:t>Блок</a:t>
            </a:r>
            <a:r>
              <a:rPr lang="cs" sz="1600">
                <a:solidFill>
                  <a:srgbClr val="2B3990"/>
                </a:solidFill>
              </a:rPr>
              <a:t> — независимый компонент страницы (например, кнопка, меню, форма)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.button { }</a:t>
            </a:r>
            <a:endParaRPr b="1" sz="1600">
              <a:solidFill>
                <a:srgbClr val="188038"/>
              </a:solidFill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.menu { }</a:t>
            </a:r>
            <a:endParaRPr b="1" sz="1600">
              <a:solidFill>
                <a:srgbClr val="188038"/>
              </a:solidFill>
            </a:endParaRPr>
          </a:p>
          <a:p>
            <a:pPr indent="-330200" lvl="0" marL="4572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b="1" lang="cs" sz="1600">
                <a:solidFill>
                  <a:srgbClr val="2B3990"/>
                </a:solidFill>
              </a:rPr>
              <a:t>Элемент </a:t>
            </a:r>
            <a:r>
              <a:rPr lang="cs" sz="1600">
                <a:solidFill>
                  <a:srgbClr val="2B3990"/>
                </a:solidFill>
              </a:rPr>
              <a:t>— часть блока, которая не имеет смысла отдельно (обозначается двумя подчёркиваниями __)</a:t>
            </a:r>
            <a:endParaRPr sz="1600">
              <a:solidFill>
                <a:srgbClr val="2B3990"/>
              </a:solidFill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        </a:t>
            </a:r>
            <a:r>
              <a:rPr b="1" lang="cs" sz="1600">
                <a:solidFill>
                  <a:srgbClr val="188038"/>
                </a:solidFill>
              </a:rPr>
              <a:t>.menu__item { }</a:t>
            </a:r>
            <a:endParaRPr b="1" sz="1600">
              <a:solidFill>
                <a:srgbClr val="188038"/>
              </a:solidFill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.button__icon { }</a:t>
            </a:r>
            <a:endParaRPr b="1" sz="1600">
              <a:solidFill>
                <a:srgbClr val="188038"/>
              </a:solidFill>
            </a:endParaRPr>
          </a:p>
          <a:p>
            <a:pPr indent="-330200" lvl="0" marL="4572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b="1" lang="cs" sz="1600">
                <a:solidFill>
                  <a:srgbClr val="2B3990"/>
                </a:solidFill>
              </a:rPr>
              <a:t>Модификатор </a:t>
            </a:r>
            <a:r>
              <a:rPr lang="cs" sz="1600">
                <a:solidFill>
                  <a:srgbClr val="2B3990"/>
                </a:solidFill>
              </a:rPr>
              <a:t>— изменяет внешний вид или поведение блока/элемента (обозначается двумя дефисами --)</a:t>
            </a:r>
            <a:endParaRPr sz="1600">
              <a:solidFill>
                <a:srgbClr val="2B3990"/>
              </a:solidFill>
            </a:endParaRPr>
          </a:p>
          <a:p>
            <a:pPr indent="0" lvl="0" marL="4572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 </a:t>
            </a:r>
            <a:r>
              <a:rPr b="1" lang="cs" sz="1600">
                <a:solidFill>
                  <a:srgbClr val="188038"/>
                </a:solidFill>
              </a:rPr>
              <a:t>.button--red { }</a:t>
            </a:r>
            <a:endParaRPr b="1" sz="1600">
              <a:solidFill>
                <a:srgbClr val="188038"/>
              </a:solidFill>
            </a:endParaRPr>
          </a:p>
          <a:p>
            <a:pPr indent="0" lvl="0" marL="457200" marR="1397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.menu__item--active { }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c35ca36c9_0_0"/>
          <p:cNvSpPr txBox="1"/>
          <p:nvPr/>
        </p:nvSpPr>
        <p:spPr>
          <a:xfrm>
            <a:off x="0" y="0"/>
            <a:ext cx="8964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Например: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&lt;nav class="menu"&gt;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&lt;div class="menu__item menu__item--active"&gt;</a:t>
            </a:r>
            <a:r>
              <a:rPr b="1" lang="cs" sz="1600">
                <a:solidFill>
                  <a:srgbClr val="2B3990"/>
                </a:solidFill>
              </a:rPr>
              <a:t>Home</a:t>
            </a:r>
            <a:r>
              <a:rPr b="1" lang="cs" sz="1600">
                <a:solidFill>
                  <a:srgbClr val="188038"/>
                </a:solidFill>
              </a:rPr>
              <a:t>&lt;/div&gt;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&lt;div class="menu__item"&gt;</a:t>
            </a:r>
            <a:r>
              <a:rPr b="1" lang="cs" sz="1600">
                <a:solidFill>
                  <a:srgbClr val="2B3990"/>
                </a:solidFill>
              </a:rPr>
              <a:t>About</a:t>
            </a:r>
            <a:r>
              <a:rPr b="1" lang="cs" sz="1600">
                <a:solidFill>
                  <a:srgbClr val="188038"/>
                </a:solidFill>
              </a:rPr>
              <a:t>&lt;/div&gt;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&lt;div class="menu__item"&gt;</a:t>
            </a:r>
            <a:r>
              <a:rPr b="1" lang="cs" sz="1600">
                <a:solidFill>
                  <a:srgbClr val="2B3990"/>
                </a:solidFill>
              </a:rPr>
              <a:t>Contact</a:t>
            </a:r>
            <a:r>
              <a:rPr b="1" lang="cs" sz="1600">
                <a:solidFill>
                  <a:srgbClr val="188038"/>
                </a:solidFill>
              </a:rPr>
              <a:t>&lt;/div&gt;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&lt;/nav&gt;</a:t>
            </a:r>
            <a:endParaRPr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c35ca36c9_0_4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9c35ca36c9_0_4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Таблица</a:t>
            </a:r>
            <a:r>
              <a:rPr b="1" lang="cs" sz="1600">
                <a:solidFill>
                  <a:srgbClr val="2B3990"/>
                </a:solidFill>
              </a:rPr>
              <a:t> сравнения методологий</a:t>
            </a:r>
            <a:endParaRPr b="1" sz="1600">
              <a:solidFill>
                <a:srgbClr val="2B3990"/>
              </a:solidFill>
            </a:endParaRPr>
          </a:p>
        </p:txBody>
      </p:sp>
      <p:pic>
        <p:nvPicPr>
          <p:cNvPr id="78" name="Google Shape;78;g39c35ca36c9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500"/>
            <a:ext cx="8839201" cy="417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378075"/>
            <a:ext cx="852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внимание,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надеюсь, это было интересно!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Я готов ответить на ваши вопросы.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