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0" roundtripDataSignature="AMtx7mjQ9X+w0z38V4VEBaGPiOZtC1ez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9c35ca36c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39c35ca36c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9ce13549e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39ce13549e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9ce13549e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39ce13549e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9ce13549e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39ce13549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9ce13549e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39ce13549e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9ce13549e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39ce13549e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9ce13549e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39ce13549e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9d3039a0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39d3039a0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idx="1" type="subTitle"/>
          </p:nvPr>
        </p:nvSpPr>
        <p:spPr>
          <a:xfrm>
            <a:off x="355350" y="515000"/>
            <a:ext cx="8599800" cy="4449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9019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cs">
                <a:solidFill>
                  <a:srgbClr val="1C4587"/>
                </a:solidFill>
              </a:rPr>
              <a:t>Лекция</a:t>
            </a:r>
            <a:r>
              <a:rPr b="1" lang="cs" sz="2800">
                <a:solidFill>
                  <a:srgbClr val="1C4587"/>
                </a:solidFill>
              </a:rPr>
              <a:t> </a:t>
            </a:r>
            <a:r>
              <a:rPr b="1" lang="cs">
                <a:solidFill>
                  <a:srgbClr val="1C4587"/>
                </a:solidFill>
              </a:rPr>
              <a:t>12</a:t>
            </a:r>
            <a:endParaRPr b="1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solidFill>
                <a:srgbClr val="1C4587"/>
              </a:solidFill>
            </a:endParaRPr>
          </a:p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3600">
                <a:solidFill>
                  <a:srgbClr val="2B3990"/>
                </a:solidFill>
                <a:latin typeface="Roboto"/>
                <a:ea typeface="Roboto"/>
                <a:cs typeface="Roboto"/>
                <a:sym typeface="Roboto"/>
              </a:rPr>
              <a:t>Препроцесори</a:t>
            </a:r>
            <a:endParaRPr b="1" sz="3600">
              <a:solidFill>
                <a:srgbClr val="2B399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700">
              <a:solidFill>
                <a:srgbClr val="2B3990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000">
              <a:solidFill>
                <a:srgbClr val="2B3990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3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3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800">
              <a:solidFill>
                <a:srgbClr val="1C4587"/>
              </a:solidFill>
            </a:endParaRPr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cs" sz="2800">
                <a:solidFill>
                  <a:srgbClr val="1C4587"/>
                </a:solidFill>
              </a:rPr>
              <a:t>лектор </a:t>
            </a:r>
            <a:r>
              <a:rPr b="1" lang="cs">
                <a:solidFill>
                  <a:srgbClr val="1C4587"/>
                </a:solidFill>
              </a:rPr>
              <a:t>Олексий Шевченко</a:t>
            </a:r>
            <a:endParaRPr b="1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311700" y="378075"/>
            <a:ext cx="8520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3000">
                <a:solidFill>
                  <a:srgbClr val="2B3990"/>
                </a:solidFill>
                <a:latin typeface="Calibri"/>
                <a:ea typeface="Calibri"/>
                <a:cs typeface="Calibri"/>
                <a:sym typeface="Calibri"/>
              </a:rPr>
              <a:t>Спасибо за внимание,</a:t>
            </a:r>
            <a:endParaRPr b="1" sz="3000">
              <a:solidFill>
                <a:srgbClr val="2B39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3000">
                <a:solidFill>
                  <a:srgbClr val="2B3990"/>
                </a:solidFill>
                <a:latin typeface="Calibri"/>
                <a:ea typeface="Calibri"/>
                <a:cs typeface="Calibri"/>
                <a:sym typeface="Calibri"/>
              </a:rPr>
              <a:t>надеюсь, это было интересно!</a:t>
            </a:r>
            <a:endParaRPr b="1" sz="3000">
              <a:solidFill>
                <a:srgbClr val="2B39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cs" sz="3000">
                <a:solidFill>
                  <a:srgbClr val="2B3990"/>
                </a:solidFill>
                <a:latin typeface="Calibri"/>
                <a:ea typeface="Calibri"/>
                <a:cs typeface="Calibri"/>
                <a:sym typeface="Calibri"/>
              </a:rPr>
              <a:t>Я готов ответить на ваши вопросы.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9c35ca36c9_0_8"/>
          <p:cNvSpPr txBox="1"/>
          <p:nvPr/>
        </p:nvSpPr>
        <p:spPr>
          <a:xfrm>
            <a:off x="0" y="0"/>
            <a:ext cx="896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39c35ca36c9_0_8"/>
          <p:cNvSpPr txBox="1"/>
          <p:nvPr/>
        </p:nvSpPr>
        <p:spPr>
          <a:xfrm>
            <a:off x="0" y="0"/>
            <a:ext cx="87768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800">
                <a:solidFill>
                  <a:srgbClr val="2B3990"/>
                </a:solidFill>
              </a:rPr>
              <a:t>CSS-препроцессор - </a:t>
            </a:r>
            <a:r>
              <a:rPr lang="cs" sz="1800">
                <a:solidFill>
                  <a:srgbClr val="2B3990"/>
                </a:solidFill>
              </a:rPr>
              <a:t>надстройка расширяющая CSS-синтаксис, облегчающая написание, поддержку и рефакторинг кода. Препроцессоры позволяют использовать конструкции которые ускоряют и упрощают написание кода.</a:t>
            </a:r>
            <a:endParaRPr sz="1800">
              <a:solidFill>
                <a:srgbClr val="2B399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B3990"/>
              </a:solidFill>
            </a:endParaRPr>
          </a:p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800">
                <a:solidFill>
                  <a:srgbClr val="2B3990"/>
                </a:solidFill>
              </a:rPr>
              <a:t>Самые популярные препроцессоры</a:t>
            </a:r>
            <a:endParaRPr b="1" i="0" sz="1800" u="none" cap="none" strike="noStrike">
              <a:solidFill>
                <a:srgbClr val="2B3990"/>
              </a:solidFill>
            </a:endParaRPr>
          </a:p>
        </p:txBody>
      </p:sp>
      <p:pic>
        <p:nvPicPr>
          <p:cNvPr id="61" name="Google Shape;61;g39c35ca36c9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075" y="2135025"/>
            <a:ext cx="7943850" cy="25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9ce13549ed_0_21"/>
          <p:cNvSpPr txBox="1"/>
          <p:nvPr/>
        </p:nvSpPr>
        <p:spPr>
          <a:xfrm>
            <a:off x="0" y="0"/>
            <a:ext cx="896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39ce13549ed_0_21"/>
          <p:cNvSpPr txBox="1"/>
          <p:nvPr/>
        </p:nvSpPr>
        <p:spPr>
          <a:xfrm>
            <a:off x="0" y="0"/>
            <a:ext cx="8776800" cy="13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39ce13549ed_0_21"/>
          <p:cNvSpPr txBox="1"/>
          <p:nvPr/>
        </p:nvSpPr>
        <p:spPr>
          <a:xfrm>
            <a:off x="0" y="0"/>
            <a:ext cx="8553600" cy="49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Что такое SASS?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SASS (Syntactically Awesome Stylesheets)</a:t>
            </a:r>
            <a:r>
              <a:rPr lang="cs" sz="1600">
                <a:solidFill>
                  <a:srgbClr val="2B3990"/>
                </a:solidFill>
              </a:rPr>
              <a:t> — это CSS-препроцессор, который добавляет полезные функции, отсутствующие в обычном CSS.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s" sz="1600">
                <a:solidFill>
                  <a:srgbClr val="2B3990"/>
                </a:solidFill>
              </a:rPr>
              <a:t>Существуют два синтаксиса: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b="1" lang="cs" sz="1600">
                <a:solidFill>
                  <a:srgbClr val="2B3990"/>
                </a:solidFill>
              </a:rPr>
              <a:t>SASS</a:t>
            </a:r>
            <a:r>
              <a:rPr lang="cs" sz="1600">
                <a:solidFill>
                  <a:srgbClr val="2B3990"/>
                </a:solidFill>
              </a:rPr>
              <a:t> — без фигурных скобок и точек с запятой (используется реже)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b="1" lang="cs" sz="1600">
                <a:solidFill>
                  <a:srgbClr val="2B3990"/>
                </a:solidFill>
              </a:rPr>
              <a:t>SCSS</a:t>
            </a:r>
            <a:r>
              <a:rPr lang="cs" sz="1600">
                <a:solidFill>
                  <a:srgbClr val="2B3990"/>
                </a:solidFill>
              </a:rPr>
              <a:t> — современный, почти идентичен обычному CSS (используется чаще)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cs" sz="1600">
                <a:solidFill>
                  <a:srgbClr val="2B3990"/>
                </a:solidFill>
              </a:rPr>
              <a:t>👉 Мы будем использовать </a:t>
            </a:r>
            <a:r>
              <a:rPr b="1" lang="cs" sz="1600">
                <a:solidFill>
                  <a:srgbClr val="2B3990"/>
                </a:solidFill>
              </a:rPr>
              <a:t>SCSS</a:t>
            </a:r>
            <a:r>
              <a:rPr lang="cs" sz="1600">
                <a:solidFill>
                  <a:srgbClr val="2B3990"/>
                </a:solidFill>
              </a:rPr>
              <a:t>.</a:t>
            </a:r>
            <a:endParaRPr sz="1600">
              <a:solidFill>
                <a:srgbClr val="2B3990"/>
              </a:solidFill>
            </a:endParaRPr>
          </a:p>
        </p:txBody>
      </p:sp>
      <p:pic>
        <p:nvPicPr>
          <p:cNvPr id="69" name="Google Shape;69;g39ce13549ed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50" y="2333825"/>
            <a:ext cx="3364975" cy="214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39ce13549ed_0_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0050" y="2333825"/>
            <a:ext cx="2784750" cy="214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9ce13549ed_0_16"/>
          <p:cNvSpPr txBox="1"/>
          <p:nvPr/>
        </p:nvSpPr>
        <p:spPr>
          <a:xfrm>
            <a:off x="0" y="0"/>
            <a:ext cx="896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39ce13549ed_0_16"/>
          <p:cNvSpPr txBox="1"/>
          <p:nvPr/>
        </p:nvSpPr>
        <p:spPr>
          <a:xfrm>
            <a:off x="0" y="0"/>
            <a:ext cx="8776800" cy="4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500">
                <a:solidFill>
                  <a:srgbClr val="2B3990"/>
                </a:solidFill>
              </a:rPr>
              <a:t>✅ Преимущества:</a:t>
            </a:r>
            <a:endParaRPr b="1" sz="1500">
              <a:solidFill>
                <a:srgbClr val="2B399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2B3990"/>
              </a:buClr>
              <a:buSzPts val="1500"/>
              <a:buFont typeface="Roboto"/>
              <a:buChar char="●"/>
            </a:pPr>
            <a:r>
              <a:rPr b="1" lang="cs" sz="1500">
                <a:solidFill>
                  <a:srgbClr val="2B3990"/>
                </a:solidFill>
              </a:rPr>
              <a:t>Совместимость</a:t>
            </a:r>
            <a:r>
              <a:rPr lang="cs" sz="1500">
                <a:solidFill>
                  <a:srgbClr val="2B3990"/>
                </a:solidFill>
              </a:rPr>
              <a:t> - синтаксис препроцессора полностью совместим с уже существующими CSS-правилами. Готовый CSS-код можно вставить в SASS-файл, но не наоборот.</a:t>
            </a:r>
            <a:endParaRPr sz="1500">
              <a:solidFill>
                <a:srgbClr val="2B399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500"/>
              <a:buFont typeface="Roboto"/>
              <a:buChar char="●"/>
            </a:pPr>
            <a:r>
              <a:rPr b="1" lang="cs" sz="1500">
                <a:solidFill>
                  <a:srgbClr val="2B3990"/>
                </a:solidFill>
              </a:rPr>
              <a:t>Богатый функционал</a:t>
            </a:r>
            <a:r>
              <a:rPr lang="cs" sz="1500">
                <a:solidFill>
                  <a:srgbClr val="2B3990"/>
                </a:solidFill>
              </a:rPr>
              <a:t> - большое количество вспомогательных конструкций для упрощения основных задач при </a:t>
            </a:r>
            <a:r>
              <a:rPr lang="cs" sz="1500">
                <a:solidFill>
                  <a:srgbClr val="2B3990"/>
                </a:solidFill>
              </a:rPr>
              <a:t>написании</a:t>
            </a:r>
            <a:r>
              <a:rPr lang="cs" sz="1500">
                <a:solidFill>
                  <a:srgbClr val="2B3990"/>
                </a:solidFill>
              </a:rPr>
              <a:t> CSS-кода.</a:t>
            </a:r>
            <a:endParaRPr sz="1500">
              <a:solidFill>
                <a:srgbClr val="2B399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500"/>
              <a:buFont typeface="Roboto"/>
              <a:buChar char="●"/>
            </a:pPr>
            <a:r>
              <a:rPr b="1" lang="cs" sz="1500">
                <a:solidFill>
                  <a:srgbClr val="2B3990"/>
                </a:solidFill>
              </a:rPr>
              <a:t>Структура проекта</a:t>
            </a:r>
            <a:r>
              <a:rPr lang="cs" sz="1500">
                <a:solidFill>
                  <a:srgbClr val="2B3990"/>
                </a:solidFill>
              </a:rPr>
              <a:t> - препроцессор позволяет писать стили в отдельных файлах, что повышает качество структуры проекта и поиск стилей отдельных блоков.</a:t>
            </a:r>
            <a:endParaRPr sz="1500">
              <a:solidFill>
                <a:srgbClr val="2B399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500"/>
              <a:buFont typeface="Roboto"/>
              <a:buChar char="●"/>
            </a:pPr>
            <a:r>
              <a:rPr b="1" lang="cs" sz="1500">
                <a:solidFill>
                  <a:srgbClr val="2B3990"/>
                </a:solidFill>
              </a:rPr>
              <a:t>Чистота кода</a:t>
            </a:r>
            <a:r>
              <a:rPr lang="cs" sz="1500">
                <a:solidFill>
                  <a:srgbClr val="2B3990"/>
                </a:solidFill>
              </a:rPr>
              <a:t> - из-за того что стили пишутся в отдельных файлах и применяются вспомогательные конструкции для повторного использования кода, он становится чище.</a:t>
            </a:r>
            <a:endParaRPr sz="15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500">
                <a:solidFill>
                  <a:srgbClr val="2B3990"/>
                </a:solidFill>
              </a:rPr>
              <a:t>❌ Недостатки:</a:t>
            </a:r>
            <a:endParaRPr b="1" sz="1500">
              <a:solidFill>
                <a:srgbClr val="2B399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2B3990"/>
              </a:buClr>
              <a:buSzPts val="1500"/>
              <a:buFont typeface="Roboto"/>
              <a:buChar char="●"/>
            </a:pPr>
            <a:r>
              <a:rPr b="1" lang="cs" sz="1500">
                <a:solidFill>
                  <a:srgbClr val="2B3990"/>
                </a:solidFill>
              </a:rPr>
              <a:t>Синтаксис</a:t>
            </a:r>
            <a:r>
              <a:rPr lang="cs" sz="1500">
                <a:solidFill>
                  <a:srgbClr val="2B3990"/>
                </a:solidFill>
              </a:rPr>
              <a:t> - дополнительные конструкции препроцессора это новый синтаксис, который необходимо </a:t>
            </a:r>
            <a:r>
              <a:rPr lang="cs" sz="1500">
                <a:solidFill>
                  <a:srgbClr val="2B3990"/>
                </a:solidFill>
              </a:rPr>
              <a:t>изучить</a:t>
            </a:r>
            <a:r>
              <a:rPr lang="cs" sz="1500">
                <a:solidFill>
                  <a:srgbClr val="2B3990"/>
                </a:solidFill>
              </a:rPr>
              <a:t> и привыкнуть использовать.</a:t>
            </a:r>
            <a:endParaRPr sz="1500">
              <a:solidFill>
                <a:srgbClr val="2B399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500"/>
              <a:buFont typeface="Roboto"/>
              <a:buChar char="●"/>
            </a:pPr>
            <a:r>
              <a:rPr b="1" lang="cs" sz="1500">
                <a:solidFill>
                  <a:srgbClr val="2B3990"/>
                </a:solidFill>
              </a:rPr>
              <a:t>Компиляция</a:t>
            </a:r>
            <a:r>
              <a:rPr lang="cs" sz="1500">
                <a:solidFill>
                  <a:srgbClr val="2B3990"/>
                </a:solidFill>
              </a:rPr>
              <a:t> - шаг подготовки кода препроцессора для браузера, то есть преобразование всех синтаксических конструкций в обычный CSS.</a:t>
            </a:r>
            <a:endParaRPr i="0" sz="1500" u="none" cap="none" strike="noStrike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9ce13549ed_0_6"/>
          <p:cNvSpPr txBox="1"/>
          <p:nvPr/>
        </p:nvSpPr>
        <p:spPr>
          <a:xfrm>
            <a:off x="0" y="0"/>
            <a:ext cx="896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39ce13549ed_0_6"/>
          <p:cNvSpPr txBox="1"/>
          <p:nvPr/>
        </p:nvSpPr>
        <p:spPr>
          <a:xfrm>
            <a:off x="0" y="0"/>
            <a:ext cx="87768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2B3990"/>
                </a:solidFill>
              </a:rPr>
              <a:t>Когда использовать SCSS?</a:t>
            </a:r>
            <a:endParaRPr b="1"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lang="cs" sz="1600">
                <a:solidFill>
                  <a:srgbClr val="2B3990"/>
                </a:solidFill>
              </a:rPr>
              <a:t>Когда проект становится сложным и нужен структурированный код.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lang="cs" sz="1600">
                <a:solidFill>
                  <a:srgbClr val="2B3990"/>
                </a:solidFill>
              </a:rPr>
              <a:t>Когда необходимо повторно использовать стили и сократить дублирование кода.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lang="cs" sz="1600">
                <a:solidFill>
                  <a:srgbClr val="2B3990"/>
                </a:solidFill>
              </a:rPr>
              <a:t>Когда проект уже использует сборщики (например, </a:t>
            </a:r>
            <a:r>
              <a:rPr b="1" lang="cs" sz="1600">
                <a:solidFill>
                  <a:srgbClr val="2B3990"/>
                </a:solidFill>
              </a:rPr>
              <a:t>Webpack, Vite)</a:t>
            </a:r>
            <a:r>
              <a:rPr lang="cs" sz="1600">
                <a:solidFill>
                  <a:srgbClr val="2B3990"/>
                </a:solidFill>
              </a:rPr>
              <a:t> для компиляции </a:t>
            </a:r>
            <a:r>
              <a:rPr b="1" lang="cs" sz="1600">
                <a:solidFill>
                  <a:srgbClr val="2B3990"/>
                </a:solidFill>
              </a:rPr>
              <a:t>SCSS</a:t>
            </a:r>
            <a:r>
              <a:rPr lang="cs" sz="1600">
                <a:solidFill>
                  <a:srgbClr val="2B3990"/>
                </a:solidFill>
              </a:rPr>
              <a:t> в </a:t>
            </a:r>
            <a:r>
              <a:rPr b="1" lang="cs" sz="1600">
                <a:solidFill>
                  <a:srgbClr val="2B3990"/>
                </a:solidFill>
              </a:rPr>
              <a:t>CSS</a:t>
            </a:r>
            <a:r>
              <a:rPr lang="cs" sz="1600">
                <a:solidFill>
                  <a:srgbClr val="2B3990"/>
                </a:solidFill>
              </a:rPr>
              <a:t>.</a:t>
            </a:r>
            <a:endParaRPr sz="16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9ce13549ed_0_11"/>
          <p:cNvSpPr txBox="1"/>
          <p:nvPr/>
        </p:nvSpPr>
        <p:spPr>
          <a:xfrm>
            <a:off x="0" y="0"/>
            <a:ext cx="896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39ce13549ed_0_11"/>
          <p:cNvSpPr txBox="1"/>
          <p:nvPr/>
        </p:nvSpPr>
        <p:spPr>
          <a:xfrm>
            <a:off x="0" y="0"/>
            <a:ext cx="8776800" cy="13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39ce13549ed_0_11"/>
          <p:cNvSpPr txBox="1"/>
          <p:nvPr/>
        </p:nvSpPr>
        <p:spPr>
          <a:xfrm>
            <a:off x="110400" y="232650"/>
            <a:ext cx="8854500" cy="23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Компиляция - </a:t>
            </a:r>
            <a:r>
              <a:rPr lang="cs" sz="1600">
                <a:solidFill>
                  <a:srgbClr val="2B3990"/>
                </a:solidFill>
              </a:rPr>
              <a:t>это </a:t>
            </a:r>
            <a:r>
              <a:rPr lang="cs" sz="1600">
                <a:solidFill>
                  <a:srgbClr val="2B3990"/>
                </a:solidFill>
              </a:rPr>
              <a:t>процесс</a:t>
            </a:r>
            <a:r>
              <a:rPr lang="cs" sz="1600">
                <a:solidFill>
                  <a:srgbClr val="2B3990"/>
                </a:solidFill>
              </a:rPr>
              <a:t> </a:t>
            </a:r>
            <a:r>
              <a:rPr lang="cs" sz="1600">
                <a:solidFill>
                  <a:srgbClr val="2B3990"/>
                </a:solidFill>
              </a:rPr>
              <a:t>преобразования </a:t>
            </a:r>
            <a:r>
              <a:rPr b="1" lang="cs" sz="1600">
                <a:solidFill>
                  <a:srgbClr val="2B3990"/>
                </a:solidFill>
              </a:rPr>
              <a:t>SASS</a:t>
            </a:r>
            <a:r>
              <a:rPr lang="cs" sz="1600">
                <a:solidFill>
                  <a:srgbClr val="2B3990"/>
                </a:solidFill>
              </a:rPr>
              <a:t> в </a:t>
            </a:r>
            <a:r>
              <a:rPr b="1" lang="cs" sz="1600">
                <a:solidFill>
                  <a:srgbClr val="2B3990"/>
                </a:solidFill>
              </a:rPr>
              <a:t>CSS</a:t>
            </a:r>
            <a:r>
              <a:rPr lang="cs" sz="1600">
                <a:solidFill>
                  <a:srgbClr val="2B3990"/>
                </a:solidFill>
              </a:rPr>
              <a:t>.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s" sz="1600">
                <a:solidFill>
                  <a:srgbClr val="2B3990"/>
                </a:solidFill>
              </a:rPr>
              <a:t>Данный процесс разработки сводится к следующим шагам: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Font typeface="Arial"/>
              <a:buChar char="●"/>
            </a:pPr>
            <a:r>
              <a:rPr lang="cs" sz="1600">
                <a:solidFill>
                  <a:srgbClr val="2B3990"/>
                </a:solidFill>
              </a:rPr>
              <a:t>Настраиваем инструмент для компиляции </a:t>
            </a:r>
            <a:r>
              <a:rPr b="1" lang="cs" sz="1600">
                <a:solidFill>
                  <a:srgbClr val="2B3990"/>
                </a:solidFill>
              </a:rPr>
              <a:t>SASS</a:t>
            </a:r>
            <a:r>
              <a:rPr lang="cs" sz="1600">
                <a:solidFill>
                  <a:srgbClr val="2B3990"/>
                </a:solidFill>
              </a:rPr>
              <a:t>-кода;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Font typeface="Roboto"/>
              <a:buChar char="●"/>
            </a:pPr>
            <a:r>
              <a:rPr lang="cs" sz="1600">
                <a:solidFill>
                  <a:srgbClr val="2B3990"/>
                </a:solidFill>
              </a:rPr>
              <a:t>Пишем код в файлах с расширением </a:t>
            </a:r>
            <a:r>
              <a:rPr b="1" lang="cs" sz="1600">
                <a:solidFill>
                  <a:srgbClr val="188038"/>
                </a:solidFill>
              </a:rPr>
              <a:t>.scss;</a:t>
            </a:r>
            <a:endParaRPr b="1" sz="1600">
              <a:solidFill>
                <a:srgbClr val="188038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Font typeface="Arial"/>
              <a:buChar char="●"/>
            </a:pPr>
            <a:r>
              <a:rPr b="1" lang="cs" sz="1600">
                <a:solidFill>
                  <a:srgbClr val="2B3990"/>
                </a:solidFill>
              </a:rPr>
              <a:t>SASS</a:t>
            </a:r>
            <a:r>
              <a:rPr lang="cs" sz="1600">
                <a:solidFill>
                  <a:srgbClr val="2B3990"/>
                </a:solidFill>
              </a:rPr>
              <a:t> автоматически компилируется в </a:t>
            </a:r>
            <a:r>
              <a:rPr b="1" lang="cs" sz="1600">
                <a:solidFill>
                  <a:srgbClr val="2B3990"/>
                </a:solidFill>
              </a:rPr>
              <a:t>CSS</a:t>
            </a:r>
            <a:r>
              <a:rPr lang="cs" sz="1600">
                <a:solidFill>
                  <a:srgbClr val="2B3990"/>
                </a:solidFill>
              </a:rPr>
              <a:t> и создаётся </a:t>
            </a:r>
            <a:r>
              <a:rPr b="1" lang="cs" sz="1600">
                <a:solidFill>
                  <a:srgbClr val="2B3990"/>
                </a:solidFill>
              </a:rPr>
              <a:t>CSS</a:t>
            </a:r>
            <a:r>
              <a:rPr lang="cs" sz="1600">
                <a:solidFill>
                  <a:srgbClr val="2B3990"/>
                </a:solidFill>
              </a:rPr>
              <a:t>-файл.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Font typeface="Roboto"/>
              <a:buChar char="●"/>
            </a:pPr>
            <a:r>
              <a:rPr lang="cs" sz="1600">
                <a:solidFill>
                  <a:srgbClr val="2B3990"/>
                </a:solidFill>
              </a:rPr>
              <a:t>Подключаем скомпилированный</a:t>
            </a:r>
            <a:r>
              <a:rPr b="1" lang="cs" sz="1600">
                <a:solidFill>
                  <a:srgbClr val="2B3990"/>
                </a:solidFill>
              </a:rPr>
              <a:t> CSS</a:t>
            </a:r>
            <a:r>
              <a:rPr lang="cs" sz="1600">
                <a:solidFill>
                  <a:srgbClr val="2B3990"/>
                </a:solidFill>
              </a:rPr>
              <a:t>-файл в </a:t>
            </a:r>
            <a:r>
              <a:rPr b="1" lang="cs" sz="1600">
                <a:solidFill>
                  <a:srgbClr val="188038"/>
                </a:solidFill>
              </a:rPr>
              <a:t>index.html.</a:t>
            </a:r>
            <a:endParaRPr b="1" sz="2400">
              <a:solidFill>
                <a:srgbClr val="1C1E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g39ce13549ed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225" y="2565150"/>
            <a:ext cx="6222347" cy="227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9ce13549ed_0_1"/>
          <p:cNvSpPr txBox="1"/>
          <p:nvPr/>
        </p:nvSpPr>
        <p:spPr>
          <a:xfrm>
            <a:off x="0" y="0"/>
            <a:ext cx="896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39ce13549ed_0_1"/>
          <p:cNvSpPr txBox="1"/>
          <p:nvPr/>
        </p:nvSpPr>
        <p:spPr>
          <a:xfrm>
            <a:off x="0" y="0"/>
            <a:ext cx="8776800" cy="13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39ce13549ed_0_1"/>
          <p:cNvSpPr txBox="1"/>
          <p:nvPr/>
        </p:nvSpPr>
        <p:spPr>
          <a:xfrm>
            <a:off x="0" y="0"/>
            <a:ext cx="8776800" cy="31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Как подключить SASS к проекту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cs" sz="1600">
                <a:solidFill>
                  <a:srgbClr val="2B3990"/>
                </a:solidFill>
              </a:rPr>
              <a:t>Если ты работаешь без сборщика (напрямую через HTML), тебе нужен компилятор </a:t>
            </a:r>
            <a:r>
              <a:rPr b="1" lang="cs" sz="1600">
                <a:solidFill>
                  <a:srgbClr val="2B3990"/>
                </a:solidFill>
              </a:rPr>
              <a:t>SCSS → CSS.</a:t>
            </a:r>
            <a:endParaRPr b="1"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/>
            </a:pPr>
            <a:r>
              <a:rPr lang="cs" sz="1600">
                <a:solidFill>
                  <a:srgbClr val="2B3990"/>
                </a:solidFill>
              </a:rPr>
              <a:t>Установи расширение </a:t>
            </a:r>
            <a:r>
              <a:rPr b="1" lang="cs" sz="1600">
                <a:solidFill>
                  <a:srgbClr val="2B3990"/>
                </a:solidFill>
              </a:rPr>
              <a:t>Live Sass Compiler</a:t>
            </a:r>
            <a:r>
              <a:rPr lang="cs" sz="1600">
                <a:solidFill>
                  <a:srgbClr val="2B3990"/>
                </a:solidFill>
              </a:rPr>
              <a:t> в VS Code.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/>
            </a:pPr>
            <a:r>
              <a:rPr lang="cs" sz="1600">
                <a:solidFill>
                  <a:srgbClr val="2B3990"/>
                </a:solidFill>
              </a:rPr>
              <a:t>Создай файл </a:t>
            </a:r>
            <a:r>
              <a:rPr b="1" lang="cs" sz="1600">
                <a:solidFill>
                  <a:srgbClr val="188038"/>
                </a:solidFill>
              </a:rPr>
              <a:t>style.scss</a:t>
            </a:r>
            <a:r>
              <a:rPr lang="cs" sz="1600">
                <a:solidFill>
                  <a:srgbClr val="2B3990"/>
                </a:solidFill>
              </a:rPr>
              <a:t>.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/>
            </a:pPr>
            <a:r>
              <a:rPr lang="cs" sz="1600">
                <a:solidFill>
                  <a:srgbClr val="2B3990"/>
                </a:solidFill>
              </a:rPr>
              <a:t>Нажми кнопку </a:t>
            </a:r>
            <a:r>
              <a:rPr b="1" lang="cs" sz="1600">
                <a:solidFill>
                  <a:srgbClr val="2B3990"/>
                </a:solidFill>
              </a:rPr>
              <a:t>Watch Sass</a:t>
            </a:r>
            <a:r>
              <a:rPr lang="cs" sz="1600">
                <a:solidFill>
                  <a:srgbClr val="2B3990"/>
                </a:solidFill>
              </a:rPr>
              <a:t> в нижней панели.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/>
            </a:pPr>
            <a:r>
              <a:rPr lang="cs" sz="1600">
                <a:solidFill>
                  <a:srgbClr val="2B3990"/>
                </a:solidFill>
              </a:rPr>
              <a:t>Автоматически создастся файл </a:t>
            </a:r>
            <a:r>
              <a:rPr b="1" lang="cs" sz="1600">
                <a:solidFill>
                  <a:srgbClr val="188038"/>
                </a:solidFill>
              </a:rPr>
              <a:t>style.css</a:t>
            </a:r>
            <a:r>
              <a:rPr lang="cs" sz="1600">
                <a:solidFill>
                  <a:srgbClr val="2B3990"/>
                </a:solidFill>
              </a:rPr>
              <a:t>.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/>
            </a:pPr>
            <a:r>
              <a:rPr lang="cs" sz="1600">
                <a:solidFill>
                  <a:srgbClr val="2B3990"/>
                </a:solidFill>
              </a:rPr>
              <a:t>Подключить</a:t>
            </a:r>
            <a:r>
              <a:rPr lang="cs" sz="1600">
                <a:solidFill>
                  <a:srgbClr val="2B3990"/>
                </a:solidFill>
              </a:rPr>
              <a:t> CSS-файл к HTML: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188038"/>
                </a:solidFill>
              </a:rPr>
              <a:t>&lt;link rel="stylesheet" href="style.css"&gt;</a:t>
            </a:r>
            <a:endParaRPr b="1" sz="1600">
              <a:solidFill>
                <a:srgbClr val="18803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9ce13549ed_0_53"/>
          <p:cNvSpPr txBox="1"/>
          <p:nvPr/>
        </p:nvSpPr>
        <p:spPr>
          <a:xfrm>
            <a:off x="0" y="0"/>
            <a:ext cx="896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39ce13549ed_0_53"/>
          <p:cNvSpPr txBox="1"/>
          <p:nvPr/>
        </p:nvSpPr>
        <p:spPr>
          <a:xfrm>
            <a:off x="0" y="0"/>
            <a:ext cx="87768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2B3990"/>
                </a:solidFill>
              </a:rPr>
              <a:t>Переменные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600">
                <a:solidFill>
                  <a:srgbClr val="2B3990"/>
                </a:solidFill>
              </a:rPr>
              <a:t>Переменные и операции над ними это одна из самых простых, и в то же время мощных особенностей препроцессоров. Синтаксис объявления переменной - знак </a:t>
            </a:r>
            <a:r>
              <a:rPr b="1" lang="cs" sz="1600">
                <a:solidFill>
                  <a:srgbClr val="188038"/>
                </a:solidFill>
              </a:rPr>
              <a:t>$</a:t>
            </a:r>
            <a:r>
              <a:rPr lang="cs" sz="1600">
                <a:solidFill>
                  <a:srgbClr val="2B3990"/>
                </a:solidFill>
              </a:rPr>
              <a:t> перед именем и её значение после двоеточия.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188038"/>
                </a:solidFill>
              </a:rPr>
              <a:t>$primaryColor: #888;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188038"/>
                </a:solidFill>
              </a:rPr>
              <a:t>.product {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188038"/>
                </a:solidFill>
              </a:rPr>
              <a:t> background-color: $primaryColor;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188038"/>
                </a:solidFill>
              </a:rPr>
              <a:t>}</a:t>
            </a:r>
            <a:endParaRPr b="1" sz="1600">
              <a:solidFill>
                <a:srgbClr val="188038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9d3039a0de_0_0"/>
          <p:cNvSpPr txBox="1"/>
          <p:nvPr/>
        </p:nvSpPr>
        <p:spPr>
          <a:xfrm>
            <a:off x="0" y="0"/>
            <a:ext cx="8964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B399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39d3039a0de_0_0"/>
          <p:cNvSpPr txBox="1"/>
          <p:nvPr/>
        </p:nvSpPr>
        <p:spPr>
          <a:xfrm>
            <a:off x="0" y="0"/>
            <a:ext cx="87768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2B3990"/>
                </a:solidFill>
              </a:rPr>
              <a:t>Переменные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600">
                <a:solidFill>
                  <a:srgbClr val="2B3990"/>
                </a:solidFill>
              </a:rPr>
              <a:t>Переменные и операции над ними это одна из самых простых, и в то же время мощных особенностей препроцессоров. Синтаксис объявления переменной - знак </a:t>
            </a:r>
            <a:r>
              <a:rPr b="1" lang="cs" sz="1600">
                <a:solidFill>
                  <a:srgbClr val="188038"/>
                </a:solidFill>
              </a:rPr>
              <a:t>$</a:t>
            </a:r>
            <a:r>
              <a:rPr lang="cs" sz="1600">
                <a:solidFill>
                  <a:srgbClr val="2B3990"/>
                </a:solidFill>
              </a:rPr>
              <a:t> перед именем и её значение после двоеточия.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188038"/>
                </a:solidFill>
              </a:rPr>
              <a:t>$primaryColor: #888;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188038"/>
                </a:solidFill>
              </a:rPr>
              <a:t>.product {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188038"/>
                </a:solidFill>
              </a:rPr>
              <a:t> background-color: $primaryColor;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188038"/>
                </a:solidFill>
              </a:rPr>
              <a:t>}</a:t>
            </a:r>
            <a:endParaRPr b="1" sz="1600">
              <a:solidFill>
                <a:srgbClr val="18803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