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i8wjRsIYmNPMypUY3WXG3hxhIW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503d334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8503d334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7551d2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87551d2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df1f0de1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8df1f0de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df1f0de1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8df1f0de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df1f0de1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38df1f0de1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df1f0de1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8df1f0de1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icomoon.io/app/" TargetMode="External"/><Relationship Id="rId4" Type="http://schemas.openxmlformats.org/officeDocument/2006/relationships/hyperlink" Target="https://www.flaticon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embed/ScMzIvxBSi4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196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9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2B3990"/>
                </a:solidFill>
              </a:rPr>
              <a:t>Векторная графика,</a:t>
            </a:r>
            <a:endParaRPr b="1" sz="30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2B3990"/>
                </a:solidFill>
              </a:rPr>
              <a:t>SVG-документ, SVG-спрайт, </a:t>
            </a:r>
            <a:r>
              <a:rPr b="1" lang="cs" sz="3000">
                <a:solidFill>
                  <a:srgbClr val="188038"/>
                </a:solidFill>
              </a:rPr>
              <a:t>&lt;iframe&gt;</a:t>
            </a:r>
            <a:endParaRPr b="1" sz="3000">
              <a:solidFill>
                <a:srgbClr val="188038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503d334d6_0_6"/>
          <p:cNvSpPr txBox="1"/>
          <p:nvPr/>
        </p:nvSpPr>
        <p:spPr>
          <a:xfrm>
            <a:off x="0" y="0"/>
            <a:ext cx="89649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 Векторные изображения, это один из видов изображений, который: </a:t>
            </a:r>
            <a:endParaRPr b="1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●"/>
            </a:pP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Состоят не из пикселей, а из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линий, точек и фигур</a:t>
            </a: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, описанных математически</a:t>
            </a:r>
            <a:r>
              <a:rPr lang="cs" sz="1600">
                <a:solidFill>
                  <a:srgbClr val="2B3990"/>
                </a:solidFill>
              </a:rPr>
              <a:t>;</a:t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●"/>
            </a:pP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Можно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увеличивать сколько угодно</a:t>
            </a: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 — качество не портится</a:t>
            </a:r>
            <a:r>
              <a:rPr lang="cs" sz="1600">
                <a:solidFill>
                  <a:srgbClr val="2B3990"/>
                </a:solidFill>
              </a:rPr>
              <a:t>;</a:t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●"/>
            </a:pP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Примеры форматов: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.svg, .eps, .ai;</a:t>
            </a:r>
            <a:endParaRPr b="1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●"/>
            </a:pPr>
            <a:r>
              <a:rPr b="0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Часто используются для </a:t>
            </a:r>
            <a:r>
              <a:rPr b="1" i="0" lang="cs" sz="1600" u="none" cap="none" strike="noStrike">
                <a:solidFill>
                  <a:srgbClr val="2B3990"/>
                </a:solidFill>
                <a:latin typeface="Arial"/>
                <a:ea typeface="Arial"/>
                <a:cs typeface="Arial"/>
                <a:sym typeface="Arial"/>
              </a:rPr>
              <a:t>иконок, логотипов, схем, иллюстраций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Что такое SVG?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SVG (Scalable Vector Graphics)</a:t>
            </a:r>
            <a:r>
              <a:rPr lang="cs" sz="1600">
                <a:solidFill>
                  <a:srgbClr val="2B3990"/>
                </a:solidFill>
              </a:rPr>
              <a:t> — это графический формат и язык для описания векторных изображений. </a:t>
            </a:r>
            <a:r>
              <a:rPr lang="cs" sz="1600">
                <a:solidFill>
                  <a:srgbClr val="2B3990"/>
                </a:solidFill>
              </a:rPr>
              <a:t>Любой</a:t>
            </a:r>
            <a:r>
              <a:rPr lang="cs" sz="1600">
                <a:solidFill>
                  <a:srgbClr val="2B3990"/>
                </a:solidFill>
              </a:rPr>
              <a:t> векторное изображение состоит из </a:t>
            </a:r>
            <a:r>
              <a:rPr b="1" lang="cs" sz="1600">
                <a:solidFill>
                  <a:srgbClr val="2B3990"/>
                </a:solidFill>
              </a:rPr>
              <a:t>svg</a:t>
            </a:r>
            <a:r>
              <a:rPr lang="cs" sz="1600">
                <a:solidFill>
                  <a:srgbClr val="2B3990"/>
                </a:solidFill>
              </a:rPr>
              <a:t> элементов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7551d2d2a_0_26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387551d2d2a_0_26"/>
          <p:cNvSpPr txBox="1"/>
          <p:nvPr/>
        </p:nvSpPr>
        <p:spPr>
          <a:xfrm>
            <a:off x="0" y="0"/>
            <a:ext cx="8964900" cy="4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Создаем SVG вручную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Хотя разработчики часто используют готовые SVG-изображения, давайте попробуем создать одно сами: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&lt;svg width="400" height="300" style="outline: 2px dashed #2a2a2a;"&gt;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</a:t>
            </a:r>
            <a:r>
              <a:rPr b="1" lang="cs" sz="1600">
                <a:solidFill>
                  <a:srgbClr val="2B3990"/>
                </a:solidFill>
              </a:rPr>
              <a:t> &lt;!-- Здесь будут фигуры --&gt;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&lt;/svg&gt;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Основные элементы: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&lt;rect&gt;</a:t>
            </a:r>
            <a:r>
              <a:rPr lang="cs" sz="1600">
                <a:solidFill>
                  <a:srgbClr val="2B3990"/>
                </a:solidFill>
              </a:rPr>
              <a:t> — прямоугольник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&lt;circle&gt; </a:t>
            </a:r>
            <a:r>
              <a:rPr lang="cs" sz="1600">
                <a:solidFill>
                  <a:srgbClr val="2B3990"/>
                </a:solidFill>
              </a:rPr>
              <a:t>— круг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&lt;ellipse&gt;</a:t>
            </a:r>
            <a:r>
              <a:rPr lang="cs" sz="1600">
                <a:solidFill>
                  <a:srgbClr val="2B3990"/>
                </a:solidFill>
              </a:rPr>
              <a:t> — эллипс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&lt;line&gt;</a:t>
            </a:r>
            <a:r>
              <a:rPr lang="cs" sz="1600">
                <a:solidFill>
                  <a:srgbClr val="2B3990"/>
                </a:solidFill>
              </a:rPr>
              <a:t> — линия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&lt;polygon&gt;</a:t>
            </a:r>
            <a:r>
              <a:rPr lang="cs" sz="1600">
                <a:solidFill>
                  <a:srgbClr val="2B3990"/>
                </a:solidFill>
              </a:rPr>
              <a:t> — многоугольник (задается атрибутом </a:t>
            </a:r>
            <a:r>
              <a:rPr b="1" lang="cs" sz="1600">
                <a:solidFill>
                  <a:srgbClr val="188038"/>
                </a:solidFill>
              </a:rPr>
              <a:t>points</a:t>
            </a:r>
            <a:r>
              <a:rPr lang="cs" sz="1600">
                <a:solidFill>
                  <a:srgbClr val="2B3990"/>
                </a:solidFill>
              </a:rPr>
              <a:t>)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&lt;path&gt;</a:t>
            </a:r>
            <a:r>
              <a:rPr lang="cs" sz="1600">
                <a:solidFill>
                  <a:srgbClr val="2B3990"/>
                </a:solidFill>
              </a:rPr>
              <a:t> — универсальный элемент для любых форм (обычно генерируется редакторами)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df1f0de1a_0_9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38df1f0de1a_0_9"/>
          <p:cNvSpPr txBox="1"/>
          <p:nvPr/>
        </p:nvSpPr>
        <p:spPr>
          <a:xfrm>
            <a:off x="0" y="0"/>
            <a:ext cx="8833500" cy="47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viewBox </a:t>
            </a:r>
            <a:r>
              <a:rPr lang="cs" sz="1600">
                <a:solidFill>
                  <a:srgbClr val="2B3990"/>
                </a:solidFill>
              </a:rPr>
              <a:t>определяет какая часть изображения будет отображена, и в каком масштаб</a:t>
            </a:r>
            <a:r>
              <a:rPr lang="cs" sz="1600">
                <a:solidFill>
                  <a:srgbClr val="2B3990"/>
                </a:solidFill>
              </a:rPr>
              <a:t>е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Синтаксис </a:t>
            </a:r>
            <a:r>
              <a:rPr b="1" lang="cs" sz="1600">
                <a:solidFill>
                  <a:srgbClr val="188038"/>
                </a:solidFill>
              </a:rPr>
              <a:t>viewBox="minX minY width height"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viewBox="0 0 200 200"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0 — minX</a:t>
            </a:r>
            <a:r>
              <a:rPr lang="cs" sz="1600">
                <a:solidFill>
                  <a:srgbClr val="2B3990"/>
                </a:solidFill>
              </a:rPr>
              <a:t>: начальная координата по оси X (левый край области просмотра)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0 — minY</a:t>
            </a:r>
            <a:r>
              <a:rPr lang="cs" sz="1600">
                <a:solidFill>
                  <a:srgbClr val="2B3990"/>
                </a:solidFill>
              </a:rPr>
              <a:t>: начальная координата по оси Y (верхний край области просмотра)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200 — width</a:t>
            </a:r>
            <a:r>
              <a:rPr lang="cs" sz="1600">
                <a:solidFill>
                  <a:srgbClr val="2B3990"/>
                </a:solidFill>
              </a:rPr>
              <a:t>: ширина виртуального холста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188038"/>
                </a:solidFill>
              </a:rPr>
              <a:t>200 — height</a:t>
            </a:r>
            <a:r>
              <a:rPr lang="cs" sz="1600">
                <a:solidFill>
                  <a:srgbClr val="2B3990"/>
                </a:solidFill>
              </a:rPr>
              <a:t>: высота виртуального холста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Если соотношение значений атрибутов </a:t>
            </a:r>
            <a:r>
              <a:rPr b="1" lang="cs" sz="1600">
                <a:solidFill>
                  <a:srgbClr val="188038"/>
                </a:solidFill>
              </a:rPr>
              <a:t>width</a:t>
            </a:r>
            <a:r>
              <a:rPr lang="cs" sz="1600">
                <a:solidFill>
                  <a:srgbClr val="2B3990"/>
                </a:solidFill>
              </a:rPr>
              <a:t> и </a:t>
            </a:r>
            <a:r>
              <a:rPr b="1" lang="cs" sz="1600">
                <a:solidFill>
                  <a:srgbClr val="188038"/>
                </a:solidFill>
              </a:rPr>
              <a:t>height</a:t>
            </a:r>
            <a:r>
              <a:rPr lang="cs" sz="1600">
                <a:solidFill>
                  <a:srgbClr val="2B3990"/>
                </a:solidFill>
              </a:rPr>
              <a:t> к их аналогам у </a:t>
            </a:r>
            <a:r>
              <a:rPr b="1" lang="cs" sz="1600">
                <a:solidFill>
                  <a:srgbClr val="188038"/>
                </a:solidFill>
              </a:rPr>
              <a:t>viewBox</a:t>
            </a:r>
            <a:r>
              <a:rPr lang="cs" sz="1600">
                <a:solidFill>
                  <a:srgbClr val="2B3990"/>
                </a:solidFill>
              </a:rPr>
              <a:t> равно </a:t>
            </a:r>
            <a:r>
              <a:rPr b="1" lang="cs" sz="1600">
                <a:solidFill>
                  <a:srgbClr val="188038"/>
                </a:solidFill>
              </a:rPr>
              <a:t>1:1</a:t>
            </a:r>
            <a:r>
              <a:rPr lang="cs" sz="1600">
                <a:solidFill>
                  <a:srgbClr val="2B3990"/>
                </a:solidFill>
              </a:rPr>
              <a:t>, изображение будет отрисовано в оригинальном размере.</a:t>
            </a:r>
            <a:endParaRPr sz="1600">
              <a:solidFill>
                <a:srgbClr val="2B399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&lt;svg width="400" height="200" viewBox="0 0 400 200"&gt;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&lt;circle r="75" cx="50%" cy="50%" fill="tomato" /&gt;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&lt;/svg&gt;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df1f0de1a_0_5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g38df1f0de1a_0_5"/>
          <p:cNvSpPr txBox="1"/>
          <p:nvPr/>
        </p:nvSpPr>
        <p:spPr>
          <a:xfrm>
            <a:off x="0" y="0"/>
            <a:ext cx="8906400" cy="3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При соотношении </a:t>
            </a:r>
            <a:r>
              <a:rPr b="1" lang="cs" sz="1600">
                <a:solidFill>
                  <a:srgbClr val="188038"/>
                </a:solidFill>
              </a:rPr>
              <a:t>2:1</a:t>
            </a:r>
            <a:r>
              <a:rPr lang="cs" sz="1600">
                <a:solidFill>
                  <a:srgbClr val="2B3990"/>
                </a:solidFill>
              </a:rPr>
              <a:t>, оригинальное изображение будет увеличено в масштабе ровно в два раза, но размеры элемента останутся прежними - </a:t>
            </a:r>
            <a:r>
              <a:rPr b="1" lang="cs" sz="1600">
                <a:solidFill>
                  <a:srgbClr val="188038"/>
                </a:solidFill>
              </a:rPr>
              <a:t>400x200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&lt;svg width="400" height="200" viewBox="0 0 200 100"&gt;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&lt;circle r="75" cx="50%" cy="50%" fill="tomato" /&gt;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&lt;/svg&gt;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При соотношении </a:t>
            </a:r>
            <a:r>
              <a:rPr b="1" lang="cs" sz="1600">
                <a:solidFill>
                  <a:srgbClr val="188038"/>
                </a:solidFill>
              </a:rPr>
              <a:t>1:2</a:t>
            </a:r>
            <a:r>
              <a:rPr lang="cs" sz="1600">
                <a:solidFill>
                  <a:srgbClr val="2B3990"/>
                </a:solidFill>
              </a:rPr>
              <a:t>, оригинальное изображение будет уменьшено в масштабе ровно в два раза, но размеры элемента останутся прежними - </a:t>
            </a:r>
            <a:r>
              <a:rPr b="1" lang="cs" sz="1600">
                <a:solidFill>
                  <a:srgbClr val="188038"/>
                </a:solidFill>
              </a:rPr>
              <a:t>400x200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&lt;svg width="400" height="200" viewBox="0 0 800 400"&gt;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&lt;circle r="75" cx="50%" cy="50%" fill="tomato" /&gt;</a:t>
            </a:r>
            <a:endParaRPr b="1" sz="1600">
              <a:solidFill>
                <a:srgbClr val="188038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&lt;/svg&gt;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df1f0de1a_0_1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8df1f0de1a_0_1"/>
          <p:cNvSpPr txBox="1"/>
          <p:nvPr/>
        </p:nvSpPr>
        <p:spPr>
          <a:xfrm>
            <a:off x="0" y="0"/>
            <a:ext cx="88128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SVG-спрайт </a:t>
            </a:r>
            <a:r>
              <a:rPr lang="cs" sz="1600">
                <a:solidFill>
                  <a:srgbClr val="2B3990"/>
                </a:solidFill>
              </a:rPr>
              <a:t>- это современная техника, которую применяют в большинстве случаев.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Преймущества: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Один файл для всех </a:t>
            </a:r>
            <a:r>
              <a:rPr b="1" lang="cs" sz="1600">
                <a:solidFill>
                  <a:srgbClr val="188038"/>
                </a:solidFill>
              </a:rPr>
              <a:t>SVG-иконок </a:t>
            </a:r>
            <a:r>
              <a:rPr lang="cs" sz="1600">
                <a:solidFill>
                  <a:srgbClr val="2B3990"/>
                </a:solidFill>
              </a:rPr>
              <a:t>веб-сайта;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Файл спрайта кешируется браузером и не будет загружен при повторных посещениях;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cs" sz="1600">
                <a:solidFill>
                  <a:srgbClr val="2B3990"/>
                </a:solidFill>
              </a:rPr>
              <a:t>Иконкам в спрайте можно изменять цвет и другие характеристики через.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Синтаксис: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&lt;svg&gt;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&lt;use href="./путь-к-свг-спрайту/имя-спрайта.svg#идентификатор-символа"&gt;&lt;/use&gt;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&lt;/svg&gt;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Сервисы</a:t>
            </a:r>
            <a:r>
              <a:rPr lang="cs" sz="1600">
                <a:solidFill>
                  <a:srgbClr val="2B3990"/>
                </a:solidFill>
              </a:rPr>
              <a:t> для создание SVG-спрайта:  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cs" sz="1600" u="sng">
                <a:solidFill>
                  <a:srgbClr val="2B399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icomoon.io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-"/>
            </a:pPr>
            <a:r>
              <a:rPr b="1" lang="cs" sz="1600" u="sng">
                <a:solidFill>
                  <a:srgbClr val="2B399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https://www.flaticon.com/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df1f0de1a_0_36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38df1f0de1a_0_36"/>
          <p:cNvSpPr txBox="1"/>
          <p:nvPr/>
        </p:nvSpPr>
        <p:spPr>
          <a:xfrm>
            <a:off x="0" y="0"/>
            <a:ext cx="8964900" cy="50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&lt;iframe&gt;</a:t>
            </a:r>
            <a:r>
              <a:rPr b="1" lang="cs" sz="1600">
                <a:solidFill>
                  <a:srgbClr val="188038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это HTML-элемент, который позволяет вставить другую веб-страницу (или файл) в текущую страницу.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Вставка другой веб страницы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&lt;iframe src="info.html" width="600" height="300"&gt;&lt;/iframe&gt;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YouTube видео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&lt;iframe width="560" height="315" src="</a:t>
            </a:r>
            <a:r>
              <a:rPr b="1" lang="cs" sz="1600" u="sng">
                <a:solidFill>
                  <a:srgbClr val="18803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https://www.youtube.com/embed/ScMzIvxBSi4</a:t>
            </a:r>
            <a:r>
              <a:rPr b="1" lang="cs" sz="1600">
                <a:solidFill>
                  <a:srgbClr val="188038"/>
                </a:solidFill>
              </a:rPr>
              <a:t>"allowfullscreen&gt;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&lt;/iframe&gt;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Карта</a:t>
            </a:r>
            <a:r>
              <a:rPr b="1" lang="cs" sz="1600">
                <a:solidFill>
                  <a:srgbClr val="2B3990"/>
                </a:solidFill>
              </a:rPr>
              <a:t> из Google Maps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&lt;iframe src="https://www.google.com/maps/embed?pb=..."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width="600" height="450" style="border:0;" loading="lazy"  allowfullscreen&gt;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&lt;/iframe&gt;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PDF файл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&lt;iframe src="dokument.pdf" width="600" height="500"&gt;&lt;/iframe&gt;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