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169f183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169f183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7f6301d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87f6301d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7f6301d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87f6301d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7f6301d2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87f6301d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f6301d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87f6301d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e79b091a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8e79b091a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e79b091a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8e79b091a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e79b091a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8e79b091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5350" y="164550"/>
            <a:ext cx="82221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cs" sz="2550">
                <a:solidFill>
                  <a:srgbClr val="2B3990"/>
                </a:solidFill>
              </a:rPr>
              <a:t>Лекция 11</a:t>
            </a:r>
            <a:endParaRPr b="1" sz="255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514"/>
              <a:buFont typeface="Arial"/>
              <a:buNone/>
            </a:pPr>
            <a:r>
              <a:rPr b="1" lang="cs" sz="3187">
                <a:solidFill>
                  <a:srgbClr val="2B3990"/>
                </a:solidFill>
              </a:rPr>
              <a:t>Магические методы,</a:t>
            </a:r>
            <a:endParaRPr b="1" sz="3187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514"/>
              <a:buFont typeface="Arial"/>
              <a:buNone/>
            </a:pPr>
            <a:r>
              <a:rPr b="1" lang="cs" sz="3187">
                <a:solidFill>
                  <a:srgbClr val="2B3990"/>
                </a:solidFill>
              </a:rPr>
              <a:t>множественное наследование,</a:t>
            </a:r>
            <a:endParaRPr b="1" sz="3187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514"/>
              <a:buFont typeface="Arial"/>
              <a:buNone/>
            </a:pPr>
            <a:r>
              <a:rPr b="1" lang="cs" sz="3187">
                <a:solidFill>
                  <a:srgbClr val="2B3990"/>
                </a:solidFill>
              </a:rPr>
              <a:t>миксины (mixins)</a:t>
            </a:r>
            <a:endParaRPr b="1" sz="3187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t/>
            </a:r>
            <a:endParaRPr b="1" sz="255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8989800" cy="26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Полный список магических методов перегрузки операторов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B399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AutoNum type="arabicPeriod"/>
            </a:pPr>
            <a:r>
              <a:rPr b="1" lang="cs">
                <a:solidFill>
                  <a:srgbClr val="2B3990"/>
                </a:solidFill>
              </a:rPr>
              <a:t>Арифметические операторы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__add__(self, other): для оператора +   </a:t>
            </a:r>
            <a:r>
              <a:rPr lang="cs">
                <a:solidFill>
                  <a:srgbClr val="188038"/>
                </a:solidFill>
              </a:rPr>
              <a:t>addition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__sub__(self, other): для оператора -    </a:t>
            </a:r>
            <a:r>
              <a:rPr lang="cs">
                <a:solidFill>
                  <a:srgbClr val="188038"/>
                </a:solidFill>
              </a:rPr>
              <a:t>subtraction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__mul__(self, other): для оператора *    </a:t>
            </a:r>
            <a:r>
              <a:rPr lang="cs">
                <a:solidFill>
                  <a:srgbClr val="188038"/>
                </a:solidFill>
              </a:rPr>
              <a:t>multiplication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__truediv__(self, other): для оператора / </a:t>
            </a:r>
            <a:r>
              <a:rPr lang="cs">
                <a:solidFill>
                  <a:srgbClr val="188038"/>
                </a:solidFill>
              </a:rPr>
              <a:t>true division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__floordiv__(self, other): для оператора // </a:t>
            </a:r>
            <a:r>
              <a:rPr lang="cs">
                <a:solidFill>
                  <a:srgbClr val="188038"/>
                </a:solidFill>
              </a:rPr>
              <a:t>integer division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__mod__(self, other): для оператора % </a:t>
            </a:r>
            <a:r>
              <a:rPr lang="cs">
                <a:solidFill>
                  <a:srgbClr val="188038"/>
                </a:solidFill>
              </a:rPr>
              <a:t>modulus (remainder)</a:t>
            </a:r>
            <a:endParaRPr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__pow__(self, other): для оператора **  </a:t>
            </a:r>
            <a:r>
              <a:rPr lang="cs">
                <a:solidFill>
                  <a:srgbClr val="188038"/>
                </a:solidFill>
              </a:rPr>
              <a:t>power (exponentiation)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9072900" cy="45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Арифметические методы для случаев когда наш </a:t>
            </a:r>
            <a:r>
              <a:rPr b="1" lang="cs">
                <a:solidFill>
                  <a:srgbClr val="2B3990"/>
                </a:solidFill>
              </a:rPr>
              <a:t>объект</a:t>
            </a:r>
            <a:r>
              <a:rPr b="1" lang="cs">
                <a:solidFill>
                  <a:srgbClr val="2B3990"/>
                </a:solidFill>
              </a:rPr>
              <a:t> стоит справа: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__radd__(self, other): для оператора + (правосторонний)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__rsub__(self, other): для оператора - (правосторонний)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__rmul__(self, other): для оператора * (правосторонний)`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__rtruediv__(self, other): для оператора / (правосторонний)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__rfloordiv__(self, other): для оператора // (правосторонний)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__rmod__(self, other): для оператора % (правосторонний)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__rpow__(self, other): для оператора ** (правосторонний)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Остальные арифметические операции: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_iadd__(self, other): </a:t>
            </a:r>
            <a:r>
              <a:rPr b="1" lang="cs">
                <a:solidFill>
                  <a:srgbClr val="188038"/>
                </a:solidFill>
              </a:rPr>
              <a:t>in-place addition</a:t>
            </a:r>
            <a:r>
              <a:rPr lang="cs">
                <a:solidFill>
                  <a:srgbClr val="2B3990"/>
                </a:solidFill>
              </a:rPr>
              <a:t> (сложение с присваиванием, +=)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__isub__(self, other): </a:t>
            </a:r>
            <a:r>
              <a:rPr b="1" lang="cs">
                <a:solidFill>
                  <a:srgbClr val="188038"/>
                </a:solidFill>
              </a:rPr>
              <a:t>in-place subtraction</a:t>
            </a:r>
            <a:r>
              <a:rPr lang="cs">
                <a:solidFill>
                  <a:srgbClr val="2B3990"/>
                </a:solidFill>
              </a:rPr>
              <a:t> (вычитание с присваиванием, -=)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__imul__(self, other): </a:t>
            </a:r>
            <a:r>
              <a:rPr b="1" lang="cs">
                <a:solidFill>
                  <a:srgbClr val="188038"/>
                </a:solidFill>
              </a:rPr>
              <a:t>in-place multiplication</a:t>
            </a:r>
            <a:r>
              <a:rPr b="1" lang="cs">
                <a:solidFill>
                  <a:srgbClr val="2B3990"/>
                </a:solidFill>
              </a:rPr>
              <a:t> </a:t>
            </a:r>
            <a:r>
              <a:rPr lang="cs">
                <a:solidFill>
                  <a:srgbClr val="2B3990"/>
                </a:solidFill>
              </a:rPr>
              <a:t>(умножение с присваиванием, *=)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__itruediv__(self, other): </a:t>
            </a:r>
            <a:r>
              <a:rPr b="1" lang="cs">
                <a:solidFill>
                  <a:srgbClr val="188038"/>
                </a:solidFill>
              </a:rPr>
              <a:t>in-place true division </a:t>
            </a:r>
            <a:r>
              <a:rPr lang="cs">
                <a:solidFill>
                  <a:srgbClr val="2B3990"/>
                </a:solidFill>
              </a:rPr>
              <a:t>(деление с присваиванием, /=)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__ifloordiv__(self, other): </a:t>
            </a:r>
            <a:r>
              <a:rPr b="1" lang="cs">
                <a:solidFill>
                  <a:srgbClr val="188038"/>
                </a:solidFill>
              </a:rPr>
              <a:t>in-place floor division</a:t>
            </a:r>
            <a:r>
              <a:rPr lang="cs">
                <a:solidFill>
                  <a:schemeClr val="dk1"/>
                </a:solidFill>
              </a:rPr>
              <a:t> </a:t>
            </a:r>
            <a:r>
              <a:rPr lang="cs">
                <a:solidFill>
                  <a:srgbClr val="2B3990"/>
                </a:solidFill>
              </a:rPr>
              <a:t>(целочисленное деление с присваиванием, //=</a:t>
            </a:r>
            <a:r>
              <a:rPr lang="cs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__imod__(self, other): </a:t>
            </a:r>
            <a:r>
              <a:rPr b="1" lang="cs">
                <a:solidFill>
                  <a:srgbClr val="188038"/>
                </a:solidFill>
              </a:rPr>
              <a:t>in-place modulo </a:t>
            </a:r>
            <a:r>
              <a:rPr lang="cs">
                <a:solidFill>
                  <a:srgbClr val="2B3990"/>
                </a:solidFill>
              </a:rPr>
              <a:t>(остаток от деления с присваиванием, %=)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__ip</a:t>
            </a:r>
            <a:r>
              <a:rPr lang="cs">
                <a:solidFill>
                  <a:srgbClr val="2B3990"/>
                </a:solidFill>
              </a:rPr>
              <a:t>ow__(self, other): </a:t>
            </a:r>
            <a:r>
              <a:rPr b="1" lang="cs">
                <a:solidFill>
                  <a:srgbClr val="188038"/>
                </a:solidFill>
              </a:rPr>
              <a:t>in-place exponentiation</a:t>
            </a:r>
            <a:r>
              <a:rPr lang="cs">
                <a:solidFill>
                  <a:srgbClr val="2B3990"/>
                </a:solidFill>
              </a:rPr>
              <a:t> (возведение в степень с присваиванием, **=)</a:t>
            </a:r>
            <a:endParaRPr>
              <a:solidFill>
                <a:srgbClr val="2B399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0"/>
            <a:ext cx="9000000" cy="50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Операторы сравнения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__eq__(self, other): для оператора ==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__ne__(self, other): для оператора !=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__lt__(self, other): для оператора &lt;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__le__(self, other): для оператора &lt;=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__gt__(self, other): для оператора &gt;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__ge__(self, other): для оператора &gt;</a:t>
            </a:r>
            <a:r>
              <a:rPr lang="cs">
                <a:solidFill>
                  <a:srgbClr val="2B3990"/>
                </a:solidFill>
              </a:rPr>
              <a:t>=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Логические операторы (побитовые)</a:t>
            </a:r>
            <a:endParaRPr b="1"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__and__(self, other): для оператора &amp;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__or__(self, other): для оператора |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__xor__(self, other): для оператора ^  - </a:t>
            </a:r>
            <a:r>
              <a:rPr b="1" lang="cs">
                <a:solidFill>
                  <a:srgbClr val="188038"/>
                </a:solidFill>
              </a:rPr>
              <a:t>eXclusive OR</a:t>
            </a:r>
            <a:endParaRPr b="1"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__invert__(self): для оператора ~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__rand__(self, other): для оператора &amp; (правосторонний)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__ror__(self, other): для оператора | (правосторонний)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__rxor__(self, other): для оператора ^ (правосторонний)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__iand__(self, other): для оператора &amp;=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__ior__(self, other): для оператора |=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__ixor__(self, other): для оператора ^=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0" y="0"/>
            <a:ext cx="89064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B3990"/>
                </a:solidFill>
              </a:rPr>
              <a:t>Смешанные операторы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__neg__(self): для оператора унарного минуса -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__pos__(self): для оператора унарного плюса +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__abs__(self): для функции abs() модуль числа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__complex__(self): для функции complex()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__int__(self): для функции int()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__float__(self): для функции float()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__round__(self, n): для функции round()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__index__(self): для функций hex(), oct(), bin()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__trunc__(self): для функции math.trunc()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__floor__(self): для функции math.floor()</a:t>
            </a: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__ceil__(self): для функции math.ceil()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160325" y="143725"/>
            <a:ext cx="8902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Контейнеры и последовательности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>
                <a:solidFill>
                  <a:srgbClr val="2B3990"/>
                </a:solidFill>
              </a:rPr>
              <a:t>Методы, которые позволяют реализовать поведение контейнеров.</a:t>
            </a:r>
            <a:endParaRPr>
              <a:solidFill>
                <a:srgbClr val="2B3990"/>
              </a:solidFill>
            </a:endParaRPr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7425"/>
            <a:ext cx="8839201" cy="3154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0" y="0"/>
            <a:ext cx="9031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Итератор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B3990"/>
                </a:solidFill>
              </a:rPr>
              <a:t>это объект, у которого есть методы </a:t>
            </a:r>
            <a:r>
              <a:rPr b="1" lang="cs">
                <a:solidFill>
                  <a:srgbClr val="188038"/>
                </a:solidFill>
              </a:rPr>
              <a:t>__iter__</a:t>
            </a:r>
            <a:r>
              <a:rPr lang="cs">
                <a:solidFill>
                  <a:srgbClr val="2B3990"/>
                </a:solidFill>
              </a:rPr>
              <a:t> и _</a:t>
            </a:r>
            <a:r>
              <a:rPr b="1" lang="cs">
                <a:solidFill>
                  <a:srgbClr val="188038"/>
                </a:solidFill>
              </a:rPr>
              <a:t>_next__</a:t>
            </a:r>
            <a:r>
              <a:rPr lang="cs">
                <a:solidFill>
                  <a:srgbClr val="2B3990"/>
                </a:solidFill>
              </a:rPr>
              <a:t>, и который </a:t>
            </a:r>
            <a:r>
              <a:rPr i="1" lang="cs">
                <a:solidFill>
                  <a:srgbClr val="2B3990"/>
                </a:solidFill>
              </a:rPr>
              <a:t>знает, как отдавать элементы по одному</a:t>
            </a:r>
            <a:r>
              <a:rPr lang="cs">
                <a:solidFill>
                  <a:srgbClr val="2B3990"/>
                </a:solidFill>
              </a:rPr>
              <a:t>.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B3990"/>
                </a:solidFill>
              </a:rPr>
              <a:t>Основная идея: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B3990"/>
                </a:solidFill>
              </a:rPr>
              <a:t>Итератор </a:t>
            </a:r>
            <a:r>
              <a:rPr b="1" lang="cs">
                <a:solidFill>
                  <a:srgbClr val="2B3990"/>
                </a:solidFill>
              </a:rPr>
              <a:t>не крутит цикл сам</a:t>
            </a:r>
            <a:r>
              <a:rPr lang="cs">
                <a:solidFill>
                  <a:srgbClr val="2B3990"/>
                </a:solidFill>
              </a:rPr>
              <a:t>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>
                <a:solidFill>
                  <a:srgbClr val="2B3990"/>
                </a:solidFill>
              </a:rPr>
              <a:t>Он </a:t>
            </a:r>
            <a:r>
              <a:rPr b="1" lang="cs">
                <a:solidFill>
                  <a:srgbClr val="2B3990"/>
                </a:solidFill>
              </a:rPr>
              <a:t>определяет, что будет происходить на каждой итерации</a:t>
            </a:r>
            <a:r>
              <a:rPr lang="cs">
                <a:solidFill>
                  <a:srgbClr val="2B3990"/>
                </a:solidFill>
              </a:rPr>
              <a:t> (то есть на каждом шаге, какой элемент отдавать, а когда остановиться).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2B3990"/>
                </a:solidFill>
              </a:rPr>
              <a:t>Метод</a:t>
            </a:r>
            <a:r>
              <a:rPr b="1" lang="cs">
                <a:solidFill>
                  <a:srgbClr val="188038"/>
                </a:solidFill>
              </a:rPr>
              <a:t> __call__ </a:t>
            </a:r>
            <a:r>
              <a:rPr lang="cs">
                <a:solidFill>
                  <a:srgbClr val="2B3990"/>
                </a:solidFill>
              </a:rPr>
              <a:t>позволяет сделать объект вызываемым, как функцию.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285275" y="289500"/>
            <a:ext cx="8412900" cy="1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Множественное наследование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>
                <a:solidFill>
                  <a:srgbClr val="2B3990"/>
                </a:solidFill>
              </a:rPr>
              <a:t>Множественное наследование - это возможность у класса потомка наследовать функционал не от одного, а от нескольких родителей. Благодаря этому мы можем создавать сложные структуры, сохраняя простой и легко-поддерживаемый код.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181150" y="310325"/>
            <a:ext cx="875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s">
                <a:solidFill>
                  <a:srgbClr val="2B3990"/>
                </a:solidFill>
              </a:rPr>
              <a:t>Mixin</a:t>
            </a:r>
            <a:r>
              <a:rPr b="1" lang="cs">
                <a:solidFill>
                  <a:srgbClr val="2B3990"/>
                </a:solidFill>
              </a:rPr>
              <a:t> </a:t>
            </a:r>
            <a:r>
              <a:rPr lang="cs">
                <a:solidFill>
                  <a:srgbClr val="2B3990"/>
                </a:solidFill>
              </a:rPr>
              <a:t>— это маленький класс, который </a:t>
            </a:r>
            <a:r>
              <a:rPr b="1" lang="cs">
                <a:solidFill>
                  <a:srgbClr val="2B3990"/>
                </a:solidFill>
              </a:rPr>
              <a:t>добавляет одну-две возможности</a:t>
            </a:r>
            <a:r>
              <a:rPr lang="cs">
                <a:solidFill>
                  <a:srgbClr val="2B3990"/>
                </a:solidFill>
              </a:rPr>
              <a:t> (поведения) к другому классу через множественное наследование. Миксины не предназначены для создания самостоятельных объектов — они дополняют основной класс.</a:t>
            </a:r>
            <a:endParaRPr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