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8cda42e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48cda42e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8cab980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48cab980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8cab980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48cab980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8cab98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48cab98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8cab980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48cab980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8cda42e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48cda42e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8cda42e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48cda42e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8cda42e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48cda42e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cs" sz="2550">
                <a:solidFill>
                  <a:srgbClr val="2B3990"/>
                </a:solidFill>
              </a:rPr>
              <a:t>Лекция 5</a:t>
            </a:r>
            <a:endParaRPr b="1" sz="255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cs" sz="2300">
                <a:solidFill>
                  <a:srgbClr val="2B3990"/>
                </a:solidFill>
              </a:rPr>
              <a:t>Тип </a:t>
            </a:r>
            <a:r>
              <a:rPr b="1" lang="cs" sz="2300">
                <a:solidFill>
                  <a:srgbClr val="2B3990"/>
                </a:solidFill>
              </a:rPr>
              <a:t>данных</a:t>
            </a:r>
            <a:r>
              <a:rPr b="1" lang="cs" sz="2300">
                <a:solidFill>
                  <a:srgbClr val="2B3990"/>
                </a:solidFill>
              </a:rPr>
              <a:t> Tuple, dict, set, forezset. </a:t>
            </a:r>
            <a:endParaRPr b="1" sz="23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cs" sz="2300">
                <a:solidFill>
                  <a:srgbClr val="2B3990"/>
                </a:solidFill>
              </a:rPr>
              <a:t>Hash - таблицы, import</a:t>
            </a:r>
            <a:endParaRPr b="1" sz="36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201875" y="204900"/>
            <a:ext cx="87954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Практические задачи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словарь оценок предполагаемых студентов (Ключ - ФИ студента, значение - список оценок студентов). Найти самого успешного и самого отстающего по среднему баллу.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структуру данных для студентов из имен и фамилий, можно случайных. Придумать структуру данных, чтобы указывать, в какой группе учится студент (Группы Python, FrontEnd, FullStack, Java). Студент может учиться в нескольких группах. Затем вывести: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студентов, которые учатся в двух и более группах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студентов, которые не учатся на фронтенде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студентов, которые изучают Python или Java</a:t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0" y="0"/>
            <a:ext cx="88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9636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8925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 </a:t>
            </a:r>
            <a:r>
              <a:rPr b="1" lang="cs" sz="1600">
                <a:solidFill>
                  <a:srgbClr val="2B3990"/>
                </a:solidFill>
              </a:rPr>
              <a:t>Кортеж в Python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Кортеж (tuple)</a:t>
            </a:r>
            <a:r>
              <a:rPr lang="cs" sz="1600">
                <a:solidFill>
                  <a:srgbClr val="2B3990"/>
                </a:solidFill>
              </a:rPr>
              <a:t> — это </a:t>
            </a:r>
            <a:r>
              <a:rPr b="1" lang="cs" sz="1600">
                <a:solidFill>
                  <a:srgbClr val="2B3990"/>
                </a:solidFill>
              </a:rPr>
              <a:t>неизменяемая</a:t>
            </a:r>
            <a:r>
              <a:rPr lang="cs" sz="1600">
                <a:solidFill>
                  <a:srgbClr val="2B3990"/>
                </a:solidFill>
              </a:rPr>
              <a:t> (immutable) последовательность элементов.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Элементы могут быть разных типов.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Создаётся с помощью круглых скобок () или без них через запятую.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50">
                <a:solidFill>
                  <a:srgbClr val="188038"/>
                </a:solidFill>
              </a:rPr>
              <a:t>print(type(2, 3, “Ano”)) </a:t>
            </a:r>
            <a:r>
              <a:rPr b="1" lang="cs" sz="1550">
                <a:solidFill>
                  <a:srgbClr val="2B3990"/>
                </a:solidFill>
              </a:rPr>
              <a:t>#</a:t>
            </a:r>
            <a:r>
              <a:rPr b="1" lang="cs" sz="1550">
                <a:solidFill>
                  <a:srgbClr val="188038"/>
                </a:solidFill>
              </a:rPr>
              <a:t> </a:t>
            </a:r>
            <a:r>
              <a:rPr b="1" lang="cs" sz="1550">
                <a:solidFill>
                  <a:srgbClr val="2B3990"/>
                </a:solidFill>
              </a:rPr>
              <a:t>&lt;class 'tuple'&gt;</a:t>
            </a:r>
            <a:endParaRPr b="1" sz="21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Синтаксис: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 = () - </a:t>
            </a: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пустой кортеж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 = (1, "hello", 3.14) - </a:t>
            </a: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кортеж с элементами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 = 1, 2, 3 - </a:t>
            </a:r>
            <a:r>
              <a:rPr lang="cs" sz="1600">
                <a:solidFill>
                  <a:srgbClr val="2B3990"/>
                </a:solidFill>
                <a:latin typeface="Roboto Mono"/>
                <a:ea typeface="Roboto Mono"/>
                <a:cs typeface="Roboto Mono"/>
                <a:sym typeface="Roboto Mono"/>
              </a:rPr>
              <a:t>можно без скобок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01875" y="204900"/>
            <a:ext cx="8795400" cy="4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Словарь (dict)</a:t>
            </a:r>
            <a:r>
              <a:rPr lang="cs" sz="1600">
                <a:solidFill>
                  <a:srgbClr val="2B3990"/>
                </a:solidFill>
              </a:rPr>
              <a:t> – изменяемая структура данных, предназначенная для хранения элементов вида </a:t>
            </a:r>
            <a:r>
              <a:rPr b="1" lang="cs" sz="1600">
                <a:solidFill>
                  <a:srgbClr val="2B3990"/>
                </a:solidFill>
              </a:rPr>
              <a:t>ключ: значение.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Ключи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b="1" lang="cs" sz="1600">
                <a:solidFill>
                  <a:srgbClr val="2B3990"/>
                </a:solidFill>
              </a:rPr>
              <a:t>(key) </a:t>
            </a:r>
            <a:r>
              <a:rPr lang="cs" sz="1600">
                <a:solidFill>
                  <a:srgbClr val="2B3990"/>
                </a:solidFill>
              </a:rPr>
              <a:t>должны быть </a:t>
            </a:r>
            <a:r>
              <a:rPr b="1" lang="cs" sz="1600">
                <a:solidFill>
                  <a:srgbClr val="2B3990"/>
                </a:solidFill>
              </a:rPr>
              <a:t>уникальными.</a:t>
            </a:r>
            <a:br>
              <a:rPr lang="cs" sz="1600">
                <a:solidFill>
                  <a:srgbClr val="2B3990"/>
                </a:solidFill>
              </a:rPr>
            </a:br>
            <a:r>
              <a:rPr b="1" lang="cs" sz="1600">
                <a:solidFill>
                  <a:srgbClr val="2B3990"/>
                </a:solidFill>
              </a:rPr>
              <a:t>Значения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b="1" lang="cs" sz="1600">
                <a:solidFill>
                  <a:srgbClr val="2B3990"/>
                </a:solidFill>
              </a:rPr>
              <a:t>(value)</a:t>
            </a:r>
            <a:r>
              <a:rPr lang="cs" sz="1600">
                <a:solidFill>
                  <a:srgbClr val="2B3990"/>
                </a:solidFill>
              </a:rPr>
              <a:t> могут быть любыми типами и повторяться.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d = {"a": 1, "b": 2}</a:t>
            </a:r>
            <a:r>
              <a:rPr lang="cs" sz="1600">
                <a:solidFill>
                  <a:srgbClr val="2B3990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Объявление</a:t>
            </a:r>
            <a:r>
              <a:rPr lang="cs" sz="1600">
                <a:solidFill>
                  <a:srgbClr val="2B3990"/>
                </a:solidFill>
              </a:rPr>
              <a:t> словаря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print(type(d))</a:t>
            </a:r>
            <a:r>
              <a:rPr lang="cs" sz="1600">
                <a:solidFill>
                  <a:srgbClr val="2B3990"/>
                </a:solidFill>
              </a:rPr>
              <a:t> # </a:t>
            </a:r>
            <a:r>
              <a:rPr b="1" lang="cs" sz="1550">
                <a:solidFill>
                  <a:srgbClr val="2B3990"/>
                </a:solidFill>
              </a:rPr>
              <a:t>&lt;class 'dict'&gt;</a:t>
            </a:r>
            <a:endParaRPr b="1"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50">
                <a:solidFill>
                  <a:srgbClr val="2B3990"/>
                </a:solidFill>
              </a:rPr>
              <a:t>Полезные методы:</a:t>
            </a:r>
            <a:endParaRPr b="1"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50">
                <a:solidFill>
                  <a:srgbClr val="188038"/>
                </a:solidFill>
              </a:rPr>
              <a:t>d.get("a", 0) </a:t>
            </a:r>
            <a:r>
              <a:rPr b="1" lang="cs" sz="1550">
                <a:solidFill>
                  <a:srgbClr val="2B3990"/>
                </a:solidFill>
              </a:rPr>
              <a:t>  </a:t>
            </a:r>
            <a:r>
              <a:rPr lang="cs" sz="1550">
                <a:solidFill>
                  <a:srgbClr val="2B3990"/>
                </a:solidFill>
              </a:rPr>
              <a:t>- возвращает значение или 0, если ключа нет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50">
                <a:solidFill>
                  <a:srgbClr val="188038"/>
                </a:solidFill>
              </a:rPr>
              <a:t>d.keys()</a:t>
            </a:r>
            <a:r>
              <a:rPr b="1" lang="cs" sz="1550">
                <a:solidFill>
                  <a:srgbClr val="2B3990"/>
                </a:solidFill>
              </a:rPr>
              <a:t>         </a:t>
            </a:r>
            <a:r>
              <a:rPr lang="cs" sz="1550">
                <a:solidFill>
                  <a:srgbClr val="2B3990"/>
                </a:solidFill>
              </a:rPr>
              <a:t> - все ключи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50">
                <a:solidFill>
                  <a:srgbClr val="188038"/>
                </a:solidFill>
              </a:rPr>
              <a:t>d.values() </a:t>
            </a:r>
            <a:r>
              <a:rPr b="1" lang="cs" sz="1550">
                <a:solidFill>
                  <a:srgbClr val="2B3990"/>
                </a:solidFill>
              </a:rPr>
              <a:t>      </a:t>
            </a:r>
            <a:r>
              <a:rPr lang="cs" sz="1550">
                <a:solidFill>
                  <a:srgbClr val="2B3990"/>
                </a:solidFill>
              </a:rPr>
              <a:t>-  все значения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50">
                <a:solidFill>
                  <a:srgbClr val="188038"/>
                </a:solidFill>
              </a:rPr>
              <a:t>d.items()</a:t>
            </a:r>
            <a:r>
              <a:rPr b="1" lang="cs" sz="1550">
                <a:solidFill>
                  <a:srgbClr val="2B3990"/>
                </a:solidFill>
              </a:rPr>
              <a:t>        </a:t>
            </a:r>
            <a:r>
              <a:rPr lang="cs" sz="1550">
                <a:solidFill>
                  <a:srgbClr val="2B3990"/>
                </a:solidFill>
              </a:rPr>
              <a:t> -  пары (ключ, значение)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50">
                <a:solidFill>
                  <a:srgbClr val="188038"/>
                </a:solidFill>
              </a:rPr>
              <a:t>d.clear()</a:t>
            </a:r>
            <a:r>
              <a:rPr b="1" lang="cs" sz="1550">
                <a:solidFill>
                  <a:srgbClr val="2B3990"/>
                </a:solidFill>
              </a:rPr>
              <a:t>          </a:t>
            </a:r>
            <a:r>
              <a:rPr lang="cs" sz="1550">
                <a:solidFill>
                  <a:srgbClr val="2B3990"/>
                </a:solidFill>
              </a:rPr>
              <a:t>-  очистить словарь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50">
                <a:solidFill>
                  <a:srgbClr val="188038"/>
                </a:solidFill>
              </a:rPr>
              <a:t>d.update({"x": 10})</a:t>
            </a:r>
            <a:r>
              <a:rPr b="1" lang="cs" sz="1550">
                <a:solidFill>
                  <a:srgbClr val="2B3990"/>
                </a:solidFill>
              </a:rPr>
              <a:t> </a:t>
            </a:r>
            <a:r>
              <a:rPr lang="cs" sz="1550">
                <a:solidFill>
                  <a:srgbClr val="2B3990"/>
                </a:solidFill>
              </a:rPr>
              <a:t>- объединение словарей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01875" y="204900"/>
            <a:ext cx="87954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Практика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Перевернуть словарь (было </a:t>
            </a:r>
            <a:r>
              <a:rPr lang="cs" sz="1600">
                <a:solidFill>
                  <a:srgbClr val="188038"/>
                </a:solidFill>
              </a:rPr>
              <a:t>{1:2, 3:4}</a:t>
            </a:r>
            <a:r>
              <a:rPr lang="cs" sz="1600">
                <a:solidFill>
                  <a:srgbClr val="2B3990"/>
                </a:solidFill>
              </a:rPr>
              <a:t> стало </a:t>
            </a:r>
            <a:r>
              <a:rPr lang="cs" sz="1600">
                <a:solidFill>
                  <a:srgbClr val="188038"/>
                </a:solidFill>
              </a:rPr>
              <a:t>{2:1, 4:3}</a:t>
            </a:r>
            <a:r>
              <a:rPr lang="cs" sz="1600">
                <a:solidFill>
                  <a:srgbClr val="2B3990"/>
                </a:solidFill>
              </a:rPr>
              <a:t>). После этого сделать это же через компрешеншен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Есть два списка одинаковой длинны, создать словарь, где ключи из это элементы первого списка, а значения элементы второго. Например </a:t>
            </a:r>
            <a:r>
              <a:rPr lang="cs" sz="1600">
                <a:solidFill>
                  <a:srgbClr val="188038"/>
                </a:solidFill>
              </a:rPr>
              <a:t>[1,2,3], [4,5,6]</a:t>
            </a:r>
            <a:r>
              <a:rPr lang="cs" sz="1600">
                <a:solidFill>
                  <a:srgbClr val="2B3990"/>
                </a:solidFill>
              </a:rPr>
              <a:t>, результат </a:t>
            </a:r>
            <a:r>
              <a:rPr lang="cs" sz="1600">
                <a:solidFill>
                  <a:srgbClr val="188038"/>
                </a:solidFill>
              </a:rPr>
              <a:t>{1:4, 2:5, 3:6}</a:t>
            </a:r>
            <a:endParaRPr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Есть строка с предложением, в котором есть повторяющиеся слова. Создать словарь, где ключи это слова из этого предложения, а значение, это кол-во раз которое встречается это слово, пример: </a:t>
            </a:r>
            <a:r>
              <a:rPr lang="cs" sz="1600">
                <a:solidFill>
                  <a:srgbClr val="188038"/>
                </a:solidFill>
              </a:rPr>
              <a:t>"привет я хочу привет я"</a:t>
            </a:r>
            <a:r>
              <a:rPr lang="cs" sz="1600">
                <a:solidFill>
                  <a:srgbClr val="2B3990"/>
                </a:solidFill>
              </a:rPr>
              <a:t>, результат </a:t>
            </a:r>
            <a:r>
              <a:rPr lang="cs" sz="1600">
                <a:solidFill>
                  <a:srgbClr val="188038"/>
                </a:solidFill>
              </a:rPr>
              <a:t>{" привет": 2, "я": 2, "хочу": 1}</a:t>
            </a:r>
            <a:endParaRPr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01875" y="204900"/>
            <a:ext cx="87954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Множество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set()</a:t>
            </a:r>
            <a:r>
              <a:rPr lang="cs" sz="1600">
                <a:solidFill>
                  <a:srgbClr val="2B3990"/>
                </a:solidFill>
              </a:rPr>
              <a:t>— это коллекция </a:t>
            </a:r>
            <a:r>
              <a:rPr b="1" lang="cs" sz="1600">
                <a:solidFill>
                  <a:srgbClr val="2B3990"/>
                </a:solidFill>
              </a:rPr>
              <a:t>уникальных элементов</a:t>
            </a:r>
            <a:r>
              <a:rPr lang="cs" sz="1600">
                <a:solidFill>
                  <a:srgbClr val="2B3990"/>
                </a:solidFill>
              </a:rPr>
              <a:t>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Элементы </a:t>
            </a:r>
            <a:r>
              <a:rPr b="1" lang="cs" sz="1600">
                <a:solidFill>
                  <a:srgbClr val="2B3990"/>
                </a:solidFill>
              </a:rPr>
              <a:t>неупорядоченные</a:t>
            </a:r>
            <a:r>
              <a:rPr lang="cs" sz="1600">
                <a:solidFill>
                  <a:srgbClr val="2B3990"/>
                </a:solidFill>
              </a:rPr>
              <a:t>, поэтому </a:t>
            </a:r>
            <a:r>
              <a:rPr b="1" lang="cs" sz="1600">
                <a:solidFill>
                  <a:srgbClr val="2B3990"/>
                </a:solidFill>
              </a:rPr>
              <a:t>индексация отсутствует</a:t>
            </a:r>
            <a:r>
              <a:rPr lang="cs" sz="1600">
                <a:solidFill>
                  <a:srgbClr val="2B3990"/>
                </a:solidFill>
              </a:rPr>
              <a:t>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s = set()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print(type(s)) </a:t>
            </a:r>
            <a:r>
              <a:rPr b="1" lang="cs" sz="1600">
                <a:solidFill>
                  <a:srgbClr val="2B3990"/>
                </a:solidFill>
              </a:rPr>
              <a:t># &lt;class 'set'&gt;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# Из списка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s = set([1, 2, 2, 3])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print(s) </a:t>
            </a:r>
            <a:r>
              <a:rPr lang="cs" sz="1600">
                <a:solidFill>
                  <a:srgbClr val="2B3990"/>
                </a:solidFill>
              </a:rPr>
              <a:t> # {1, 2, 3} — дубликаты удалены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# Из строки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s = set("hello")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print(s) </a:t>
            </a:r>
            <a:r>
              <a:rPr lang="cs" sz="1600">
                <a:solidFill>
                  <a:srgbClr val="2B3990"/>
                </a:solidFill>
              </a:rPr>
              <a:t> # {'h', 'e', 'l', 'o'}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35600" y="54250"/>
            <a:ext cx="87351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Основные операции: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s = {1, 2, 3}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t = {2, 3, 4}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s.add(4)</a:t>
            </a:r>
            <a:r>
              <a:rPr lang="cs">
                <a:solidFill>
                  <a:srgbClr val="2B3990"/>
                </a:solidFill>
              </a:rPr>
              <a:t>       # {1, 2, 3, 4} - </a:t>
            </a:r>
            <a:r>
              <a:rPr lang="cs">
                <a:solidFill>
                  <a:srgbClr val="2B3990"/>
                </a:solidFill>
              </a:rPr>
              <a:t> </a:t>
            </a:r>
            <a:r>
              <a:rPr b="1" lang="cs">
                <a:solidFill>
                  <a:srgbClr val="2B3990"/>
                </a:solidFill>
              </a:rPr>
              <a:t>Добавление элемента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s.remove(2) </a:t>
            </a:r>
            <a:r>
              <a:rPr lang="cs">
                <a:solidFill>
                  <a:srgbClr val="2B3990"/>
                </a:solidFill>
              </a:rPr>
              <a:t>   # {1, 3, 4} - </a:t>
            </a:r>
            <a:r>
              <a:rPr b="1" lang="cs">
                <a:solidFill>
                  <a:srgbClr val="2B3990"/>
                </a:solidFill>
              </a:rPr>
              <a:t>Удаление элемента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print(3 in s) </a:t>
            </a:r>
            <a:r>
              <a:rPr lang="cs">
                <a:solidFill>
                  <a:srgbClr val="2B3990"/>
                </a:solidFill>
              </a:rPr>
              <a:t> # True - </a:t>
            </a:r>
            <a:r>
              <a:rPr b="1" lang="cs">
                <a:solidFill>
                  <a:srgbClr val="2B3990"/>
                </a:solidFill>
              </a:rPr>
              <a:t>Проверка наличия элемента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print(s | t)</a:t>
            </a:r>
            <a:r>
              <a:rPr lang="cs">
                <a:solidFill>
                  <a:srgbClr val="2B3990"/>
                </a:solidFill>
              </a:rPr>
              <a:t>   # {1, 2, 3, 4} - </a:t>
            </a:r>
            <a:r>
              <a:rPr b="1" lang="cs">
                <a:solidFill>
                  <a:srgbClr val="2B3990"/>
                </a:solidFill>
              </a:rPr>
              <a:t>Проверка наличия элемента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print(s &amp; t)</a:t>
            </a:r>
            <a:r>
              <a:rPr lang="cs">
                <a:solidFill>
                  <a:srgbClr val="2B3990"/>
                </a:solidFill>
              </a:rPr>
              <a:t>   # {2, 3} - </a:t>
            </a:r>
            <a:r>
              <a:rPr b="1" lang="cs">
                <a:solidFill>
                  <a:srgbClr val="2B3990"/>
                </a:solidFill>
              </a:rPr>
              <a:t>Пересечение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print(s - t) </a:t>
            </a:r>
            <a:r>
              <a:rPr lang="cs">
                <a:solidFill>
                  <a:srgbClr val="2B3990"/>
                </a:solidFill>
              </a:rPr>
              <a:t>  # {1} - </a:t>
            </a:r>
            <a:r>
              <a:rPr b="1" lang="cs">
                <a:solidFill>
                  <a:srgbClr val="2B3990"/>
                </a:solidFill>
              </a:rPr>
              <a:t>Разность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print(s ^ t)</a:t>
            </a:r>
            <a:r>
              <a:rPr lang="cs">
                <a:solidFill>
                  <a:srgbClr val="2B3990"/>
                </a:solidFill>
              </a:rPr>
              <a:t>   # {1, 4} - </a:t>
            </a:r>
            <a:r>
              <a:rPr b="1" lang="cs">
                <a:solidFill>
                  <a:srgbClr val="2B3990"/>
                </a:solidFill>
              </a:rPr>
              <a:t>Симметрическая разность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0" y="0"/>
            <a:ext cx="8843700" cy="45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frozenset </a:t>
            </a:r>
            <a:r>
              <a:rPr lang="cs" sz="1600">
                <a:solidFill>
                  <a:schemeClr val="dk1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— это </a:t>
            </a:r>
            <a:r>
              <a:rPr b="1" lang="cs" sz="1600">
                <a:solidFill>
                  <a:srgbClr val="2B3990"/>
                </a:solidFill>
              </a:rPr>
              <a:t>неизменяемое множество</a:t>
            </a:r>
            <a:r>
              <a:rPr lang="cs" sz="1600">
                <a:solidFill>
                  <a:srgbClr val="2B3990"/>
                </a:solidFill>
              </a:rPr>
              <a:t> (immutable set) в Python.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В отличие от обычного </a:t>
            </a:r>
            <a:r>
              <a:rPr b="1" lang="cs" sz="1600">
                <a:solidFill>
                  <a:srgbClr val="188038"/>
                </a:solidFill>
              </a:rPr>
              <a:t>set</a:t>
            </a:r>
            <a:r>
              <a:rPr lang="cs" sz="1600">
                <a:solidFill>
                  <a:srgbClr val="2B3990"/>
                </a:solidFill>
              </a:rPr>
              <a:t>: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  - </a:t>
            </a:r>
            <a:r>
              <a:rPr b="1" lang="cs" sz="1600">
                <a:solidFill>
                  <a:srgbClr val="2B3990"/>
                </a:solidFill>
              </a:rPr>
              <a:t>нельзя добавлять или удалять элементы</a:t>
            </a:r>
            <a:r>
              <a:rPr lang="cs" sz="1600">
                <a:solidFill>
                  <a:srgbClr val="2B3990"/>
                </a:solidFill>
              </a:rPr>
              <a:t> (</a:t>
            </a:r>
            <a:r>
              <a:rPr b="1" lang="cs" sz="1600">
                <a:solidFill>
                  <a:srgbClr val="188038"/>
                </a:solidFill>
              </a:rPr>
              <a:t>add, remove, pop</a:t>
            </a:r>
            <a:r>
              <a:rPr lang="cs" sz="1600">
                <a:solidFill>
                  <a:srgbClr val="2B3990"/>
                </a:solidFill>
              </a:rPr>
              <a:t> не работают);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можно использовать как </a:t>
            </a:r>
            <a:r>
              <a:rPr b="1" lang="cs" sz="1600">
                <a:solidFill>
                  <a:srgbClr val="2B3990"/>
                </a:solidFill>
              </a:rPr>
              <a:t>ключ в словаре</a:t>
            </a:r>
            <a:r>
              <a:rPr lang="cs" sz="1600">
                <a:solidFill>
                  <a:srgbClr val="2B3990"/>
                </a:solidFill>
              </a:rPr>
              <a:t> или элемент другого множества.</a:t>
            </a:r>
            <a:endParaRPr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s = {1, 2, 3}</a:t>
            </a:r>
            <a:endParaRPr b="1" sz="16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fs = frozenset(s)</a:t>
            </a:r>
            <a:endParaRPr b="1" sz="16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print(fs)  </a:t>
            </a:r>
            <a:r>
              <a:rPr b="1" lang="cs" sz="1600">
                <a:solidFill>
                  <a:srgbClr val="2B3990"/>
                </a:solidFill>
              </a:rPr>
              <a:t># frozenset({1, 2, 3})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print(type(fs)) </a:t>
            </a:r>
            <a:r>
              <a:rPr b="1" lang="cs" sz="1600">
                <a:solidFill>
                  <a:srgbClr val="2B3990"/>
                </a:solidFill>
              </a:rPr>
              <a:t># &lt;class 'frozenset'&gt;</a:t>
            </a:r>
            <a:endParaRPr b="1"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01875" y="204900"/>
            <a:ext cx="8795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Практика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два множества в которых есть общие элементы. Найти, какие элементы есть в обоих множествах, какие есть только в первом, какие только во втором. Найти множество в котором будут элементы из обоих множеств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список с повторениями, удалить повторения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два списка. Написать код, который будет печатать True, если в списках есть общие элементы и False если нет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45550" y="271225"/>
            <a:ext cx="90879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2B3990"/>
                </a:solidFill>
              </a:rPr>
              <a:t>Ключевые слова </a:t>
            </a:r>
            <a:r>
              <a:rPr b="1" lang="cs" sz="1600">
                <a:solidFill>
                  <a:srgbClr val="188038"/>
                </a:solidFill>
              </a:rPr>
              <a:t>import</a:t>
            </a:r>
            <a:r>
              <a:rPr lang="cs" sz="1600">
                <a:solidFill>
                  <a:srgbClr val="2B3990"/>
                </a:solidFill>
              </a:rPr>
              <a:t> и </a:t>
            </a:r>
            <a:r>
              <a:rPr b="1" lang="cs" sz="1600">
                <a:solidFill>
                  <a:srgbClr val="188038"/>
                </a:solidFill>
              </a:rPr>
              <a:t>from</a:t>
            </a:r>
            <a:r>
              <a:rPr lang="cs" sz="1600">
                <a:solidFill>
                  <a:srgbClr val="2B3990"/>
                </a:solidFill>
              </a:rPr>
              <a:t>, если нам нужно импортировать весь модуль, мы просто пишем:</a:t>
            </a:r>
            <a:endParaRPr sz="1600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import base64</a:t>
            </a:r>
            <a:r>
              <a:rPr lang="cs" sz="1600">
                <a:solidFill>
                  <a:srgbClr val="2B3990"/>
                </a:solidFill>
              </a:rPr>
              <a:t>  # base64 это просто название одного из модулей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Если нужно импортировать только часть модуля, то мы можем указать это вот так</a:t>
            </a:r>
            <a:endParaRPr sz="1600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from parser import suite</a:t>
            </a:r>
            <a:r>
              <a:rPr lang="cs" sz="1600">
                <a:solidFill>
                  <a:srgbClr val="2B3990"/>
                </a:solidFill>
              </a:rPr>
              <a:t>  # parser - название модуля, suite - название блока который я хочу импортировать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Так же можно переименовать модуль так как нам надо, это используется если название слишком длинное, или мы импортируем блоки с одинаковыми названиями из разных модулей.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from datetime import datetime as dt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dt.now() </a:t>
            </a:r>
            <a:r>
              <a:rPr lang="cs" sz="1600">
                <a:solidFill>
                  <a:srgbClr val="2B3990"/>
                </a:solidFill>
              </a:rPr>
              <a:t># 2023, 2, 27, 16, 6, 32, 679427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