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77a7c45f0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377a7c45f0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79e0aadd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g379e0aadd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8169f1837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38169f1837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8169f1837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38169f1837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8169f1837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g38169f1837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8169f1837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38169f1837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816f0ab78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3816f0ab78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816f0ab78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3816f0ab78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816f0ab78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3816f0ab78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55350" y="515001"/>
            <a:ext cx="8222100" cy="39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2550">
                <a:solidFill>
                  <a:srgbClr val="2B3990"/>
                </a:solidFill>
              </a:rPr>
              <a:t>Лекция 9</a:t>
            </a:r>
            <a:endParaRPr b="1" sz="2550">
              <a:solidFill>
                <a:srgbClr val="2B3990"/>
              </a:solidFill>
            </a:endParaRPr>
          </a:p>
          <a:p>
            <a:pPr indent="0" lvl="0" marL="0" rtl="0" algn="ctr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cs" sz="2522">
                <a:solidFill>
                  <a:srgbClr val="2B3990"/>
                </a:solidFill>
              </a:rPr>
              <a:t>Введение в ООП.</a:t>
            </a:r>
            <a:endParaRPr b="1" sz="2522">
              <a:solidFill>
                <a:srgbClr val="2B3990"/>
              </a:solidFill>
            </a:endParaRPr>
          </a:p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2522">
                <a:solidFill>
                  <a:srgbClr val="2B3990"/>
                </a:solidFill>
              </a:rPr>
              <a:t>Основные парадигмы ООП. Классы и объекты.</a:t>
            </a:r>
            <a:endParaRPr b="1" sz="2522">
              <a:solidFill>
                <a:srgbClr val="2B3990"/>
              </a:solidFill>
            </a:endParaRPr>
          </a:p>
          <a:p>
            <a:pPr indent="-38100" lvl="0" marL="1778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-38100" lvl="0" marL="1778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-38100" lvl="0" marL="1778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-38100" lvl="0" marL="1778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cs">
                <a:solidFill>
                  <a:srgbClr val="0000FF"/>
                </a:solidFill>
              </a:rPr>
              <a:t>лектор</a:t>
            </a:r>
            <a:r>
              <a:rPr lang="cs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cs">
                <a:solidFill>
                  <a:srgbClr val="0000FF"/>
                </a:solidFill>
              </a:rPr>
              <a:t>Олекси Шевченко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>
                <a:solidFill>
                  <a:srgbClr val="2B3990"/>
                </a:solidFill>
              </a:rPr>
              <a:t>Спасибо за внимание!</a:t>
            </a:r>
            <a:endParaRPr b="1">
              <a:solidFill>
                <a:srgbClr val="2B3990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>
                <a:solidFill>
                  <a:srgbClr val="2B3990"/>
                </a:solidFill>
              </a:rPr>
              <a:t>Готов ответить на </a:t>
            </a:r>
            <a:r>
              <a:rPr b="1" lang="cs">
                <a:solidFill>
                  <a:srgbClr val="2B3990"/>
                </a:solidFill>
              </a:rPr>
              <a:t>ваши</a:t>
            </a:r>
            <a:r>
              <a:rPr b="1" lang="cs">
                <a:solidFill>
                  <a:srgbClr val="2B3990"/>
                </a:solidFill>
              </a:rPr>
              <a:t> вопросы.</a:t>
            </a:r>
            <a:endParaRPr b="1">
              <a:solidFill>
                <a:srgbClr val="2B399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28050" y="379675"/>
            <a:ext cx="9087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79999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2B3990"/>
              </a:solidFill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201875" y="204900"/>
            <a:ext cx="8795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B3990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247075" y="268175"/>
            <a:ext cx="8659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2B3990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28050" y="99450"/>
            <a:ext cx="8861700" cy="48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550">
                <a:solidFill>
                  <a:srgbClr val="2B3990"/>
                </a:solidFill>
              </a:rPr>
              <a:t>Объектно-ориентированное программирование </a:t>
            </a:r>
            <a:r>
              <a:rPr lang="cs" sz="1550">
                <a:solidFill>
                  <a:srgbClr val="2B3990"/>
                </a:solidFill>
              </a:rPr>
              <a:t>(в дальнейшем - </a:t>
            </a:r>
            <a:r>
              <a:rPr b="1" lang="cs" sz="1550">
                <a:solidFill>
                  <a:srgbClr val="2B3990"/>
                </a:solidFill>
              </a:rPr>
              <a:t>ООП</a:t>
            </a:r>
            <a:r>
              <a:rPr lang="cs" sz="1550">
                <a:solidFill>
                  <a:srgbClr val="2B3990"/>
                </a:solidFill>
              </a:rPr>
              <a:t>) — парадигма программирования, в которой основными концепциями являются понятия объектов и классов. </a:t>
            </a:r>
            <a:endParaRPr sz="155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1500">
                <a:solidFill>
                  <a:srgbClr val="2B3990"/>
                </a:solidFill>
              </a:rPr>
              <a:t>В центре </a:t>
            </a:r>
            <a:r>
              <a:rPr b="1" lang="cs" sz="1500">
                <a:solidFill>
                  <a:srgbClr val="2B3990"/>
                </a:solidFill>
              </a:rPr>
              <a:t>ООП</a:t>
            </a:r>
            <a:r>
              <a:rPr lang="cs" sz="1500">
                <a:solidFill>
                  <a:srgbClr val="2B3990"/>
                </a:solidFill>
              </a:rPr>
              <a:t> находится понятие </a:t>
            </a:r>
            <a:r>
              <a:rPr b="1" lang="cs" sz="1500">
                <a:solidFill>
                  <a:srgbClr val="2B3990"/>
                </a:solidFill>
              </a:rPr>
              <a:t>объекта</a:t>
            </a:r>
            <a:r>
              <a:rPr lang="cs" sz="1500">
                <a:solidFill>
                  <a:srgbClr val="2B3990"/>
                </a:solidFill>
              </a:rPr>
              <a:t>.</a:t>
            </a:r>
            <a:endParaRPr sz="15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500">
                <a:solidFill>
                  <a:srgbClr val="2B3990"/>
                </a:solidFill>
              </a:rPr>
              <a:t>Объекты</a:t>
            </a:r>
            <a:r>
              <a:rPr lang="cs" sz="1500">
                <a:solidFill>
                  <a:srgbClr val="2B3990"/>
                </a:solidFill>
              </a:rPr>
              <a:t> создаются на основе </a:t>
            </a:r>
            <a:r>
              <a:rPr b="1" lang="cs" sz="1500">
                <a:solidFill>
                  <a:srgbClr val="2B3990"/>
                </a:solidFill>
              </a:rPr>
              <a:t>классов.</a:t>
            </a:r>
            <a:endParaRPr b="1" sz="15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 sz="1500">
                <a:solidFill>
                  <a:srgbClr val="2B3990"/>
                </a:solidFill>
              </a:rPr>
              <a:t>Класс</a:t>
            </a:r>
            <a:r>
              <a:rPr lang="cs" sz="1500">
                <a:solidFill>
                  <a:srgbClr val="2B3990"/>
                </a:solidFill>
              </a:rPr>
              <a:t> - это шаблон для создания объекта. </a:t>
            </a:r>
            <a:endParaRPr sz="15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 sz="1500">
                <a:solidFill>
                  <a:srgbClr val="2B3990"/>
                </a:solidFill>
              </a:rPr>
              <a:t>Объект </a:t>
            </a:r>
            <a:r>
              <a:rPr lang="cs" sz="1500">
                <a:solidFill>
                  <a:srgbClr val="2B3990"/>
                </a:solidFill>
              </a:rPr>
              <a:t>— это сущность, экземпляр класса,</a:t>
            </a:r>
            <a:endParaRPr sz="15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1500">
                <a:solidFill>
                  <a:srgbClr val="2B3990"/>
                </a:solidFill>
              </a:rPr>
              <a:t>содержащий свои атрибуты и свои методы,</a:t>
            </a:r>
            <a:endParaRPr sz="15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1500">
                <a:solidFill>
                  <a:srgbClr val="2B3990"/>
                </a:solidFill>
              </a:rPr>
              <a:t>созданный при помощи шаблона (т. е. класса).</a:t>
            </a:r>
            <a:endParaRPr sz="15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1500">
                <a:solidFill>
                  <a:srgbClr val="2B3990"/>
                </a:solidFill>
              </a:rPr>
              <a:t>Атрибут класса</a:t>
            </a:r>
            <a:r>
              <a:rPr lang="cs" sz="1500">
                <a:solidFill>
                  <a:srgbClr val="2B3990"/>
                </a:solidFill>
              </a:rPr>
              <a:t> - это данные, принадлежащие классу</a:t>
            </a:r>
            <a:endParaRPr sz="15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cs" sz="1500">
                <a:solidFill>
                  <a:srgbClr val="2B3990"/>
                </a:solidFill>
              </a:rPr>
              <a:t>Метод класса</a:t>
            </a:r>
            <a:r>
              <a:rPr lang="cs" sz="1500">
                <a:solidFill>
                  <a:srgbClr val="2B3990"/>
                </a:solidFill>
              </a:rPr>
              <a:t> - это функция, описанная внутри объекта, которая описывает определенное действие,.</a:t>
            </a:r>
            <a:endParaRPr sz="1550">
              <a:solidFill>
                <a:srgbClr val="2B3990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919000"/>
            <a:ext cx="4174175" cy="294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28050" y="379675"/>
            <a:ext cx="9087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79999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2B3990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201875" y="204900"/>
            <a:ext cx="8795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B3990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247075" y="268175"/>
            <a:ext cx="8659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2B3990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0" y="0"/>
            <a:ext cx="8997300" cy="22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2B3990"/>
                </a:solidFill>
              </a:rPr>
              <a:t>Синтаксис объявления класса в Python</a:t>
            </a:r>
            <a:endParaRPr b="1" sz="1600">
              <a:solidFill>
                <a:srgbClr val="2B399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class ИмяКласса:</a:t>
            </a:r>
            <a:endParaRPr b="1" sz="1600"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600">
                <a:solidFill>
                  <a:srgbClr val="2B3990"/>
                </a:solidFill>
              </a:rPr>
              <a:t>    </a:t>
            </a:r>
            <a:r>
              <a:rPr b="1" lang="cs" sz="1600">
                <a:solidFill>
                  <a:srgbClr val="2B3990"/>
                </a:solidFill>
              </a:rPr>
              <a:t># тело класса</a:t>
            </a:r>
            <a:endParaRPr b="1" sz="1600">
              <a:solidFill>
                <a:srgbClr val="2B399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2B3990"/>
                </a:solidFill>
              </a:rPr>
              <a:t>    </a:t>
            </a:r>
            <a:r>
              <a:rPr b="1" lang="cs" sz="1600">
                <a:solidFill>
                  <a:srgbClr val="188038"/>
                </a:solidFill>
              </a:rPr>
              <a:t>pass </a:t>
            </a:r>
            <a:r>
              <a:rPr b="1" lang="cs" sz="1600">
                <a:solidFill>
                  <a:srgbClr val="2B3990"/>
                </a:solidFill>
              </a:rPr>
              <a:t> # пока ничего нет</a:t>
            </a:r>
            <a:endParaRPr b="1"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B3990"/>
              </a:buClr>
              <a:buSzPts val="1600"/>
              <a:buChar char="●"/>
            </a:pPr>
            <a:r>
              <a:rPr b="1" lang="cs" sz="1600">
                <a:solidFill>
                  <a:srgbClr val="188038"/>
                </a:solidFill>
              </a:rPr>
              <a:t>class</a:t>
            </a:r>
            <a:r>
              <a:rPr lang="cs" sz="1600">
                <a:solidFill>
                  <a:srgbClr val="2B3990"/>
                </a:solidFill>
              </a:rPr>
              <a:t> — ключевое слово для объявления класса.</a:t>
            </a: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Char char="●"/>
            </a:pPr>
            <a:r>
              <a:rPr b="1" lang="cs" sz="1600">
                <a:solidFill>
                  <a:srgbClr val="188038"/>
                </a:solidFill>
              </a:rPr>
              <a:t>ИмяКласса </a:t>
            </a:r>
            <a:r>
              <a:rPr lang="cs" sz="1600">
                <a:solidFill>
                  <a:srgbClr val="2B3990"/>
                </a:solidFill>
              </a:rPr>
              <a:t>— название класса (обычно с заглавной буквы).</a:t>
            </a: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Char char="●"/>
            </a:pPr>
            <a:r>
              <a:rPr b="1" lang="cs" sz="1600">
                <a:solidFill>
                  <a:srgbClr val="188038"/>
                </a:solidFill>
              </a:rPr>
              <a:t>pass</a:t>
            </a:r>
            <a:r>
              <a:rPr lang="cs" sz="1600">
                <a:solidFill>
                  <a:srgbClr val="2B3990"/>
                </a:solidFill>
              </a:rPr>
              <a:t> — пустая инструкция, используется если тело класса пока пустое.</a:t>
            </a:r>
            <a:endParaRPr sz="1600">
              <a:solidFill>
                <a:srgbClr val="2B3990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4550" y="2143375"/>
            <a:ext cx="6228225" cy="291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875" y="307350"/>
            <a:ext cx="7846326" cy="441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28050" y="379675"/>
            <a:ext cx="9087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79999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2B3990"/>
              </a:solidFill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201875" y="204900"/>
            <a:ext cx="8795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B3990"/>
              </a:solidFill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247075" y="268175"/>
            <a:ext cx="8659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2B3990"/>
              </a:solidFill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154650" y="117500"/>
            <a:ext cx="8834700" cy="27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2B3990"/>
                </a:solidFill>
              </a:rPr>
              <a:t>Наследование (Inheritance)</a:t>
            </a:r>
            <a:endParaRPr b="1"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2B3990"/>
                </a:solidFill>
              </a:rPr>
              <a:t>Идея:</a:t>
            </a:r>
            <a:br>
              <a:rPr b="1" lang="cs" sz="1600">
                <a:solidFill>
                  <a:srgbClr val="2B3990"/>
                </a:solidFill>
              </a:rPr>
            </a:br>
            <a:r>
              <a:rPr lang="cs" sz="1600">
                <a:solidFill>
                  <a:srgbClr val="2B3990"/>
                </a:solidFill>
              </a:rPr>
              <a:t> Наследование позволяет создавать </a:t>
            </a:r>
            <a:r>
              <a:rPr b="1" lang="cs" sz="1600">
                <a:solidFill>
                  <a:srgbClr val="2B3990"/>
                </a:solidFill>
              </a:rPr>
              <a:t>новый класс на основе существующего</a:t>
            </a:r>
            <a:r>
              <a:rPr lang="cs" sz="1600">
                <a:solidFill>
                  <a:srgbClr val="2B3990"/>
                </a:solidFill>
              </a:rPr>
              <a:t>, чтобы </a:t>
            </a:r>
            <a:r>
              <a:rPr b="1" lang="cs" sz="1600">
                <a:solidFill>
                  <a:srgbClr val="2B3990"/>
                </a:solidFill>
              </a:rPr>
              <a:t>не переписывать код</a:t>
            </a:r>
            <a:r>
              <a:rPr lang="cs" sz="1600">
                <a:solidFill>
                  <a:srgbClr val="2B3990"/>
                </a:solidFill>
              </a:rPr>
              <a:t>, а добавлять новые свойства или методы.</a:t>
            </a: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B3990"/>
              </a:buClr>
              <a:buSzPts val="1600"/>
              <a:buChar char="●"/>
            </a:pPr>
            <a:r>
              <a:rPr b="1" lang="cs" sz="1600">
                <a:solidFill>
                  <a:srgbClr val="2B3990"/>
                </a:solidFill>
              </a:rPr>
              <a:t>Родительский класс (Parent / Base Class)</a:t>
            </a:r>
            <a:r>
              <a:rPr lang="cs" sz="1600">
                <a:solidFill>
                  <a:srgbClr val="2B3990"/>
                </a:solidFill>
              </a:rPr>
              <a:t> — класс, от которого наследуются.</a:t>
            </a:r>
            <a:br>
              <a:rPr lang="cs" sz="1600">
                <a:solidFill>
                  <a:srgbClr val="2B3990"/>
                </a:solidFill>
              </a:rPr>
            </a:b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Char char="●"/>
            </a:pPr>
            <a:r>
              <a:rPr b="1" lang="cs" sz="1600">
                <a:solidFill>
                  <a:srgbClr val="2B3990"/>
                </a:solidFill>
              </a:rPr>
              <a:t>Дочерний класс (Child / Subclass)</a:t>
            </a:r>
            <a:r>
              <a:rPr lang="cs" sz="1600">
                <a:solidFill>
                  <a:srgbClr val="2B3990"/>
                </a:solidFill>
              </a:rPr>
              <a:t> — класс, который наследует всё из родителя и может расширять функционал.</a:t>
            </a:r>
            <a:endParaRPr sz="1600">
              <a:solidFill>
                <a:srgbClr val="2B399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/>
        </p:nvSpPr>
        <p:spPr>
          <a:xfrm>
            <a:off x="28050" y="379675"/>
            <a:ext cx="9087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79999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2B3990"/>
              </a:solidFill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201875" y="204900"/>
            <a:ext cx="8795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B3990"/>
              </a:solidFill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247075" y="268175"/>
            <a:ext cx="8659800" cy="24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1600">
                <a:solidFill>
                  <a:srgbClr val="2B3990"/>
                </a:solidFill>
              </a:rPr>
              <a:t>Полиморфизм (Polymorphism)</a:t>
            </a:r>
            <a:endParaRPr b="1"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1600">
                <a:solidFill>
                  <a:srgbClr val="2B3990"/>
                </a:solidFill>
              </a:rPr>
              <a:t>Идея:</a:t>
            </a:r>
            <a:br>
              <a:rPr b="1" lang="cs" sz="1600">
                <a:solidFill>
                  <a:srgbClr val="2B3990"/>
                </a:solidFill>
              </a:rPr>
            </a:br>
            <a:r>
              <a:rPr lang="cs" sz="1600">
                <a:solidFill>
                  <a:srgbClr val="2B3990"/>
                </a:solidFill>
              </a:rPr>
              <a:t> Полиморфизм позволяет </a:t>
            </a:r>
            <a:r>
              <a:rPr b="1" lang="cs" sz="1600">
                <a:solidFill>
                  <a:srgbClr val="2B3990"/>
                </a:solidFill>
              </a:rPr>
              <a:t>один и тот же метод или функцию использовать для разных объектов</a:t>
            </a:r>
            <a:r>
              <a:rPr lang="cs" sz="1600">
                <a:solidFill>
                  <a:srgbClr val="2B3990"/>
                </a:solidFill>
              </a:rPr>
              <a:t>, а объекты могут вести себя по-разному.</a:t>
            </a: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B3990"/>
              </a:buClr>
              <a:buSzPts val="1600"/>
              <a:buChar char="●"/>
            </a:pPr>
            <a:r>
              <a:rPr lang="cs" sz="1600">
                <a:solidFill>
                  <a:srgbClr val="2B3990"/>
                </a:solidFill>
              </a:rPr>
              <a:t>Один и тот же метод может работать по-разному у разных классов.</a:t>
            </a:r>
            <a:br>
              <a:rPr lang="cs" sz="1600">
                <a:solidFill>
                  <a:srgbClr val="2B3990"/>
                </a:solidFill>
              </a:rPr>
            </a:b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Char char="●"/>
            </a:pPr>
            <a:r>
              <a:rPr lang="cs" sz="1600">
                <a:solidFill>
                  <a:srgbClr val="2B3990"/>
                </a:solidFill>
              </a:rPr>
              <a:t>Полезно, когда у нас есть несколько классов с общим поведением.</a:t>
            </a:r>
            <a:endParaRPr sz="1600">
              <a:solidFill>
                <a:srgbClr val="2B399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/>
        </p:nvSpPr>
        <p:spPr>
          <a:xfrm>
            <a:off x="28050" y="379675"/>
            <a:ext cx="9087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79999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2B3990"/>
              </a:solidFill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201875" y="204900"/>
            <a:ext cx="8795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B3990"/>
              </a:solidFill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247075" y="268175"/>
            <a:ext cx="8659800" cy="3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1600">
                <a:solidFill>
                  <a:srgbClr val="2B3990"/>
                </a:solidFill>
              </a:rPr>
              <a:t>Инкапсуляция (Encapsulation)</a:t>
            </a:r>
            <a:endParaRPr b="1"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1600">
                <a:solidFill>
                  <a:srgbClr val="2B3990"/>
                </a:solidFill>
              </a:rPr>
              <a:t>Идея:</a:t>
            </a:r>
            <a:br>
              <a:rPr b="1" lang="cs" sz="1600">
                <a:solidFill>
                  <a:srgbClr val="2B3990"/>
                </a:solidFill>
              </a:rPr>
            </a:br>
            <a:r>
              <a:rPr lang="cs" sz="1600">
                <a:solidFill>
                  <a:srgbClr val="2B3990"/>
                </a:solidFill>
              </a:rPr>
              <a:t> Инкапсуляция — это </a:t>
            </a:r>
            <a:r>
              <a:rPr b="1" lang="cs" sz="1600">
                <a:solidFill>
                  <a:srgbClr val="2B3990"/>
                </a:solidFill>
              </a:rPr>
              <a:t>скрытие внутренних данных и методов класса</a:t>
            </a:r>
            <a:r>
              <a:rPr lang="cs" sz="1600">
                <a:solidFill>
                  <a:srgbClr val="2B3990"/>
                </a:solidFill>
              </a:rPr>
              <a:t>, чтобы управлять доступом к ним.</a:t>
            </a: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B3990"/>
              </a:buClr>
              <a:buSzPts val="1600"/>
              <a:buChar char="●"/>
            </a:pPr>
            <a:r>
              <a:rPr lang="cs" sz="1600">
                <a:solidFill>
                  <a:srgbClr val="2B3990"/>
                </a:solidFill>
              </a:rPr>
              <a:t>Внутренние данные объекта </a:t>
            </a:r>
            <a:r>
              <a:rPr b="1" lang="cs" sz="1600">
                <a:solidFill>
                  <a:srgbClr val="2B3990"/>
                </a:solidFill>
              </a:rPr>
              <a:t>не должны изменяться напрямую</a:t>
            </a:r>
            <a:r>
              <a:rPr lang="cs" sz="1600">
                <a:solidFill>
                  <a:srgbClr val="2B3990"/>
                </a:solidFill>
              </a:rPr>
              <a:t>.</a:t>
            </a:r>
            <a:br>
              <a:rPr lang="cs" sz="1600">
                <a:solidFill>
                  <a:srgbClr val="2B3990"/>
                </a:solidFill>
              </a:rPr>
            </a:b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Char char="●"/>
            </a:pPr>
            <a:r>
              <a:rPr lang="cs" sz="1600">
                <a:solidFill>
                  <a:srgbClr val="2B3990"/>
                </a:solidFill>
              </a:rPr>
              <a:t>Доступ к ним делается через </a:t>
            </a:r>
            <a:r>
              <a:rPr b="1" lang="cs" sz="1600">
                <a:solidFill>
                  <a:srgbClr val="2B3990"/>
                </a:solidFill>
              </a:rPr>
              <a:t>методы (getter и setter)</a:t>
            </a:r>
            <a:r>
              <a:rPr lang="cs" sz="1600">
                <a:solidFill>
                  <a:srgbClr val="2B3990"/>
                </a:solidFill>
              </a:rPr>
              <a:t>.</a:t>
            </a:r>
            <a:br>
              <a:rPr lang="cs" sz="1600">
                <a:solidFill>
                  <a:srgbClr val="2B3990"/>
                </a:solidFill>
              </a:rPr>
            </a:br>
            <a:endParaRPr sz="1600">
              <a:solidFill>
                <a:srgbClr val="2B399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cs" sz="1600">
                <a:solidFill>
                  <a:srgbClr val="2B3990"/>
                </a:solidFill>
              </a:rPr>
              <a:t>Это помогает </a:t>
            </a:r>
            <a:r>
              <a:rPr b="1" lang="cs" sz="1600">
                <a:solidFill>
                  <a:srgbClr val="2B3990"/>
                </a:solidFill>
              </a:rPr>
              <a:t>контролировать и защищать данные</a:t>
            </a:r>
            <a:r>
              <a:rPr lang="cs" sz="1600">
                <a:solidFill>
                  <a:srgbClr val="2B3990"/>
                </a:solidFill>
              </a:rPr>
              <a:t>.</a:t>
            </a:r>
            <a:br>
              <a:rPr lang="c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/>
        </p:nvSpPr>
        <p:spPr>
          <a:xfrm>
            <a:off x="28050" y="379675"/>
            <a:ext cx="9087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79999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2B3990"/>
              </a:solidFill>
            </a:endParaRPr>
          </a:p>
        </p:txBody>
      </p:sp>
      <p:sp>
        <p:nvSpPr>
          <p:cNvPr id="105" name="Google Shape;105;p20"/>
          <p:cNvSpPr txBox="1"/>
          <p:nvPr/>
        </p:nvSpPr>
        <p:spPr>
          <a:xfrm>
            <a:off x="201875" y="204900"/>
            <a:ext cx="8795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B3990"/>
              </a:solidFill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247075" y="268175"/>
            <a:ext cx="8659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2B3990"/>
              </a:solidFill>
            </a:endParaRPr>
          </a:p>
        </p:txBody>
      </p:sp>
      <p:sp>
        <p:nvSpPr>
          <p:cNvPr id="107" name="Google Shape;107;p20"/>
          <p:cNvSpPr txBox="1"/>
          <p:nvPr/>
        </p:nvSpPr>
        <p:spPr>
          <a:xfrm>
            <a:off x="0" y="0"/>
            <a:ext cx="8997300" cy="30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2B3990"/>
                </a:solidFill>
              </a:rPr>
              <a:t>Магические методы (Magic / Dunder methods)</a:t>
            </a:r>
            <a:endParaRPr b="1"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2B3990"/>
                </a:solidFill>
              </a:rPr>
              <a:t>Идея:</a:t>
            </a:r>
            <a:br>
              <a:rPr b="1" lang="cs" sz="1600">
                <a:solidFill>
                  <a:srgbClr val="2B3990"/>
                </a:solidFill>
              </a:rPr>
            </a:br>
            <a:r>
              <a:rPr lang="cs" sz="1600">
                <a:solidFill>
                  <a:srgbClr val="2B3990"/>
                </a:solidFill>
              </a:rPr>
              <a:t> Магические методы — это </a:t>
            </a:r>
            <a:r>
              <a:rPr b="1" lang="cs" sz="1600">
                <a:solidFill>
                  <a:srgbClr val="2B3990"/>
                </a:solidFill>
              </a:rPr>
              <a:t>специальные методы Python</a:t>
            </a:r>
            <a:r>
              <a:rPr lang="cs" sz="1600">
                <a:solidFill>
                  <a:srgbClr val="2B3990"/>
                </a:solidFill>
              </a:rPr>
              <a:t>, которые позволяют объектам </a:t>
            </a:r>
            <a:r>
              <a:rPr b="1" lang="cs" sz="1600">
                <a:solidFill>
                  <a:srgbClr val="2B3990"/>
                </a:solidFill>
              </a:rPr>
              <a:t>вести себя как встроенные типы</a:t>
            </a:r>
            <a:r>
              <a:rPr lang="cs" sz="1600">
                <a:solidFill>
                  <a:srgbClr val="2B3990"/>
                </a:solidFill>
              </a:rPr>
              <a:t> (</a:t>
            </a:r>
            <a:r>
              <a:rPr b="1" lang="cs" sz="1600">
                <a:solidFill>
                  <a:srgbClr val="188038"/>
                </a:solidFill>
              </a:rPr>
              <a:t>int, str, list</a:t>
            </a:r>
            <a:r>
              <a:rPr lang="cs" sz="1600">
                <a:solidFill>
                  <a:srgbClr val="2B3990"/>
                </a:solidFill>
              </a:rPr>
              <a:t> и т.д.).</a:t>
            </a: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B3990"/>
              </a:buClr>
              <a:buSzPts val="1600"/>
              <a:buChar char="●"/>
            </a:pPr>
            <a:r>
              <a:rPr lang="cs" sz="1600">
                <a:solidFill>
                  <a:srgbClr val="2B3990"/>
                </a:solidFill>
              </a:rPr>
              <a:t>Начинаются и заканчиваются двойным подчёркиванием: </a:t>
            </a:r>
            <a:r>
              <a:rPr b="1" lang="cs" sz="1600">
                <a:solidFill>
                  <a:srgbClr val="188038"/>
                </a:solidFill>
              </a:rPr>
              <a:t>__init__, __str__, __add__ </a:t>
            </a:r>
            <a:r>
              <a:rPr lang="cs" sz="1600">
                <a:solidFill>
                  <a:srgbClr val="2B3990"/>
                </a:solidFill>
              </a:rPr>
              <a:t>и т.д.</a:t>
            </a:r>
            <a:br>
              <a:rPr lang="cs" sz="1600">
                <a:solidFill>
                  <a:srgbClr val="2B3990"/>
                </a:solidFill>
              </a:rPr>
            </a:b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Char char="●"/>
            </a:pPr>
            <a:r>
              <a:rPr lang="cs" sz="1600">
                <a:solidFill>
                  <a:srgbClr val="2B3990"/>
                </a:solidFill>
              </a:rPr>
              <a:t>Не вызываются напрямую в обычном коде, а срабатывают через </a:t>
            </a:r>
            <a:r>
              <a:rPr b="1" lang="cs" sz="1600">
                <a:solidFill>
                  <a:srgbClr val="2B3990"/>
                </a:solidFill>
              </a:rPr>
              <a:t>специальные операции</a:t>
            </a:r>
            <a:r>
              <a:rPr lang="cs" sz="1600">
                <a:solidFill>
                  <a:srgbClr val="2B3990"/>
                </a:solidFill>
              </a:rPr>
              <a:t>.</a:t>
            </a:r>
            <a:endParaRPr sz="1600">
              <a:solidFill>
                <a:srgbClr val="2B399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/>
        </p:nvSpPr>
        <p:spPr>
          <a:xfrm>
            <a:off x="28050" y="379675"/>
            <a:ext cx="9087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79999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2B3990"/>
              </a:solidFill>
            </a:endParaRPr>
          </a:p>
        </p:txBody>
      </p:sp>
      <p:sp>
        <p:nvSpPr>
          <p:cNvPr id="113" name="Google Shape;113;p21"/>
          <p:cNvSpPr txBox="1"/>
          <p:nvPr/>
        </p:nvSpPr>
        <p:spPr>
          <a:xfrm>
            <a:off x="201875" y="204900"/>
            <a:ext cx="8795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B3990"/>
              </a:solidFill>
            </a:endParaRPr>
          </a:p>
        </p:txBody>
      </p:sp>
      <p:sp>
        <p:nvSpPr>
          <p:cNvPr id="114" name="Google Shape;114;p21"/>
          <p:cNvSpPr txBox="1"/>
          <p:nvPr/>
        </p:nvSpPr>
        <p:spPr>
          <a:xfrm>
            <a:off x="247075" y="268175"/>
            <a:ext cx="8659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2B3990"/>
              </a:solidFill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0" y="0"/>
            <a:ext cx="8795400" cy="3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800">
                <a:solidFill>
                  <a:srgbClr val="2B3990"/>
                </a:solidFill>
              </a:rPr>
              <a:t>Домашнее задание:</a:t>
            </a:r>
            <a:endParaRPr b="1" sz="18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AutoNum type="arabicPeriod"/>
            </a:pPr>
            <a:r>
              <a:rPr lang="cs" sz="1600">
                <a:solidFill>
                  <a:srgbClr val="2B3990"/>
                </a:solidFill>
              </a:rPr>
              <a:t>Описываем телефон:</a:t>
            </a:r>
            <a:br>
              <a:rPr lang="cs" sz="1600">
                <a:solidFill>
                  <a:srgbClr val="2B3990"/>
                </a:solidFill>
              </a:rPr>
            </a:br>
            <a:r>
              <a:rPr lang="cs" sz="1600">
                <a:solidFill>
                  <a:srgbClr val="2B3990"/>
                </a:solidFill>
              </a:rPr>
              <a:t>Класс телефон. У него должны быть:</a:t>
            </a:r>
            <a:endParaRPr sz="1600">
              <a:solidFill>
                <a:srgbClr val="2B399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Char char="○"/>
            </a:pPr>
            <a:r>
              <a:rPr lang="cs" sz="1600">
                <a:solidFill>
                  <a:srgbClr val="2B3990"/>
                </a:solidFill>
              </a:rPr>
              <a:t>Поле для описания номера.</a:t>
            </a:r>
            <a:endParaRPr sz="1600">
              <a:solidFill>
                <a:srgbClr val="2B399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Char char="○"/>
            </a:pPr>
            <a:r>
              <a:rPr lang="cs" sz="1600">
                <a:solidFill>
                  <a:srgbClr val="2B3990"/>
                </a:solidFill>
              </a:rPr>
              <a:t>Метод, чтобы задать номер телефона.</a:t>
            </a:r>
            <a:endParaRPr sz="1600">
              <a:solidFill>
                <a:srgbClr val="2B399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Char char="○"/>
            </a:pPr>
            <a:r>
              <a:rPr lang="cs" sz="1600">
                <a:solidFill>
                  <a:srgbClr val="2B3990"/>
                </a:solidFill>
              </a:rPr>
              <a:t>Защищенное поле для счетчика входящих звонков.</a:t>
            </a:r>
            <a:endParaRPr sz="1600">
              <a:solidFill>
                <a:srgbClr val="2B399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Char char="○"/>
            </a:pPr>
            <a:r>
              <a:rPr lang="cs" sz="1600">
                <a:solidFill>
                  <a:srgbClr val="2B3990"/>
                </a:solidFill>
              </a:rPr>
              <a:t>Метод, который вернет нам количество принятых звонков.</a:t>
            </a:r>
            <a:endParaRPr sz="1600">
              <a:solidFill>
                <a:srgbClr val="2B399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Char char="○"/>
            </a:pPr>
            <a:r>
              <a:rPr lang="cs" sz="1600">
                <a:solidFill>
                  <a:srgbClr val="2B3990"/>
                </a:solidFill>
              </a:rPr>
              <a:t>Метод принять звонок, который добавляет к счетчику единицу.</a:t>
            </a: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AutoNum type="arabicPeriod"/>
            </a:pPr>
            <a:r>
              <a:rPr lang="cs" sz="1600">
                <a:solidFill>
                  <a:srgbClr val="2B3990"/>
                </a:solidFill>
              </a:rPr>
              <a:t>Создайте три разных объекта телефона.</a:t>
            </a:r>
            <a:br>
              <a:rPr lang="cs" sz="1600">
                <a:solidFill>
                  <a:srgbClr val="2B3990"/>
                </a:solidFill>
              </a:rPr>
            </a:br>
            <a:r>
              <a:rPr lang="cs" sz="1600">
                <a:solidFill>
                  <a:srgbClr val="2B3990"/>
                </a:solidFill>
              </a:rPr>
              <a:t>Поменяйте всем изначальный номер.</a:t>
            </a:r>
            <a:br>
              <a:rPr lang="cs" sz="1600">
                <a:solidFill>
                  <a:srgbClr val="2B3990"/>
                </a:solidFill>
              </a:rPr>
            </a:br>
            <a:r>
              <a:rPr lang="cs" sz="1600">
                <a:solidFill>
                  <a:srgbClr val="2B3990"/>
                </a:solidFill>
              </a:rPr>
              <a:t>Примите по несколько звонков на каждом (разное количество)</a:t>
            </a:r>
            <a:br>
              <a:rPr lang="cs" sz="1600">
                <a:solidFill>
                  <a:srgbClr val="2B3990"/>
                </a:solidFill>
              </a:rPr>
            </a:br>
            <a:r>
              <a:rPr lang="cs" sz="1600">
                <a:solidFill>
                  <a:srgbClr val="2B3990"/>
                </a:solidFill>
              </a:rPr>
              <a:t>Напишите функцию, которая принимает список из объектов телефонов, а возвращает общее количество принятых звонков со всех телефонов.</a:t>
            </a:r>
            <a:endParaRPr sz="1600">
              <a:solidFill>
                <a:srgbClr val="2B399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