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7a7c45f0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77a7c45f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9e0aadd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79e0aadd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bfe9a422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37bfe9a422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bfe9a422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37bfe9a422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bfe9a42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37bfe9a42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bfe9a422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7bfe9a422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bfe9a422b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37bfe9a422b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bfe9a422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7bfe9a422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bfe9a422b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7bfe9a422b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55350" y="515001"/>
            <a:ext cx="8222100" cy="3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b="1" lang="cs" sz="2550">
                <a:solidFill>
                  <a:srgbClr val="2B3990"/>
                </a:solidFill>
              </a:rPr>
              <a:t>Лекция 4</a:t>
            </a:r>
            <a:endParaRPr b="1" sz="255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cs" sz="2300">
                <a:solidFill>
                  <a:srgbClr val="2B3990"/>
                </a:solidFill>
              </a:rPr>
              <a:t>Тип даних None, встроенные функции Python (</a:t>
            </a:r>
            <a:r>
              <a:rPr b="1" i="1" lang="cs" sz="2300">
                <a:solidFill>
                  <a:srgbClr val="188038"/>
                </a:solidFill>
              </a:rPr>
              <a:t>built-in functions</a:t>
            </a:r>
            <a:r>
              <a:rPr b="1" lang="cs" sz="2300">
                <a:solidFill>
                  <a:srgbClr val="2B3990"/>
                </a:solidFill>
              </a:rPr>
              <a:t>),</a:t>
            </a:r>
            <a:endParaRPr b="1" sz="230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cs" sz="2300">
                <a:solidFill>
                  <a:srgbClr val="2B3990"/>
                </a:solidFill>
              </a:rPr>
              <a:t>List </a:t>
            </a:r>
            <a:r>
              <a:rPr b="1" lang="cs" sz="2300">
                <a:solidFill>
                  <a:srgbClr val="2B3990"/>
                </a:solidFill>
              </a:rPr>
              <a:t>Comprehension</a:t>
            </a:r>
            <a:r>
              <a:rPr b="1" lang="cs" sz="2300">
                <a:solidFill>
                  <a:srgbClr val="2B3990"/>
                </a:solidFill>
              </a:rPr>
              <a:t>, работа с </a:t>
            </a:r>
            <a:r>
              <a:rPr b="1" lang="cs" sz="2300">
                <a:solidFill>
                  <a:srgbClr val="2B3990"/>
                </a:solidFill>
              </a:rPr>
              <a:t>файлами</a:t>
            </a:r>
            <a:endParaRPr b="1" sz="230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 b="1" sz="3600">
              <a:solidFill>
                <a:srgbClr val="2B3990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rial"/>
              <a:buNone/>
            </a:pPr>
            <a:r>
              <a:rPr lang="cs">
                <a:solidFill>
                  <a:srgbClr val="0000FF"/>
                </a:solidFill>
              </a:rPr>
              <a:t>лектор</a:t>
            </a:r>
            <a:r>
              <a:rPr lang="c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cs">
                <a:solidFill>
                  <a:srgbClr val="0000FF"/>
                </a:solidFill>
              </a:rPr>
              <a:t>Олекси Шевченко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Спасибо за внимание!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Готов ответить на </a:t>
            </a:r>
            <a:r>
              <a:rPr b="1" lang="cs">
                <a:solidFill>
                  <a:srgbClr val="2B3990"/>
                </a:solidFill>
              </a:rPr>
              <a:t>ваши</a:t>
            </a:r>
            <a:r>
              <a:rPr b="1" lang="cs">
                <a:solidFill>
                  <a:srgbClr val="2B3990"/>
                </a:solidFill>
              </a:rPr>
              <a:t> вопросы.</a:t>
            </a:r>
            <a:endParaRPr b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01875" y="204900"/>
            <a:ext cx="87954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В языке Python существует специальное значение, обозначающее отсутствие какого-либо значения — </a:t>
            </a:r>
            <a:r>
              <a:rPr b="1" lang="cs" sz="1600">
                <a:solidFill>
                  <a:srgbClr val="2B3990"/>
                </a:solidFill>
              </a:rPr>
              <a:t>None</a:t>
            </a:r>
            <a:r>
              <a:rPr lang="cs" sz="1600">
                <a:solidFill>
                  <a:srgbClr val="2B3990"/>
                </a:solidFill>
              </a:rPr>
              <a:t>. Это объект встроенного типа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print(type(None))</a:t>
            </a:r>
            <a:r>
              <a:rPr b="1" lang="cs" sz="1600">
                <a:solidFill>
                  <a:srgbClr val="2B3990"/>
                </a:solidFill>
              </a:rPr>
              <a:t> </a:t>
            </a:r>
            <a:r>
              <a:rPr lang="cs" sz="1600">
                <a:solidFill>
                  <a:srgbClr val="2B3990"/>
                </a:solidFill>
              </a:rPr>
              <a:t># &lt;class 'NoneType'&gt;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Уникальность заключается в том, что в Python существует только один экземпляр </a:t>
            </a:r>
            <a:r>
              <a:rPr b="1" lang="cs" sz="1600">
                <a:solidFill>
                  <a:srgbClr val="2B3990"/>
                </a:solidFill>
              </a:rPr>
              <a:t>None</a:t>
            </a:r>
            <a:r>
              <a:rPr lang="cs" sz="1600">
                <a:solidFill>
                  <a:srgbClr val="2B3990"/>
                </a:solidFill>
              </a:rPr>
              <a:t>. 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a = None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b = None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print(a is b) </a:t>
            </a:r>
            <a:r>
              <a:rPr b="1" lang="cs" sz="1600">
                <a:solidFill>
                  <a:srgbClr val="2B3990"/>
                </a:solidFill>
              </a:rPr>
              <a:t># True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54600" y="52650"/>
            <a:ext cx="9087900" cy="50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Встроенные</a:t>
            </a:r>
            <a:r>
              <a:rPr b="1" lang="cs" sz="1600">
                <a:solidFill>
                  <a:srgbClr val="2B3990"/>
                </a:solidFill>
              </a:rPr>
              <a:t> функции (built-in functions):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Что это?</a:t>
            </a:r>
            <a:r>
              <a:rPr lang="cs" sz="1600">
                <a:solidFill>
                  <a:srgbClr val="2B3990"/>
                </a:solidFill>
              </a:rPr>
              <a:t>  - это функции которые </a:t>
            </a:r>
            <a:r>
              <a:rPr lang="cs" sz="1600">
                <a:solidFill>
                  <a:srgbClr val="2B3990"/>
                </a:solidFill>
              </a:rPr>
              <a:t>встроены</a:t>
            </a:r>
            <a:r>
              <a:rPr lang="cs" sz="1600">
                <a:solidFill>
                  <a:srgbClr val="2B3990"/>
                </a:solidFill>
              </a:rPr>
              <a:t> в язык </a:t>
            </a:r>
            <a:r>
              <a:rPr lang="cs" sz="1600">
                <a:solidFill>
                  <a:srgbClr val="2B3990"/>
                </a:solidFill>
              </a:rPr>
              <a:t>программирования</a:t>
            </a:r>
            <a:r>
              <a:rPr lang="cs" sz="1600">
                <a:solidFill>
                  <a:srgbClr val="2B3990"/>
                </a:solidFill>
              </a:rPr>
              <a:t> Python;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Где они </a:t>
            </a:r>
            <a:r>
              <a:rPr b="1" lang="cs" sz="1600">
                <a:solidFill>
                  <a:srgbClr val="2B3990"/>
                </a:solidFill>
              </a:rPr>
              <a:t>используются</a:t>
            </a:r>
            <a:r>
              <a:rPr b="1" lang="cs" sz="1600">
                <a:solidFill>
                  <a:srgbClr val="2B3990"/>
                </a:solidFill>
              </a:rPr>
              <a:t>?</a:t>
            </a:r>
            <a:r>
              <a:rPr lang="cs" sz="1600">
                <a:solidFill>
                  <a:srgbClr val="2B3990"/>
                </a:solidFill>
              </a:rPr>
              <a:t> - их </a:t>
            </a:r>
            <a:r>
              <a:rPr lang="cs" sz="1600">
                <a:solidFill>
                  <a:srgbClr val="2B3990"/>
                </a:solidFill>
              </a:rPr>
              <a:t>можно</a:t>
            </a:r>
            <a:r>
              <a:rPr lang="cs" sz="1600">
                <a:solidFill>
                  <a:srgbClr val="2B3990"/>
                </a:solidFill>
              </a:rPr>
              <a:t> использовать для </a:t>
            </a:r>
            <a:r>
              <a:rPr lang="cs" sz="1600">
                <a:solidFill>
                  <a:srgbClr val="2B3990"/>
                </a:solidFill>
              </a:rPr>
              <a:t>работы</a:t>
            </a:r>
            <a:r>
              <a:rPr lang="cs" sz="1600">
                <a:solidFill>
                  <a:srgbClr val="2B3990"/>
                </a:solidFill>
              </a:rPr>
              <a:t> с данными и </a:t>
            </a:r>
            <a:r>
              <a:rPr lang="cs" sz="1600">
                <a:solidFill>
                  <a:srgbClr val="2B3990"/>
                </a:solidFill>
              </a:rPr>
              <a:t>коллекциями;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Для чего они нужны? </a:t>
            </a:r>
            <a:r>
              <a:rPr lang="cs" sz="1600">
                <a:solidFill>
                  <a:srgbClr val="2B3990"/>
                </a:solidFill>
              </a:rPr>
              <a:t>- упрощают манипуляции с данными и делают код более читаемым и эффективным.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all(iterable) - </a:t>
            </a:r>
            <a:r>
              <a:rPr b="1" lang="cs">
                <a:solidFill>
                  <a:srgbClr val="2B3990"/>
                </a:solidFill>
              </a:rPr>
              <a:t>возвращает </a:t>
            </a:r>
            <a:r>
              <a:rPr b="1" lang="cs">
                <a:solidFill>
                  <a:srgbClr val="188038"/>
                </a:solidFill>
              </a:rPr>
              <a:t>True</a:t>
            </a:r>
            <a:r>
              <a:rPr lang="cs">
                <a:solidFill>
                  <a:schemeClr val="dk1"/>
                </a:solidFill>
              </a:rPr>
              <a:t>, </a:t>
            </a:r>
            <a:r>
              <a:rPr lang="cs">
                <a:solidFill>
                  <a:srgbClr val="2B3990"/>
                </a:solidFill>
              </a:rPr>
              <a:t>если </a:t>
            </a:r>
            <a:r>
              <a:rPr b="1" lang="cs">
                <a:solidFill>
                  <a:srgbClr val="2B3990"/>
                </a:solidFill>
              </a:rPr>
              <a:t>все элементы</a:t>
            </a:r>
            <a:r>
              <a:rPr lang="cs">
                <a:solidFill>
                  <a:srgbClr val="2B3990"/>
                </a:solidFill>
              </a:rPr>
              <a:t> итерируемого — истинные, иначе</a:t>
            </a:r>
            <a:r>
              <a:rPr lang="cs">
                <a:solidFill>
                  <a:schemeClr val="dk1"/>
                </a:solidFill>
              </a:rPr>
              <a:t> </a:t>
            </a:r>
            <a:r>
              <a:rPr b="1" lang="cs">
                <a:solidFill>
                  <a:srgbClr val="188038"/>
                </a:solidFill>
              </a:rPr>
              <a:t>False</a:t>
            </a:r>
            <a:endParaRPr b="1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any(iterable) - </a:t>
            </a:r>
            <a:r>
              <a:rPr b="1" lang="cs">
                <a:solidFill>
                  <a:srgbClr val="2B3990"/>
                </a:solidFill>
              </a:rPr>
              <a:t>возвращает </a:t>
            </a:r>
            <a:r>
              <a:rPr b="1" lang="cs">
                <a:solidFill>
                  <a:srgbClr val="188038"/>
                </a:solidFill>
              </a:rPr>
              <a:t>True</a:t>
            </a:r>
            <a:r>
              <a:rPr lang="cs">
                <a:solidFill>
                  <a:schemeClr val="dk1"/>
                </a:solidFill>
              </a:rPr>
              <a:t>, </a:t>
            </a:r>
            <a:r>
              <a:rPr lang="cs">
                <a:solidFill>
                  <a:srgbClr val="2B3990"/>
                </a:solidFill>
              </a:rPr>
              <a:t>если </a:t>
            </a:r>
            <a:r>
              <a:rPr b="1" lang="cs">
                <a:solidFill>
                  <a:srgbClr val="2B3990"/>
                </a:solidFill>
              </a:rPr>
              <a:t>хоья бы один клкмент</a:t>
            </a:r>
            <a:r>
              <a:rPr lang="cs">
                <a:solidFill>
                  <a:srgbClr val="2B3990"/>
                </a:solidFill>
              </a:rPr>
              <a:t> итерируемого — истинные, иначе</a:t>
            </a:r>
            <a:r>
              <a:rPr lang="cs">
                <a:solidFill>
                  <a:schemeClr val="dk1"/>
                </a:solidFill>
              </a:rPr>
              <a:t> </a:t>
            </a:r>
            <a:r>
              <a:rPr b="1" lang="cs">
                <a:solidFill>
                  <a:srgbClr val="188038"/>
                </a:solidFill>
              </a:rPr>
              <a:t>False</a:t>
            </a:r>
            <a:endParaRPr b="1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sorted(iterable, *, key=None, reverse=False) - </a:t>
            </a:r>
            <a:r>
              <a:rPr b="1" lang="cs">
                <a:solidFill>
                  <a:srgbClr val="2B3990"/>
                </a:solidFill>
              </a:rPr>
              <a:t>возвращает список с отсортированными элементами, но при этом не меняет исходный объект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len(iterable) - </a:t>
            </a:r>
            <a:r>
              <a:rPr b="1" lang="cs">
                <a:solidFill>
                  <a:srgbClr val="2B3990"/>
                </a:solidFill>
              </a:rPr>
              <a:t>возвращает количество элементов объекта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sum(iterable, \, start=0) - </a:t>
            </a:r>
            <a:r>
              <a:rPr b="1" lang="cs">
                <a:solidFill>
                  <a:srgbClr val="2B3990"/>
                </a:solidFill>
              </a:rPr>
              <a:t>возвращает сумму всех элементов объекта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min(iterable)   max(iterable) - </a:t>
            </a:r>
            <a:r>
              <a:rPr b="1" lang="cs">
                <a:solidFill>
                  <a:srgbClr val="2B3990"/>
                </a:solidFill>
              </a:rPr>
              <a:t>возвращает соответственно минимальный и максимальный элемент объекта</a:t>
            </a:r>
            <a:endParaRPr b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56100" y="180800"/>
            <a:ext cx="9087900" cy="45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Практическое задание: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Найти наибольшее и наименьшее значение в списке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Найти среднее арифметическое из списка чисел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Найти второе по величине значение в списке ( [10, 2, 5, 8, 0] -&gt; результат 8)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Проверить является ли список уже отсортированным.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Заданы два числа, вывести все нечетные значения между ними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Заданы два числа, найти сумму всех значений между ними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Заданы два числа, вывести все числа между ними в обратном порядке (10, 6 -&gt; [10, 9, 8, 7, 6])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Используя цикл for, range и свойства списков найти заданное число Фибоначчию Фибоначчи — это последовательность, где каждое новое число = сумма двух предыдущих. 0,1,1,2,3,5,8,13,21,34….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28050" y="379675"/>
            <a:ext cx="9087900" cy="3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Синтаксис List Comprehension:</a:t>
            </a:r>
            <a:endParaRPr b="1" sz="1600">
              <a:solidFill>
                <a:srgbClr val="2B3990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new_list = [expression </a:t>
            </a:r>
            <a:r>
              <a:rPr b="1" lang="cs" sz="1600">
                <a:solidFill>
                  <a:srgbClr val="2B3990"/>
                </a:solidFill>
              </a:rPr>
              <a:t>for</a:t>
            </a:r>
            <a:r>
              <a:rPr b="1" lang="cs" sz="1600">
                <a:solidFill>
                  <a:srgbClr val="188038"/>
                </a:solidFill>
              </a:rPr>
              <a:t> item </a:t>
            </a:r>
            <a:r>
              <a:rPr b="1" lang="cs" sz="1600">
                <a:solidFill>
                  <a:srgbClr val="2B3990"/>
                </a:solidFill>
              </a:rPr>
              <a:t>in</a:t>
            </a:r>
            <a:r>
              <a:rPr b="1" lang="cs" sz="1600">
                <a:solidFill>
                  <a:srgbClr val="188038"/>
                </a:solidFill>
              </a:rPr>
              <a:t> iterable </a:t>
            </a:r>
            <a:r>
              <a:rPr b="1" lang="cs" sz="1600">
                <a:solidFill>
                  <a:srgbClr val="2B3990"/>
                </a:solidFill>
              </a:rPr>
              <a:t>if </a:t>
            </a:r>
            <a:r>
              <a:rPr b="1" lang="cs" sz="1600">
                <a:solidFill>
                  <a:srgbClr val="188038"/>
                </a:solidFill>
              </a:rPr>
              <a:t>condition]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Где: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new_list</a:t>
            </a:r>
            <a:r>
              <a:rPr b="1" lang="cs" sz="1600">
                <a:solidFill>
                  <a:srgbClr val="2B3990"/>
                </a:solidFill>
              </a:rPr>
              <a:t> - </a:t>
            </a:r>
            <a:r>
              <a:rPr lang="cs" sz="1600">
                <a:solidFill>
                  <a:srgbClr val="2B3990"/>
                </a:solidFill>
              </a:rPr>
              <a:t>новый список, который будет создан.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expression</a:t>
            </a:r>
            <a:r>
              <a:rPr b="1" lang="cs" sz="1600">
                <a:solidFill>
                  <a:srgbClr val="2B3990"/>
                </a:solidFill>
              </a:rPr>
              <a:t> - </a:t>
            </a:r>
            <a:r>
              <a:rPr lang="cs" sz="1600">
                <a:solidFill>
                  <a:srgbClr val="2B3990"/>
                </a:solidFill>
              </a:rPr>
              <a:t>выражение, которое определяет, какие элементы будут включены в новый список.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item</a:t>
            </a:r>
            <a:r>
              <a:rPr b="1" lang="cs" sz="1600">
                <a:solidFill>
                  <a:srgbClr val="2B3990"/>
                </a:solidFill>
              </a:rPr>
              <a:t> - </a:t>
            </a:r>
            <a:r>
              <a:rPr lang="cs" sz="1600">
                <a:solidFill>
                  <a:srgbClr val="2B3990"/>
                </a:solidFill>
              </a:rPr>
              <a:t>переменная, которая принимает каждый элемент из итерируемой последовательности.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iterable</a:t>
            </a:r>
            <a:r>
              <a:rPr b="1" lang="cs" sz="1600">
                <a:solidFill>
                  <a:srgbClr val="2B3990"/>
                </a:solidFill>
              </a:rPr>
              <a:t> - </a:t>
            </a:r>
            <a:r>
              <a:rPr lang="cs" sz="1600">
                <a:solidFill>
                  <a:srgbClr val="2B3990"/>
                </a:solidFill>
              </a:rPr>
              <a:t>итерируемая последовательность, например, список или кортеж.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condition (опционально)</a:t>
            </a:r>
            <a:r>
              <a:rPr b="1" lang="cs" sz="1600">
                <a:solidFill>
                  <a:srgbClr val="2B3990"/>
                </a:solidFill>
              </a:rPr>
              <a:t> -</a:t>
            </a:r>
            <a:r>
              <a:rPr lang="cs" sz="1600">
                <a:solidFill>
                  <a:srgbClr val="2B3990"/>
                </a:solidFill>
              </a:rPr>
              <a:t> условие, которому должен соответствовать элемент, чтобы быть включенным в новый список.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28050" y="379675"/>
            <a:ext cx="90879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Практическое задание: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Создать список чисел от 5 до 100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Создать список нечетных чисел от 5 до 100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Есть список слов, создать список который будет содержать первые буквы из каждого слова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Не связано с компрехеншенами. Из прошлого списка сделать строку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Есть список чисел. Создать список на его основе, но взять только отрицательные значения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Создать список квадратов чисел в указанном пользователем диапазоне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Используя any, выяснить есть ли в списке положительные числа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Используя all, выяснить все ли числа в списке четные</a:t>
            </a:r>
            <a:endParaRPr b="1" sz="20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28050" y="123550"/>
            <a:ext cx="90879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Робота с файлами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300">
                <a:solidFill>
                  <a:srgbClr val="188038"/>
                </a:solidFill>
              </a:rPr>
              <a:t>file = open("text.txt", "r", encoding="utf-8"</a:t>
            </a:r>
            <a:r>
              <a:rPr b="1" lang="cs" sz="1350">
                <a:solidFill>
                  <a:srgbClr val="188038"/>
                </a:solidFill>
              </a:rPr>
              <a:t>) - </a:t>
            </a:r>
            <a:r>
              <a:rPr b="1" lang="cs" sz="1350">
                <a:solidFill>
                  <a:srgbClr val="2B3990"/>
                </a:solidFill>
              </a:rPr>
              <a:t>открытия файла</a:t>
            </a:r>
            <a:endParaRPr b="1" sz="13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350">
                <a:solidFill>
                  <a:srgbClr val="188038"/>
                </a:solidFill>
              </a:rPr>
              <a:t>file.close() - </a:t>
            </a:r>
            <a:r>
              <a:rPr b="1" lang="cs" sz="1350">
                <a:solidFill>
                  <a:srgbClr val="2B3990"/>
                </a:solidFill>
              </a:rPr>
              <a:t>закрытие</a:t>
            </a:r>
            <a:r>
              <a:rPr b="1" lang="cs" sz="1350">
                <a:solidFill>
                  <a:srgbClr val="2B3990"/>
                </a:solidFill>
              </a:rPr>
              <a:t> файла</a:t>
            </a:r>
            <a:endParaRPr b="1" sz="1350">
              <a:solidFill>
                <a:srgbClr val="2B3990"/>
              </a:solidFill>
            </a:endParaRPr>
          </a:p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2B3990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87" y="1079417"/>
            <a:ext cx="8650825" cy="402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28050" y="0"/>
            <a:ext cx="9087900" cy="5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Методы для работы с файлами: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.read() - </a:t>
            </a:r>
            <a:r>
              <a:rPr lang="cs">
                <a:solidFill>
                  <a:srgbClr val="2B3990"/>
                </a:solidFill>
              </a:rPr>
              <a:t>Считывает весь текст в строку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.readline() - </a:t>
            </a:r>
            <a:r>
              <a:rPr lang="cs">
                <a:solidFill>
                  <a:srgbClr val="2B3990"/>
                </a:solidFill>
              </a:rPr>
              <a:t>Считывает одну строку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.readlines() - </a:t>
            </a:r>
            <a:r>
              <a:rPr lang="cs">
                <a:solidFill>
                  <a:srgbClr val="2B3990"/>
                </a:solidFill>
              </a:rPr>
              <a:t>Возвращает список строк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.write("text") -</a:t>
            </a:r>
            <a:r>
              <a:rPr lang="cs">
                <a:solidFill>
                  <a:srgbClr val="188038"/>
                </a:solidFill>
              </a:rPr>
              <a:t> </a:t>
            </a:r>
            <a:r>
              <a:rPr lang="cs">
                <a:solidFill>
                  <a:srgbClr val="2B3990"/>
                </a:solidFill>
              </a:rPr>
              <a:t>Записывает строку в файл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188038"/>
                </a:solidFill>
              </a:rPr>
              <a:t>.</a:t>
            </a:r>
            <a:r>
              <a:rPr b="1" lang="cs">
                <a:solidFill>
                  <a:srgbClr val="188038"/>
                </a:solidFill>
              </a:rPr>
              <a:t>writelines(list_of_strings) -</a:t>
            </a:r>
            <a:r>
              <a:rPr lang="cs">
                <a:solidFill>
                  <a:srgbClr val="2B3990"/>
                </a:solidFill>
              </a:rPr>
              <a:t> Записывает список строк в файл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2B3990"/>
                </a:solidFill>
              </a:rPr>
              <a:t>Копирование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188038"/>
                </a:solidFill>
              </a:rPr>
              <a:t>with open("source.txt", "r", encoding="utf-8") as src, \</a:t>
            </a:r>
            <a:endParaRPr b="1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188038"/>
                </a:solidFill>
              </a:rPr>
              <a:t>     	open("destination.txt", "w", encoding="utf-8") as dest:</a:t>
            </a:r>
            <a:endParaRPr b="1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    	dest.write(src.read())</a:t>
            </a:r>
            <a:endParaRPr b="1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Чтение/запись бинарных файлов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Чтение картинки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with open("image.png", "rb") as f:</a:t>
            </a:r>
            <a:endParaRPr b="1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    data = f.read()</a:t>
            </a:r>
            <a:endParaRPr b="1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Запись картинки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with open("copy.png", "wb") as f:</a:t>
            </a:r>
            <a:endParaRPr b="1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188038"/>
                </a:solidFill>
              </a:rPr>
              <a:t>    f.write(data)</a:t>
            </a:r>
            <a:endParaRPr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100375" y="155100"/>
            <a:ext cx="90879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Практическое задание: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Чтение файла и вывод его содержимого: Cоздайте текстовый файл sample.txt с несколькими строками текста. Написать программу, которая открывает файл и выводит его содержимое на экран.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Запись в файл: Написать программу, которая запрашивает у пользователя несколько строк текста и записывает их в файл с именем output.txt.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Копирование файла: Создайте два текстовых файла source.txt и destination.txt. Написать программу, которая читает содержимое source.txt и записывает его в destination.txt.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Анализ файла: Создайте текстовый файл со списком чисел. Написать программу, которая читает файл, и печатает самое большое число из файла.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Конвертация файлов: Создайте текстовый файл с температурами в градусах Цельсия. Написать программу, которая читает файл, конвертирует температуры в градусы Фаренгейта и записывает результаты в новый файл.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Подсчет слов в файле: Написать программу, которая считает количество слов в текстовом файле.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FizzBuzz: Реализовать физбаз с прошлого занятия, но записывать результаты в файл</a:t>
            </a:r>
            <a:endParaRPr b="1"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