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9e0aad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79e0aad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9fe387f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379fe387f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9fe387f6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79fe387f6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7a7c45f0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77a7c45f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55350" y="515001"/>
            <a:ext cx="8222100" cy="3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2300">
                <a:solidFill>
                  <a:srgbClr val="2B3990"/>
                </a:solidFill>
              </a:rPr>
              <a:t>Обработка исключений</a:t>
            </a:r>
            <a:endParaRPr b="1" sz="230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600">
              <a:solidFill>
                <a:srgbClr val="2B3990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cs">
                <a:solidFill>
                  <a:srgbClr val="0000FF"/>
                </a:solidFill>
              </a:rPr>
              <a:t>лектор</a:t>
            </a:r>
            <a:r>
              <a:rPr lang="c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cs">
                <a:solidFill>
                  <a:srgbClr val="0000FF"/>
                </a:solidFill>
              </a:rPr>
              <a:t>Олекси Шевченко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8050" y="379675"/>
            <a:ext cx="90879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Исключения </a:t>
            </a:r>
            <a:r>
              <a:rPr lang="cs" sz="1600">
                <a:solidFill>
                  <a:srgbClr val="2B3990"/>
                </a:solidFill>
              </a:rPr>
              <a:t>— это события, которые нарушают нормальный поток выполнения программы. Они возникают, когда программа сталкивается с ошибкой, которую она не может обработать в обычном режиме. </a:t>
            </a:r>
            <a:endParaRPr sz="1600">
              <a:solidFill>
                <a:srgbClr val="2B3990"/>
              </a:solidFill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Для того чтобы исключить падение программы или предоставить нам </a:t>
            </a:r>
            <a:r>
              <a:rPr lang="cs" sz="1600">
                <a:solidFill>
                  <a:srgbClr val="2B3990"/>
                </a:solidFill>
              </a:rPr>
              <a:t>информационное</a:t>
            </a:r>
            <a:r>
              <a:rPr lang="cs" sz="1600">
                <a:solidFill>
                  <a:srgbClr val="2B3990"/>
                </a:solidFill>
              </a:rPr>
              <a:t> сообщение о возможном исключении мы обязаны эти исключение обработать 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0"/>
            <a:ext cx="901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0" y="0"/>
            <a:ext cx="8907000" cy="5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Основные исключение, по мере </a:t>
            </a:r>
            <a:r>
              <a:rPr b="1" lang="cs">
                <a:solidFill>
                  <a:srgbClr val="2B3990"/>
                </a:solidFill>
              </a:rPr>
              <a:t>дальнейшего</a:t>
            </a:r>
            <a:r>
              <a:rPr b="1" lang="cs">
                <a:solidFill>
                  <a:srgbClr val="2B3990"/>
                </a:solidFill>
              </a:rPr>
              <a:t> нашего изучения материала этот список будет дополняться: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Exception </a:t>
            </a:r>
            <a:r>
              <a:rPr lang="cs">
                <a:solidFill>
                  <a:srgbClr val="2B3990"/>
                </a:solidFill>
              </a:rPr>
              <a:t>– то, на чем фактически строятся все остальные ошибки;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KeyboardInterrupt </a:t>
            </a:r>
            <a:r>
              <a:rPr lang="cs">
                <a:solidFill>
                  <a:srgbClr val="2B3990"/>
                </a:solidFill>
              </a:rPr>
              <a:t>– возникает, когда пользователь нажимает клавишу прерывания (обычно Delete или Ctrl+C);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NameError</a:t>
            </a:r>
            <a:r>
              <a:rPr lang="cs">
                <a:solidFill>
                  <a:srgbClr val="2B3990"/>
                </a:solidFill>
              </a:rPr>
              <a:t> – возникает, когда локальное или глобальное имя не найдено;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SyntaxError</a:t>
            </a:r>
            <a:r>
              <a:rPr lang="cs">
                <a:solidFill>
                  <a:srgbClr val="2B3990"/>
                </a:solidFill>
              </a:rPr>
              <a:t> — возникает, когда синтаксическая ошибка встречается синтаксическим анализатором;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TypeError </a:t>
            </a:r>
            <a:r>
              <a:rPr lang="cs">
                <a:solidFill>
                  <a:srgbClr val="2B3990"/>
                </a:solidFill>
              </a:rPr>
              <a:t>– возникает, когда операция или функция применяется к объекту несоответствующего типа. 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ValueError </a:t>
            </a:r>
            <a:r>
              <a:rPr lang="cs">
                <a:solidFill>
                  <a:srgbClr val="2B3990"/>
                </a:solidFill>
              </a:rPr>
              <a:t>– возникает, когда встроенная операция или функция получают аргумент, тип которого правильный. 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ZeroDivisionError</a:t>
            </a:r>
            <a:r>
              <a:rPr lang="cs">
                <a:solidFill>
                  <a:srgbClr val="2B3990"/>
                </a:solidFill>
              </a:rPr>
              <a:t> – возникает, когда второй аргумент операции division или modulo равен нулю;</a:t>
            </a:r>
            <a:endParaRPr>
              <a:solidFill>
                <a:srgbClr val="2B3990"/>
              </a:solidFill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>
                <a:solidFill>
                  <a:srgbClr val="2B3990"/>
                </a:solidFill>
              </a:rPr>
              <a:t>Список всех доступных исключений на официальном сайте Python: </a:t>
            </a:r>
            <a:r>
              <a:rPr b="1" lang="cs">
                <a:solidFill>
                  <a:srgbClr val="188038"/>
                </a:solidFill>
              </a:rPr>
              <a:t>https://docs.python.org/3/library/exceptions.html#exception-hierarchy</a:t>
            </a:r>
            <a:endParaRPr b="1" sz="18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0" y="0"/>
            <a:ext cx="901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156675" y="168750"/>
            <a:ext cx="8515200" cy="3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Полный блок обработки исключение в Python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try: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        # код, который может вызвать ошибку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raise: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	# указываем название ошибки которую мы хотим принудительно вызвать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except Name Error: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        # код при ошибке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else: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        # код, который выполнится, если ошибки не было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finally: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        </a:t>
            </a:r>
            <a:r>
              <a:rPr lang="cs" sz="1600">
                <a:solidFill>
                  <a:srgbClr val="2B3990"/>
                </a:solidFill>
              </a:rPr>
              <a:t> # код, который выполнится в любом случае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Спасибо за внимание!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Готов ответить на </a:t>
            </a:r>
            <a:r>
              <a:rPr b="1" lang="cs">
                <a:solidFill>
                  <a:srgbClr val="2B3990"/>
                </a:solidFill>
              </a:rPr>
              <a:t>ваши</a:t>
            </a:r>
            <a:r>
              <a:rPr b="1" lang="cs">
                <a:solidFill>
                  <a:srgbClr val="2B3990"/>
                </a:solidFill>
              </a:rPr>
              <a:t> вопросы.</a:t>
            </a:r>
            <a:endParaRPr b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