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7a7c45f0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377a7c45f0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9e0aadd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379e0aadd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df0c7a9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37df0c7a9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df0c7a98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37df0c7a98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df0c7a98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37df0c7a98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df0c7a9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37df0c7a9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e6372951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37e6372951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e6372951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37e6372951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e6372951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37e6372951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55350" y="515001"/>
            <a:ext cx="8222100" cy="3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rPr b="1" lang="cs" sz="2550">
                <a:solidFill>
                  <a:srgbClr val="2B3990"/>
                </a:solidFill>
              </a:rPr>
              <a:t>Лекция 6</a:t>
            </a:r>
            <a:endParaRPr b="1" sz="2550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cs" sz="2300">
                <a:solidFill>
                  <a:srgbClr val="2B3990"/>
                </a:solidFill>
              </a:rPr>
              <a:t>Функции, типизации и аннотации,</a:t>
            </a:r>
            <a:endParaRPr b="1" sz="2300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cs" sz="2300">
                <a:solidFill>
                  <a:srgbClr val="2B3990"/>
                </a:solidFill>
              </a:rPr>
              <a:t>map(), filter(), Лямбда-функции</a:t>
            </a:r>
            <a:endParaRPr b="1" sz="2300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b="1" sz="2300">
              <a:solidFill>
                <a:srgbClr val="2B3990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rial"/>
              <a:buNone/>
            </a:pPr>
            <a:r>
              <a:rPr lang="cs">
                <a:solidFill>
                  <a:srgbClr val="0000FF"/>
                </a:solidFill>
              </a:rPr>
              <a:t>лектор</a:t>
            </a:r>
            <a:r>
              <a:rPr lang="c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cs">
                <a:solidFill>
                  <a:srgbClr val="0000FF"/>
                </a:solidFill>
              </a:rPr>
              <a:t>Олекси Шевченко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Спасибо за внимание!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Готов ответить на </a:t>
            </a:r>
            <a:r>
              <a:rPr b="1" lang="cs">
                <a:solidFill>
                  <a:srgbClr val="2B3990"/>
                </a:solidFill>
              </a:rPr>
              <a:t>ваши</a:t>
            </a:r>
            <a:r>
              <a:rPr b="1" lang="cs">
                <a:solidFill>
                  <a:srgbClr val="2B3990"/>
                </a:solidFill>
              </a:rPr>
              <a:t> вопросы.</a:t>
            </a:r>
            <a:endParaRPr b="1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8050" y="379675"/>
            <a:ext cx="90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201875" y="204900"/>
            <a:ext cx="879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0" y="0"/>
            <a:ext cx="892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cs" sz="1300">
                <a:solidFill>
                  <a:schemeClr val="dk1"/>
                </a:solidFill>
              </a:rPr>
              <a:t> </a:t>
            </a:r>
            <a:endParaRPr b="1"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11500" y="114500"/>
            <a:ext cx="8732100" cy="3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Функция -</a:t>
            </a:r>
            <a:r>
              <a:rPr lang="cs" sz="1600">
                <a:solidFill>
                  <a:srgbClr val="2B3990"/>
                </a:solidFill>
              </a:rPr>
              <a:t> это блок кода, который можно вызывать многократно для выполнения определенной задачи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def greet(name):</a:t>
            </a:r>
            <a:endParaRPr b="1" sz="1600">
              <a:solidFill>
                <a:srgbClr val="188038"/>
              </a:solidFill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    print("Привет,", name)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greet(name)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Функции могут возвращать значения с помощью ключевого слова </a:t>
            </a:r>
            <a:r>
              <a:rPr b="1" lang="cs" sz="1600">
                <a:solidFill>
                  <a:srgbClr val="188038"/>
                </a:solidFill>
              </a:rPr>
              <a:t>return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def add(x, y):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    result = x + y</a:t>
            </a:r>
            <a:endParaRPr b="1" sz="1600">
              <a:solidFill>
                <a:srgbClr val="188038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 return result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36525" y="117525"/>
            <a:ext cx="9087900" cy="4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>
                <a:solidFill>
                  <a:srgbClr val="2B3990"/>
                </a:solidFill>
              </a:rPr>
              <a:t>Практика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rgbClr val="2B3990"/>
                </a:solidFill>
              </a:rPr>
              <a:t>Во всех задачах необходимо указывать типизации!</a:t>
            </a:r>
            <a:endParaRPr>
              <a:solidFill>
                <a:srgbClr val="2B399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400"/>
              <a:buAutoNum type="arabicPeriod"/>
            </a:pPr>
            <a:r>
              <a:rPr lang="cs">
                <a:solidFill>
                  <a:srgbClr val="2B3990"/>
                </a:solidFill>
              </a:rPr>
              <a:t>Простое сложение. Напишите функцию </a:t>
            </a:r>
            <a:r>
              <a:rPr b="1" lang="cs">
                <a:solidFill>
                  <a:srgbClr val="188038"/>
                </a:solidFill>
              </a:rPr>
              <a:t>add_numbers,</a:t>
            </a:r>
            <a:r>
              <a:rPr lang="cs">
                <a:solidFill>
                  <a:srgbClr val="2B3990"/>
                </a:solidFill>
              </a:rPr>
              <a:t> которая принимает два целых числа и возвращает их сумму.</a:t>
            </a:r>
            <a:endParaRPr>
              <a:solidFill>
                <a:srgbClr val="2B399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AutoNum type="arabicPeriod"/>
            </a:pPr>
            <a:r>
              <a:rPr lang="cs">
                <a:solidFill>
                  <a:srgbClr val="2B3990"/>
                </a:solidFill>
              </a:rPr>
              <a:t>Приветствие. Напишите функцию </a:t>
            </a:r>
            <a:r>
              <a:rPr b="1" lang="cs">
                <a:solidFill>
                  <a:srgbClr val="188038"/>
                </a:solidFill>
              </a:rPr>
              <a:t>greet,</a:t>
            </a:r>
            <a:r>
              <a:rPr lang="cs">
                <a:solidFill>
                  <a:srgbClr val="2B3990"/>
                </a:solidFill>
              </a:rPr>
              <a:t> которая принимает строку name и возвращает приветственное сообщение.</a:t>
            </a:r>
            <a:endParaRPr>
              <a:solidFill>
                <a:srgbClr val="2B399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AutoNum type="arabicPeriod"/>
            </a:pPr>
            <a:r>
              <a:rPr lang="cs">
                <a:solidFill>
                  <a:srgbClr val="2B3990"/>
                </a:solidFill>
              </a:rPr>
              <a:t>Факториал числа. Напишите функцию </a:t>
            </a:r>
            <a:r>
              <a:rPr b="1" lang="cs">
                <a:solidFill>
                  <a:srgbClr val="188038"/>
                </a:solidFill>
              </a:rPr>
              <a:t>factorial</a:t>
            </a:r>
            <a:r>
              <a:rPr lang="cs">
                <a:solidFill>
                  <a:srgbClr val="2B3990"/>
                </a:solidFill>
              </a:rPr>
              <a:t>, которая принимает целое число и возвращает его факториал.</a:t>
            </a:r>
            <a:endParaRPr>
              <a:solidFill>
                <a:srgbClr val="2B399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AutoNum type="arabicPeriod"/>
            </a:pPr>
            <a:r>
              <a:rPr lang="cs">
                <a:solidFill>
                  <a:srgbClr val="2B3990"/>
                </a:solidFill>
              </a:rPr>
              <a:t>Среднее значение. Напишите функцию </a:t>
            </a:r>
            <a:r>
              <a:rPr b="1" lang="cs">
                <a:solidFill>
                  <a:srgbClr val="188038"/>
                </a:solidFill>
              </a:rPr>
              <a:t>average</a:t>
            </a:r>
            <a:r>
              <a:rPr lang="cs">
                <a:solidFill>
                  <a:srgbClr val="2B3990"/>
                </a:solidFill>
              </a:rPr>
              <a:t>, которая принимает произвольное количество чисел и возвращает их среднее значение. Подумайте какие там будут типы данных</a:t>
            </a:r>
            <a:endParaRPr>
              <a:solidFill>
                <a:srgbClr val="2B399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AutoNum type="arabicPeriod"/>
            </a:pPr>
            <a:r>
              <a:rPr lang="cs">
                <a:solidFill>
                  <a:srgbClr val="2B3990"/>
                </a:solidFill>
              </a:rPr>
              <a:t>Форматирование строки. Напишите функцию</a:t>
            </a:r>
            <a:r>
              <a:rPr b="1" lang="cs">
                <a:solidFill>
                  <a:srgbClr val="188038"/>
                </a:solidFill>
              </a:rPr>
              <a:t> format_string,</a:t>
            </a:r>
            <a:r>
              <a:rPr lang="cs">
                <a:solidFill>
                  <a:srgbClr val="2B3990"/>
                </a:solidFill>
              </a:rPr>
              <a:t> которая принимает строковый шаблон и произвольное количество именованных аргументов для подстановки в шаблон. Например </a:t>
            </a:r>
            <a:r>
              <a:rPr b="1" lang="cs">
                <a:solidFill>
                  <a:srgbClr val="188038"/>
                </a:solidFill>
              </a:rPr>
              <a:t>format_string("some {value1}, another {value2}", value1="test", value2="something_else")</a:t>
            </a:r>
            <a:endParaRPr b="1">
              <a:solidFill>
                <a:srgbClr val="188038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AutoNum type="arabicPeriod"/>
            </a:pPr>
            <a:r>
              <a:rPr lang="cs">
                <a:solidFill>
                  <a:srgbClr val="2B3990"/>
                </a:solidFill>
              </a:rPr>
              <a:t>Объединение словарей. Напишите функцию </a:t>
            </a:r>
            <a:r>
              <a:rPr b="1" lang="cs">
                <a:solidFill>
                  <a:srgbClr val="188038"/>
                </a:solidFill>
              </a:rPr>
              <a:t>merge_dicts</a:t>
            </a:r>
            <a:r>
              <a:rPr lang="cs">
                <a:solidFill>
                  <a:srgbClr val="2B3990"/>
                </a:solidFill>
              </a:rPr>
              <a:t>, которая принимает произвольное количество словарей и объединяет их в один.</a:t>
            </a:r>
            <a:endParaRPr>
              <a:solidFill>
                <a:srgbClr val="2B399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AutoNum type="arabicPeriod"/>
            </a:pPr>
            <a:r>
              <a:rPr lang="cs">
                <a:solidFill>
                  <a:srgbClr val="2B3990"/>
                </a:solidFill>
              </a:rPr>
              <a:t>Четные и нечетные числа. Напишите функцию </a:t>
            </a:r>
            <a:r>
              <a:rPr b="1" lang="cs">
                <a:solidFill>
                  <a:srgbClr val="188038"/>
                </a:solidFill>
              </a:rPr>
              <a:t>even_odd</a:t>
            </a:r>
            <a:r>
              <a:rPr lang="cs">
                <a:solidFill>
                  <a:srgbClr val="2B3990"/>
                </a:solidFill>
              </a:rPr>
              <a:t>, которая принимает произвольное количество целых чисел и возвращает кортеж из двух списков: один с четными числами, другой с нечетными. Продумайте типизацию</a:t>
            </a:r>
            <a:endParaRPr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8050" y="379675"/>
            <a:ext cx="90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201875" y="204900"/>
            <a:ext cx="879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0" y="0"/>
            <a:ext cx="892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cs" sz="1300">
                <a:solidFill>
                  <a:schemeClr val="dk1"/>
                </a:solidFill>
              </a:rPr>
              <a:t> </a:t>
            </a:r>
            <a:endParaRPr b="1"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0" y="0"/>
            <a:ext cx="89250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cs">
                <a:solidFill>
                  <a:srgbClr val="2B3990"/>
                </a:solidFill>
              </a:rPr>
              <a:t>8. </a:t>
            </a:r>
            <a:r>
              <a:rPr lang="cs">
                <a:solidFill>
                  <a:srgbClr val="2B3990"/>
                </a:solidFill>
              </a:rPr>
              <a:t>Фильтрация списка. Напишите функцию </a:t>
            </a:r>
            <a:r>
              <a:rPr b="1" lang="cs">
                <a:solidFill>
                  <a:srgbClr val="188038"/>
                </a:solidFill>
              </a:rPr>
              <a:t>filter_list</a:t>
            </a:r>
            <a:r>
              <a:rPr lang="cs">
                <a:solidFill>
                  <a:srgbClr val="2B3990"/>
                </a:solidFill>
              </a:rPr>
              <a:t> которая принимает список целых чисел и пороговое значение, и возвращает новый список с числами из оригинального списка, которые больше порога. Продумайте типизацию.</a:t>
            </a:r>
            <a:endParaRPr>
              <a:solidFill>
                <a:srgbClr val="2B399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cs">
                <a:solidFill>
                  <a:srgbClr val="2B3990"/>
                </a:solidFill>
              </a:rPr>
              <a:t>9. Калькулятор. Напишите функцию </a:t>
            </a:r>
            <a:r>
              <a:rPr b="1" lang="cs">
                <a:solidFill>
                  <a:srgbClr val="188038"/>
                </a:solidFill>
              </a:rPr>
              <a:t>calculator</a:t>
            </a:r>
            <a:r>
              <a:rPr lang="cs">
                <a:solidFill>
                  <a:srgbClr val="2B3990"/>
                </a:solidFill>
              </a:rPr>
              <a:t>, которая принимает два числа и строку, представляющую арифметическую операцию </a:t>
            </a:r>
            <a:r>
              <a:rPr b="1" lang="cs">
                <a:solidFill>
                  <a:srgbClr val="188038"/>
                </a:solidFill>
              </a:rPr>
              <a:t>('add', 'subtract', 'multiply', 'divide')</a:t>
            </a:r>
            <a:r>
              <a:rPr lang="cs">
                <a:solidFill>
                  <a:srgbClr val="2B3990"/>
                </a:solidFill>
              </a:rPr>
              <a:t>, и возвращает результат этой операции. Продумайте типизацию. Например </a:t>
            </a:r>
            <a:r>
              <a:rPr b="1" lang="cs">
                <a:solidFill>
                  <a:srgbClr val="188038"/>
                </a:solidFill>
              </a:rPr>
              <a:t>calculator(4,5,"multiply") </a:t>
            </a:r>
            <a:r>
              <a:rPr lang="cs">
                <a:solidFill>
                  <a:srgbClr val="2B3990"/>
                </a:solidFill>
              </a:rPr>
              <a:t>вернет 20.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28050" y="379675"/>
            <a:ext cx="90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201875" y="204900"/>
            <a:ext cx="87954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map() </a:t>
            </a:r>
            <a:r>
              <a:rPr lang="cs" sz="1600">
                <a:solidFill>
                  <a:srgbClr val="2B3990"/>
                </a:solidFill>
              </a:rPr>
              <a:t>— это встроенная функция в Python, которая </a:t>
            </a:r>
            <a:r>
              <a:rPr b="1" lang="cs" sz="1600">
                <a:solidFill>
                  <a:srgbClr val="2B3990"/>
                </a:solidFill>
              </a:rPr>
              <a:t>применяет указанную функцию ко всем элементам итерируемого объекта</a:t>
            </a:r>
            <a:r>
              <a:rPr lang="cs" sz="1600">
                <a:solidFill>
                  <a:srgbClr val="2B3990"/>
                </a:solidFill>
              </a:rPr>
              <a:t> (например, списка, кортежа) и возвращает итератор с результатами.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numbers = [1, 2, 3, 4, 5]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def square(x):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    return x ** 2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squared = map(square, numbers)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print(list(squared))  </a:t>
            </a:r>
            <a:r>
              <a:rPr b="1" lang="cs" sz="1600">
                <a:solidFill>
                  <a:srgbClr val="2B3990"/>
                </a:solidFill>
              </a:rPr>
              <a:t># [1, 4, 9, 16, 25]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0" y="0"/>
            <a:ext cx="892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cs" sz="1300">
                <a:solidFill>
                  <a:schemeClr val="dk1"/>
                </a:solidFill>
              </a:rPr>
              <a:t> </a:t>
            </a:r>
            <a:endParaRPr b="1"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28050" y="379675"/>
            <a:ext cx="90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201875" y="204900"/>
            <a:ext cx="8795400" cy="3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filter()</a:t>
            </a:r>
            <a:r>
              <a:rPr lang="cs" sz="1600">
                <a:solidFill>
                  <a:srgbClr val="2B3990"/>
                </a:solidFill>
              </a:rPr>
              <a:t> - используется для фильтрации элементов в итерируемой последовательности на основе заданного условия (функции). Она возвращает только те элементы, </a:t>
            </a:r>
            <a:r>
              <a:rPr b="1" lang="cs" sz="1600">
                <a:solidFill>
                  <a:srgbClr val="2B3990"/>
                </a:solidFill>
              </a:rPr>
              <a:t>для которых условие истинно.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def is_even(x: int) -&gt; bool: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  return x % 2 == 0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numbers = [1, 2, 3, 4, 5, 6]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even_numbers = list(filter(is_even, numbers))</a:t>
            </a:r>
            <a:endParaRPr b="1" sz="1600">
              <a:solidFill>
                <a:srgbClr val="188038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print(even_numbers)  </a:t>
            </a:r>
            <a:r>
              <a:rPr b="1" lang="cs" sz="1600">
                <a:solidFill>
                  <a:srgbClr val="2B3990"/>
                </a:solidFill>
              </a:rPr>
              <a:t># Выведет [2, 4, 6]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0" y="0"/>
            <a:ext cx="892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cs" sz="1300">
                <a:solidFill>
                  <a:schemeClr val="dk1"/>
                </a:solidFill>
              </a:rPr>
              <a:t> </a:t>
            </a:r>
            <a:endParaRPr b="1"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28050" y="379675"/>
            <a:ext cx="90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201875" y="204900"/>
            <a:ext cx="879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0" y="0"/>
            <a:ext cx="892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cs" sz="1300">
                <a:solidFill>
                  <a:schemeClr val="dk1"/>
                </a:solidFill>
              </a:rPr>
              <a:t> </a:t>
            </a:r>
            <a:endParaRPr b="1"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129600" y="150650"/>
            <a:ext cx="8795400" cy="19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Лямбда-функции</a:t>
            </a:r>
            <a:r>
              <a:rPr lang="cs" sz="1600">
                <a:solidFill>
                  <a:srgbClr val="2B3990"/>
                </a:solidFill>
              </a:rPr>
              <a:t> (или анонимные функции) - это специальный вид функций, которые могут быть определены в одной строке без использования ключевого слова </a:t>
            </a:r>
            <a:r>
              <a:rPr b="1" lang="cs" sz="1600">
                <a:solidFill>
                  <a:srgbClr val="188038"/>
                </a:solidFill>
              </a:rPr>
              <a:t>def.</a:t>
            </a:r>
            <a:r>
              <a:rPr lang="cs" sz="1600">
                <a:solidFill>
                  <a:srgbClr val="2B3990"/>
                </a:solidFill>
              </a:rPr>
              <a:t> Они часто используются для создания коротких функций, которые передаются в качестве аргументов другим функциям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square = lambda x: x ** 2</a:t>
            </a:r>
            <a:endParaRPr b="1" sz="1600">
              <a:solidFill>
                <a:srgbClr val="188038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print(square(5))</a:t>
            </a:r>
            <a:r>
              <a:rPr lang="cs" sz="1600">
                <a:solidFill>
                  <a:srgbClr val="2B3990"/>
                </a:solidFill>
              </a:rPr>
              <a:t>  </a:t>
            </a:r>
            <a:r>
              <a:rPr b="1" lang="cs" sz="1600">
                <a:solidFill>
                  <a:srgbClr val="2B3990"/>
                </a:solidFill>
              </a:rPr>
              <a:t># Выведет 25</a:t>
            </a:r>
            <a:endParaRPr b="1"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100375" y="117525"/>
            <a:ext cx="9087900" cy="5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500">
                <a:solidFill>
                  <a:srgbClr val="2B3990"/>
                </a:solidFill>
              </a:rPr>
              <a:t>Практика</a:t>
            </a:r>
            <a:endParaRPr b="1" sz="1500">
              <a:solidFill>
                <a:srgbClr val="2B399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500"/>
              <a:buAutoNum type="arabicPeriod"/>
            </a:pPr>
            <a:r>
              <a:rPr lang="cs" sz="1500">
                <a:solidFill>
                  <a:srgbClr val="2B3990"/>
                </a:solidFill>
              </a:rPr>
              <a:t>Применение функции ко всем элементам списка. Используя </a:t>
            </a:r>
            <a:r>
              <a:rPr b="1" lang="cs" sz="1500">
                <a:solidFill>
                  <a:srgbClr val="188038"/>
                </a:solidFill>
              </a:rPr>
              <a:t>map</a:t>
            </a:r>
            <a:r>
              <a:rPr lang="cs" sz="1500">
                <a:solidFill>
                  <a:srgbClr val="2B3990"/>
                </a:solidFill>
              </a:rPr>
              <a:t> и </a:t>
            </a:r>
            <a:r>
              <a:rPr b="1" lang="cs" sz="1500">
                <a:solidFill>
                  <a:srgbClr val="188038"/>
                </a:solidFill>
              </a:rPr>
              <a:t>лямбда-функцию</a:t>
            </a:r>
            <a:r>
              <a:rPr lang="cs" sz="1500">
                <a:solidFill>
                  <a:srgbClr val="2B3990"/>
                </a:solidFill>
              </a:rPr>
              <a:t>, напишите код, который принимает список целых чисел и возвращает список их квадратов.</a:t>
            </a:r>
            <a:endParaRPr sz="1500">
              <a:solidFill>
                <a:srgbClr val="2B399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500"/>
              <a:buAutoNum type="arabicPeriod"/>
            </a:pPr>
            <a:r>
              <a:rPr lang="cs" sz="1500">
                <a:solidFill>
                  <a:srgbClr val="2B3990"/>
                </a:solidFill>
              </a:rPr>
              <a:t>Фильтрация нечетных чисел. Используя </a:t>
            </a:r>
            <a:r>
              <a:rPr b="1" lang="cs" sz="1500">
                <a:solidFill>
                  <a:srgbClr val="188038"/>
                </a:solidFill>
              </a:rPr>
              <a:t>filter</a:t>
            </a:r>
            <a:r>
              <a:rPr lang="cs" sz="1500">
                <a:solidFill>
                  <a:srgbClr val="2B3990"/>
                </a:solidFill>
              </a:rPr>
              <a:t> и </a:t>
            </a:r>
            <a:r>
              <a:rPr b="1" lang="cs" sz="1500">
                <a:solidFill>
                  <a:srgbClr val="188038"/>
                </a:solidFill>
              </a:rPr>
              <a:t>лямбда-функцию</a:t>
            </a:r>
            <a:r>
              <a:rPr lang="cs" sz="1500">
                <a:solidFill>
                  <a:srgbClr val="2B3990"/>
                </a:solidFill>
              </a:rPr>
              <a:t>, напишите код, который принимает список целых чисел и возвращает список только с нечетными числами.</a:t>
            </a:r>
            <a:endParaRPr sz="1500">
              <a:solidFill>
                <a:srgbClr val="2B399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500"/>
              <a:buAutoNum type="arabicPeriod"/>
            </a:pPr>
            <a:r>
              <a:rPr lang="cs" sz="1500">
                <a:solidFill>
                  <a:srgbClr val="2B3990"/>
                </a:solidFill>
              </a:rPr>
              <a:t>Суммирование элементов списков. Используя </a:t>
            </a:r>
            <a:r>
              <a:rPr b="1" lang="cs" sz="1500">
                <a:solidFill>
                  <a:srgbClr val="188038"/>
                </a:solidFill>
              </a:rPr>
              <a:t>zip</a:t>
            </a:r>
            <a:r>
              <a:rPr lang="cs" sz="1500">
                <a:solidFill>
                  <a:srgbClr val="2B3990"/>
                </a:solidFill>
              </a:rPr>
              <a:t> и </a:t>
            </a:r>
            <a:r>
              <a:rPr b="1" lang="cs" sz="1500">
                <a:solidFill>
                  <a:srgbClr val="188038"/>
                </a:solidFill>
              </a:rPr>
              <a:t>лямбда-функцию</a:t>
            </a:r>
            <a:r>
              <a:rPr lang="cs" sz="1500">
                <a:solidFill>
                  <a:srgbClr val="2B3990"/>
                </a:solidFill>
              </a:rPr>
              <a:t>, напишите код, который принимает два списка одинаковой длины и возвращает список, где каждый элемент - это сумма элементов из входных списков на соответствующих позициях.</a:t>
            </a:r>
            <a:endParaRPr sz="15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500">
                <a:solidFill>
                  <a:srgbClr val="188038"/>
                </a:solidFill>
              </a:rPr>
              <a:t>    list1 = [1, 2, 3]</a:t>
            </a:r>
            <a:endParaRPr b="1" sz="15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500">
                <a:solidFill>
                  <a:srgbClr val="188038"/>
                </a:solidFill>
              </a:rPr>
              <a:t>    list2 = [4, 5, 6]</a:t>
            </a:r>
            <a:endParaRPr b="1" sz="1500">
              <a:solidFill>
                <a:srgbClr val="188038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500">
                <a:solidFill>
                  <a:srgbClr val="188038"/>
                </a:solidFill>
              </a:rPr>
              <a:t> result = [5, 7, 9]</a:t>
            </a:r>
            <a:endParaRPr b="1" sz="1500">
              <a:solidFill>
                <a:srgbClr val="188038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500"/>
              <a:buAutoNum type="arabicPeriod" startAt="4"/>
            </a:pPr>
            <a:r>
              <a:rPr lang="cs" sz="1500">
                <a:solidFill>
                  <a:srgbClr val="2B3990"/>
                </a:solidFill>
              </a:rPr>
              <a:t>Преобразование строк в числа. Используя </a:t>
            </a:r>
            <a:r>
              <a:rPr b="1" lang="cs" sz="1500">
                <a:solidFill>
                  <a:srgbClr val="188038"/>
                </a:solidFill>
              </a:rPr>
              <a:t>map </a:t>
            </a:r>
            <a:r>
              <a:rPr lang="cs" sz="1500">
                <a:solidFill>
                  <a:srgbClr val="2B3990"/>
                </a:solidFill>
              </a:rPr>
              <a:t>и </a:t>
            </a:r>
            <a:r>
              <a:rPr b="1" lang="cs" sz="1500">
                <a:solidFill>
                  <a:srgbClr val="188038"/>
                </a:solidFill>
              </a:rPr>
              <a:t>лямбда-функцию</a:t>
            </a:r>
            <a:r>
              <a:rPr lang="cs" sz="1500">
                <a:solidFill>
                  <a:srgbClr val="2B3990"/>
                </a:solidFill>
              </a:rPr>
              <a:t>, напишите код, который принимает список строковых представлений чисел и возвращает список этих чисел в виде целых чисел.</a:t>
            </a:r>
            <a:endParaRPr sz="15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500">
                <a:solidFill>
                  <a:srgbClr val="188038"/>
                </a:solidFill>
              </a:rPr>
              <a:t>   string_numbers = ["1", "2", "3", "4", "5"]</a:t>
            </a:r>
            <a:endParaRPr b="1" sz="1500">
              <a:solidFill>
                <a:srgbClr val="188038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500">
                <a:solidFill>
                  <a:srgbClr val="188038"/>
                </a:solidFill>
              </a:rPr>
              <a:t>result = [1, 2, 3, 4, 5]</a:t>
            </a:r>
            <a:endParaRPr b="1" sz="15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28050" y="379675"/>
            <a:ext cx="90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201875" y="204900"/>
            <a:ext cx="879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0" y="0"/>
            <a:ext cx="892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cs" sz="1300">
                <a:solidFill>
                  <a:schemeClr val="dk1"/>
                </a:solidFill>
              </a:rPr>
              <a:t> </a:t>
            </a:r>
            <a:endParaRPr b="1"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0" y="0"/>
            <a:ext cx="89250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 startAt="5"/>
            </a:pPr>
            <a:r>
              <a:rPr lang="cs" sz="1600">
                <a:solidFill>
                  <a:srgbClr val="2B3990"/>
                </a:solidFill>
              </a:rPr>
              <a:t>Объединение списков словарей. Используя </a:t>
            </a:r>
            <a:r>
              <a:rPr b="1" lang="cs" sz="1600">
                <a:solidFill>
                  <a:srgbClr val="188038"/>
                </a:solidFill>
              </a:rPr>
              <a:t>zip</a:t>
            </a:r>
            <a:r>
              <a:rPr lang="cs" sz="1600">
                <a:solidFill>
                  <a:srgbClr val="2B3990"/>
                </a:solidFill>
              </a:rPr>
              <a:t>, напишите код, который принимает два списка словарей и возвращает список словарей, где каждый словарь - это объединение словарей из входных списков на соответствующих позициях.</a:t>
            </a:r>
            <a:endParaRPr sz="1600">
              <a:solidFill>
                <a:srgbClr val="2B399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list1 = [{'a': 1}, {'b': 2}]</a:t>
            </a:r>
            <a:endParaRPr b="1" sz="1600">
              <a:solidFill>
                <a:srgbClr val="188038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list2 = [{'c': 3}, {'d': 4}]</a:t>
            </a:r>
            <a:endParaRPr b="1" sz="1600">
              <a:solidFill>
                <a:srgbClr val="188038"/>
              </a:solidFill>
            </a:endParaRPr>
          </a:p>
          <a:p>
            <a:pPr indent="45720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result = [{'a': 1, 'c': 3}, {'b': 2, 'd': 4}]</a:t>
            </a:r>
            <a:endParaRPr b="1" sz="1600">
              <a:solidFill>
                <a:srgbClr val="188038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 startAt="6"/>
            </a:pPr>
            <a:r>
              <a:rPr lang="cs" sz="1600">
                <a:solidFill>
                  <a:srgbClr val="2B3990"/>
                </a:solidFill>
              </a:rPr>
              <a:t>Фильтрация строк по длине. Используя </a:t>
            </a:r>
            <a:r>
              <a:rPr b="1" lang="cs" sz="1600">
                <a:solidFill>
                  <a:srgbClr val="188038"/>
                </a:solidFill>
              </a:rPr>
              <a:t>filter</a:t>
            </a:r>
            <a:r>
              <a:rPr lang="cs" sz="1600">
                <a:solidFill>
                  <a:srgbClr val="2B3990"/>
                </a:solidFill>
              </a:rPr>
              <a:t> и </a:t>
            </a:r>
            <a:r>
              <a:rPr b="1" lang="cs" sz="1600">
                <a:solidFill>
                  <a:srgbClr val="188038"/>
                </a:solidFill>
              </a:rPr>
              <a:t>лямбда-функцию</a:t>
            </a:r>
            <a:r>
              <a:rPr lang="cs" sz="1600">
                <a:solidFill>
                  <a:srgbClr val="2B3990"/>
                </a:solidFill>
              </a:rPr>
              <a:t>, напишите код, который принимает список строк и возвращает только те строки, длина которых больше 3 символов.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 startAt="6"/>
            </a:pPr>
            <a:r>
              <a:rPr lang="cs" sz="1600">
                <a:solidFill>
                  <a:srgbClr val="2B3990"/>
                </a:solidFill>
              </a:rPr>
              <a:t>Вычисление длины строк Используя </a:t>
            </a:r>
            <a:r>
              <a:rPr b="1" lang="cs" sz="1600">
                <a:solidFill>
                  <a:srgbClr val="188038"/>
                </a:solidFill>
              </a:rPr>
              <a:t>map</a:t>
            </a:r>
            <a:r>
              <a:rPr lang="cs" sz="1600">
                <a:solidFill>
                  <a:srgbClr val="2B3990"/>
                </a:solidFill>
              </a:rPr>
              <a:t> и </a:t>
            </a:r>
            <a:r>
              <a:rPr b="1" lang="cs" sz="1600">
                <a:solidFill>
                  <a:srgbClr val="188038"/>
                </a:solidFill>
              </a:rPr>
              <a:t>лямбда-функцию</a:t>
            </a:r>
            <a:r>
              <a:rPr lang="cs" sz="1600">
                <a:solidFill>
                  <a:srgbClr val="2B3990"/>
                </a:solidFill>
              </a:rPr>
              <a:t>, напишите код, который принимает список строк и возвращает список их длин.</a:t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