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9e0aa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79e0aa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e8d980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7e8d980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e8d980b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7e8d980b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e8d980b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7e8d980b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e8d980b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7e8d980b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ed3e833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7ed3e833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550">
                <a:solidFill>
                  <a:srgbClr val="2B3990"/>
                </a:solidFill>
              </a:rPr>
              <a:t>Лекция 7</a:t>
            </a:r>
            <a:endParaRPr b="1" sz="255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1" lang="cs" sz="3600">
                <a:solidFill>
                  <a:srgbClr val="2B3990"/>
                </a:solidFill>
              </a:rPr>
              <a:t>Рекурсия, алгоритмы</a:t>
            </a:r>
            <a:endParaRPr b="1" sz="360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47075" y="268175"/>
            <a:ext cx="8659800" cy="30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Рекурсия</a:t>
            </a:r>
            <a:r>
              <a:rPr lang="cs" sz="1600">
                <a:solidFill>
                  <a:srgbClr val="2B3990"/>
                </a:solidFill>
              </a:rPr>
              <a:t> — это когда функция </a:t>
            </a:r>
            <a:r>
              <a:rPr b="1" lang="cs" sz="1600">
                <a:solidFill>
                  <a:srgbClr val="2B3990"/>
                </a:solidFill>
              </a:rPr>
              <a:t>вызывает саму себя</a:t>
            </a:r>
            <a:r>
              <a:rPr lang="cs" sz="1600">
                <a:solidFill>
                  <a:srgbClr val="2B3990"/>
                </a:solidFill>
              </a:rPr>
              <a:t> внутри своего тела.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Обычно рекурсия применяется для </a:t>
            </a:r>
            <a:r>
              <a:rPr b="1" lang="cs" sz="1600">
                <a:solidFill>
                  <a:srgbClr val="2B3990"/>
                </a:solidFill>
              </a:rPr>
              <a:t>решения задач, которые можно разбить на подзадачи того же типа</a:t>
            </a:r>
            <a:r>
              <a:rPr lang="cs" sz="1600">
                <a:solidFill>
                  <a:srgbClr val="2B3990"/>
                </a:solidFill>
              </a:rPr>
              <a:t>, только меньшего размера.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Чтобы рекурсия работала правильно, нужно два условия: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Базовый случай</a:t>
            </a:r>
            <a:r>
              <a:rPr lang="cs" sz="1600">
                <a:solidFill>
                  <a:srgbClr val="2B3990"/>
                </a:solidFill>
              </a:rPr>
              <a:t> — когда функция </a:t>
            </a:r>
            <a:r>
              <a:rPr b="1" lang="cs" sz="1600">
                <a:solidFill>
                  <a:srgbClr val="2B3990"/>
                </a:solidFill>
              </a:rPr>
              <a:t>больше не вызывает саму себя</a:t>
            </a:r>
            <a:r>
              <a:rPr lang="cs" sz="1600">
                <a:solidFill>
                  <a:srgbClr val="2B3990"/>
                </a:solidFill>
              </a:rPr>
              <a:t> (чтобы остановиться).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Рекурсивный шаг</a:t>
            </a:r>
            <a:r>
              <a:rPr lang="cs" sz="1600">
                <a:solidFill>
                  <a:srgbClr val="2B3990"/>
                </a:solidFill>
              </a:rPr>
              <a:t> — когда функция вызывает себя </a:t>
            </a:r>
            <a:r>
              <a:rPr b="1" lang="cs" sz="1600">
                <a:solidFill>
                  <a:srgbClr val="2B3990"/>
                </a:solidFill>
              </a:rPr>
              <a:t>с </a:t>
            </a:r>
            <a:r>
              <a:rPr b="1" lang="cs" sz="1600">
                <a:solidFill>
                  <a:srgbClr val="2B3990"/>
                </a:solidFill>
              </a:rPr>
              <a:t>упрощенными</a:t>
            </a:r>
            <a:r>
              <a:rPr b="1" lang="cs" sz="1600">
                <a:solidFill>
                  <a:srgbClr val="2B3990"/>
                </a:solidFill>
              </a:rPr>
              <a:t> аргументами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00500" y="81900"/>
            <a:ext cx="8943000" cy="4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Алгоритмы</a:t>
            </a:r>
            <a:r>
              <a:rPr lang="cs" sz="1600">
                <a:solidFill>
                  <a:srgbClr val="2B3990"/>
                </a:solidFill>
              </a:rPr>
              <a:t> — это последовательность шагов или инструкций для выполнения определенной задачи или решения проблемы. 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С</a:t>
            </a:r>
            <a:r>
              <a:rPr b="1" lang="cs" sz="1600">
                <a:solidFill>
                  <a:srgbClr val="2B3990"/>
                </a:solidFill>
              </a:rPr>
              <a:t>войства хорошего алгоритма: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Корректность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b="1" lang="cs" sz="1600">
                <a:solidFill>
                  <a:srgbClr val="2B3990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Он всегда даёт правильный результат для любых допустимых входных данных.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- Пример: алгоритм поиска максимума всегда найдёт именно максимальное число.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Конечность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b="1" lang="cs" sz="1600">
                <a:solidFill>
                  <a:srgbClr val="2B3990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Алгоритм должен завершаться за конечное время (не зацикливаться бесконечно).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Понятность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b="1" lang="cs" sz="1600">
                <a:solidFill>
                  <a:srgbClr val="2B3990"/>
                </a:solidFill>
              </a:rPr>
              <a:t>- </a:t>
            </a:r>
            <a:r>
              <a:rPr lang="cs" sz="1600">
                <a:solidFill>
                  <a:srgbClr val="2B3990"/>
                </a:solidFill>
              </a:rPr>
              <a:t>Его можно объяснить человеку или компьютеру без двусмысленностей.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Эффективность</a:t>
            </a:r>
            <a:endParaRPr b="1" sz="1600">
              <a:solidFill>
                <a:srgbClr val="2B3990"/>
              </a:solidFill>
            </a:endParaRPr>
          </a:p>
          <a:p>
            <a:pPr indent="-33020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Алгоритм должен работать быстро и не занимать лишнюю память.</a:t>
            </a:r>
            <a:endParaRPr sz="1600">
              <a:solidFill>
                <a:srgbClr val="2B3990"/>
              </a:solidFill>
            </a:endParaRPr>
          </a:p>
          <a:p>
            <a:pPr indent="-330200" lvl="0" marL="71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Здесь мы говорим о </a:t>
            </a:r>
            <a:r>
              <a:rPr b="1" lang="cs" sz="1600">
                <a:solidFill>
                  <a:srgbClr val="2B3990"/>
                </a:solidFill>
              </a:rPr>
              <a:t>сложности алгоритма</a:t>
            </a:r>
            <a:r>
              <a:rPr lang="cs" sz="1600">
                <a:solidFill>
                  <a:srgbClr val="2B3990"/>
                </a:solidFill>
              </a:rPr>
              <a:t> (</a:t>
            </a:r>
            <a:r>
              <a:rPr b="1" lang="cs" sz="1600">
                <a:solidFill>
                  <a:srgbClr val="2B3990"/>
                </a:solidFill>
              </a:rPr>
              <a:t>Big-O notation</a:t>
            </a:r>
            <a:r>
              <a:rPr lang="cs" sz="1600">
                <a:solidFill>
                  <a:srgbClr val="2B3990"/>
                </a:solidFill>
              </a:rPr>
              <a:t>).</a:t>
            </a:r>
            <a:endParaRPr sz="21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0"/>
            <a:ext cx="8916000" cy="4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Основные виды временной сложности: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O(1) — Постоянное время: Время выполнения не зависит от размера входных данных.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O(log n) — Логарифмическое время: Время выполнения растет логарифмически по мере увеличения входных данных.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O(n) — Линейное время: Время выполнения растет линейно по мере увеличения входных данных.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O(n log n) — Линейно-логарифмическое время: Время выполнения растет быстрее, чем линейно, но медленнее, чем квадратично.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O(n^2) — Квадратичное время: Время выполнения растет квадратично по мере увеличения входных данных.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O(2^n) — Экспоненциальное время: Время выполнения растет экспоненциально по мере увеличения входных данных.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О(1) - обозначение (символ) для оценки сложности алгоритма</a:t>
            </a:r>
            <a:r>
              <a:rPr lang="cs" sz="1600">
                <a:solidFill>
                  <a:srgbClr val="2B3990"/>
                </a:solidFill>
              </a:rPr>
              <a:t>. Оно показывает, как </a:t>
            </a:r>
            <a:r>
              <a:rPr b="1" lang="cs" sz="1600">
                <a:solidFill>
                  <a:srgbClr val="2B3990"/>
                </a:solidFill>
              </a:rPr>
              <a:t>время выполнения</a:t>
            </a:r>
            <a:r>
              <a:rPr lang="cs" sz="1600">
                <a:solidFill>
                  <a:srgbClr val="2B3990"/>
                </a:solidFill>
              </a:rPr>
              <a:t> или </a:t>
            </a:r>
            <a:r>
              <a:rPr b="1" lang="cs" sz="1600">
                <a:solidFill>
                  <a:srgbClr val="2B3990"/>
                </a:solidFill>
              </a:rPr>
              <a:t>объем памяти</a:t>
            </a:r>
            <a:r>
              <a:rPr lang="cs" sz="1600">
                <a:solidFill>
                  <a:srgbClr val="2B3990"/>
                </a:solidFill>
              </a:rPr>
              <a:t> растет с увеличением входных данных n.</a:t>
            </a:r>
            <a:endParaRPr sz="21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0" y="0"/>
            <a:ext cx="8997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Big-O </a:t>
            </a:r>
            <a:r>
              <a:rPr lang="cs" sz="1600">
                <a:solidFill>
                  <a:srgbClr val="2B3990"/>
                </a:solidFill>
              </a:rPr>
              <a:t>— это </a:t>
            </a:r>
            <a:r>
              <a:rPr b="1" lang="cs" sz="1600">
                <a:solidFill>
                  <a:srgbClr val="2B3990"/>
                </a:solidFill>
              </a:rPr>
              <a:t>оценка времени работы алгоритма</a:t>
            </a:r>
            <a:r>
              <a:rPr lang="cs" sz="1600">
                <a:solidFill>
                  <a:srgbClr val="2B3990"/>
                </a:solidFill>
              </a:rPr>
              <a:t> по мере роста данных.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O(n)</a:t>
            </a:r>
            <a:r>
              <a:rPr lang="cs" sz="1600">
                <a:solidFill>
                  <a:srgbClr val="2B3990"/>
                </a:solidFill>
              </a:rPr>
              <a:t> → линейная сложность: время работы растёт пропорционально количеству элементов.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O(log n) </a:t>
            </a:r>
            <a:r>
              <a:rPr lang="cs" sz="1600">
                <a:solidFill>
                  <a:srgbClr val="2B3990"/>
                </a:solidFill>
              </a:rPr>
              <a:t>→ логарифмическая сложность: время растёт медленно, даже если данных очень много.</a:t>
            </a:r>
            <a:endParaRPr sz="1600">
              <a:solidFill>
                <a:srgbClr val="2B3990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75" y="1918375"/>
            <a:ext cx="3312751" cy="30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172700" y="253125"/>
            <a:ext cx="9087900" cy="4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300">
                <a:solidFill>
                  <a:srgbClr val="2B3990"/>
                </a:solidFill>
              </a:rPr>
              <a:t>⚡</a:t>
            </a:r>
            <a:r>
              <a:rPr b="1" lang="cs">
                <a:solidFill>
                  <a:srgbClr val="2B3990"/>
                </a:solidFill>
              </a:rPr>
              <a:t> бинарный поиск</a:t>
            </a:r>
            <a:endParaRPr b="1"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400"/>
              <a:buChar char="●"/>
            </a:pPr>
            <a:r>
              <a:rPr lang="cs">
                <a:solidFill>
                  <a:srgbClr val="2B3990"/>
                </a:solidFill>
              </a:rPr>
              <a:t>Алгоритм </a:t>
            </a:r>
            <a:r>
              <a:rPr b="1" lang="cs">
                <a:solidFill>
                  <a:srgbClr val="2B3990"/>
                </a:solidFill>
              </a:rPr>
              <a:t>поиска элемента в отсортированном списке</a:t>
            </a:r>
            <a:r>
              <a:rPr lang="cs">
                <a:solidFill>
                  <a:srgbClr val="2B3990"/>
                </a:solidFill>
              </a:rPr>
              <a:t>.</a:t>
            </a:r>
            <a:br>
              <a:rPr lang="cs">
                <a:solidFill>
                  <a:srgbClr val="2B3990"/>
                </a:solidFill>
              </a:rPr>
            </a:b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●"/>
            </a:pPr>
            <a:r>
              <a:rPr lang="cs">
                <a:solidFill>
                  <a:srgbClr val="2B3990"/>
                </a:solidFill>
              </a:rPr>
              <a:t>Делит список пополам и смотрит, в какой половине может быть нужное значение.</a:t>
            </a:r>
            <a:br>
              <a:rPr lang="cs">
                <a:solidFill>
                  <a:srgbClr val="2B3990"/>
                </a:solidFill>
              </a:rPr>
            </a:b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●"/>
            </a:pPr>
            <a:r>
              <a:rPr lang="cs">
                <a:solidFill>
                  <a:srgbClr val="2B3990"/>
                </a:solidFill>
              </a:rPr>
              <a:t>Повторяет, пока не найдёт.</a:t>
            </a:r>
            <a:br>
              <a:rPr lang="cs">
                <a:solidFill>
                  <a:srgbClr val="2B3990"/>
                </a:solidFill>
              </a:rPr>
            </a:br>
            <a:endParaRPr>
              <a:solidFill>
                <a:srgbClr val="2B3990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rgbClr val="2B3990"/>
                </a:solidFill>
              </a:rPr>
              <a:t>⏱ Работает за </a:t>
            </a:r>
            <a:r>
              <a:rPr b="1" lang="cs">
                <a:solidFill>
                  <a:srgbClr val="188038"/>
                </a:solidFill>
              </a:rPr>
              <a:t>O(log n)</a:t>
            </a:r>
            <a:r>
              <a:rPr lang="cs">
                <a:solidFill>
                  <a:srgbClr val="2B3990"/>
                </a:solidFill>
              </a:rPr>
              <a:t> — </a:t>
            </a:r>
            <a:r>
              <a:rPr b="1" lang="cs">
                <a:solidFill>
                  <a:srgbClr val="2B3990"/>
                </a:solidFill>
              </a:rPr>
              <a:t>намного быстрее</a:t>
            </a:r>
            <a:r>
              <a:rPr lang="cs">
                <a:solidFill>
                  <a:srgbClr val="2B3990"/>
                </a:solidFill>
              </a:rPr>
              <a:t>, чем обычный перебор </a:t>
            </a:r>
            <a:r>
              <a:rPr b="1" lang="cs">
                <a:solidFill>
                  <a:srgbClr val="188038"/>
                </a:solidFill>
              </a:rPr>
              <a:t>O(n).</a:t>
            </a:r>
            <a:endParaRPr b="1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>
                <a:solidFill>
                  <a:srgbClr val="2B3990"/>
                </a:solidFill>
              </a:rPr>
              <a:t>⚡ сортировка пузырьком</a:t>
            </a:r>
            <a:endParaRPr b="1"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400"/>
              <a:buChar char="●"/>
            </a:pPr>
            <a:r>
              <a:rPr lang="cs">
                <a:solidFill>
                  <a:srgbClr val="2B3990"/>
                </a:solidFill>
              </a:rPr>
              <a:t>Простой алгоритм сортировки.</a:t>
            </a:r>
            <a:br>
              <a:rPr lang="cs">
                <a:solidFill>
                  <a:srgbClr val="2B3990"/>
                </a:solidFill>
              </a:rPr>
            </a:br>
            <a:endParaRPr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●"/>
            </a:pPr>
            <a:r>
              <a:rPr lang="cs">
                <a:solidFill>
                  <a:srgbClr val="2B3990"/>
                </a:solidFill>
              </a:rPr>
              <a:t>Много раз </a:t>
            </a:r>
            <a:r>
              <a:rPr b="1" lang="cs">
                <a:solidFill>
                  <a:srgbClr val="2B3990"/>
                </a:solidFill>
              </a:rPr>
              <a:t>сравнивает соседние элементы и меняет их местами</a:t>
            </a:r>
            <a:r>
              <a:rPr lang="cs">
                <a:solidFill>
                  <a:srgbClr val="2B3990"/>
                </a:solidFill>
              </a:rPr>
              <a:t>, пока всё не будет по порядку.</a:t>
            </a:r>
            <a:br>
              <a:rPr lang="cs">
                <a:solidFill>
                  <a:srgbClr val="2B3990"/>
                </a:solidFill>
              </a:rPr>
            </a:br>
            <a:endParaRPr>
              <a:solidFill>
                <a:srgbClr val="2B3990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rgbClr val="2B3990"/>
                </a:solidFill>
              </a:rPr>
              <a:t>⏱ </a:t>
            </a:r>
            <a:r>
              <a:rPr b="1" lang="cs">
                <a:solidFill>
                  <a:srgbClr val="2B3990"/>
                </a:solidFill>
              </a:rPr>
              <a:t>Медленный: </a:t>
            </a:r>
            <a:r>
              <a:rPr b="1" lang="cs">
                <a:solidFill>
                  <a:srgbClr val="188038"/>
                </a:solidFill>
              </a:rPr>
              <a:t>O(n²).</a:t>
            </a:r>
            <a:r>
              <a:rPr lang="cs">
                <a:solidFill>
                  <a:srgbClr val="2B3990"/>
                </a:solidFill>
              </a:rPr>
              <a:t> Используется только для учебных целей.</a:t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28050" y="379675"/>
            <a:ext cx="908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01875" y="204900"/>
            <a:ext cx="879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0" y="0"/>
            <a:ext cx="89070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⚡ быстрая сортировка (QuickSort)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Выбирает </a:t>
            </a:r>
            <a:r>
              <a:rPr b="1" lang="cs" sz="1600">
                <a:solidFill>
                  <a:srgbClr val="2B3990"/>
                </a:solidFill>
              </a:rPr>
              <a:t>опорный элемент</a:t>
            </a:r>
            <a:r>
              <a:rPr lang="cs" sz="1600">
                <a:solidFill>
                  <a:srgbClr val="2B3990"/>
                </a:solidFill>
              </a:rPr>
              <a:t>, делит список на «меньше» и «больше» и сортирует каждую часть рекурсивно.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⏱</a:t>
            </a:r>
            <a:r>
              <a:rPr b="1" lang="cs" sz="1600">
                <a:solidFill>
                  <a:srgbClr val="2B3990"/>
                </a:solidFill>
              </a:rPr>
              <a:t> Обычно работает быстро</a:t>
            </a:r>
            <a:r>
              <a:rPr lang="cs" sz="1600">
                <a:solidFill>
                  <a:srgbClr val="2B3990"/>
                </a:solidFill>
              </a:rPr>
              <a:t>: </a:t>
            </a:r>
            <a:r>
              <a:rPr b="1" lang="cs" sz="1600">
                <a:solidFill>
                  <a:srgbClr val="188038"/>
                </a:solidFill>
              </a:rPr>
              <a:t>O(n log n) </a:t>
            </a:r>
            <a:r>
              <a:rPr lang="cs" sz="1600">
                <a:solidFill>
                  <a:srgbClr val="2B3990"/>
                </a:solidFill>
              </a:rPr>
              <a:t>в среднем.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⚡ сортировка слиянием (MergeSort)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Делит список пополам, </a:t>
            </a:r>
            <a:r>
              <a:rPr b="1" lang="cs" sz="1600">
                <a:solidFill>
                  <a:srgbClr val="2B3990"/>
                </a:solidFill>
              </a:rPr>
              <a:t>сортирует каждую половину отдельно и потом сливает</a:t>
            </a:r>
            <a:r>
              <a:rPr lang="cs" sz="1600">
                <a:solidFill>
                  <a:srgbClr val="2B3990"/>
                </a:solidFill>
              </a:rPr>
              <a:t> в один список.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⏱ Тоже </a:t>
            </a:r>
            <a:r>
              <a:rPr b="1" lang="cs" sz="1600">
                <a:solidFill>
                  <a:srgbClr val="188038"/>
                </a:solidFill>
              </a:rPr>
              <a:t>O(n log n)</a:t>
            </a:r>
            <a:r>
              <a:rPr lang="cs" sz="1600">
                <a:solidFill>
                  <a:srgbClr val="2B3990"/>
                </a:solidFill>
              </a:rPr>
              <a:t>, но работает стабильнее, чем быстрая сортировка.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