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gqV2mLZ02zOZ72GjEh0lx5dM+ha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9e0aadd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379e0aadd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7799b02a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7799b02a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9e0aadd7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79e0aadd7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9e0aadd7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379e0aadd7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77a7c45f0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77a7c45f0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355350" y="515001"/>
            <a:ext cx="8222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rPr b="1" lang="cs" sz="3600">
                <a:solidFill>
                  <a:srgbClr val="2B3990"/>
                </a:solidFill>
              </a:rPr>
              <a:t>Списки, строки и основные методы работы с ними</a:t>
            </a:r>
            <a:endParaRPr b="1" sz="5200">
              <a:solidFill>
                <a:srgbClr val="2B3990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</a:t>
            </a:r>
            <a:r>
              <a:rPr lang="cs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cs">
                <a:solidFill>
                  <a:srgbClr val="0000FF"/>
                </a:solidFill>
              </a:rPr>
              <a:t>Олекси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79e0aadd7d_0_0"/>
          <p:cNvSpPr txBox="1"/>
          <p:nvPr>
            <p:ph idx="4294967295" type="title"/>
          </p:nvPr>
        </p:nvSpPr>
        <p:spPr>
          <a:xfrm>
            <a:off x="311700" y="435975"/>
            <a:ext cx="8520600" cy="41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Список (list)</a:t>
            </a:r>
            <a:r>
              <a:rPr lang="cs" sz="1600">
                <a:solidFill>
                  <a:srgbClr val="2B3990"/>
                </a:solidFill>
              </a:rPr>
              <a:t> - это упорядоченная коллекция элементов, которая может содержать объекты разных типов. Они очень полезны при работе с множеством данных.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38761D"/>
                </a:solidFill>
              </a:rPr>
              <a:t>fruits = ['яблоко', 'банан', 'груша', 'апельсин']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38761D"/>
                </a:solidFill>
              </a:rPr>
              <a:t>numbers = [1, 2, 3, 4, 5]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38761D"/>
                </a:solidFill>
              </a:rPr>
              <a:t>mixed_list = [1, 'два', 3.0, True]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38761D"/>
                </a:solidFill>
              </a:rPr>
              <a:t>print(type(fruits)) # &lt;class 'list'&gt;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799b02af6_0_0"/>
          <p:cNvSpPr txBox="1"/>
          <p:nvPr>
            <p:ph idx="4294967295" type="title"/>
          </p:nvPr>
        </p:nvSpPr>
        <p:spPr>
          <a:xfrm>
            <a:off x="311700" y="435975"/>
            <a:ext cx="8520600" cy="28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Изменяемые (mutable) </a:t>
            </a:r>
            <a:r>
              <a:rPr lang="cs" sz="1600">
                <a:solidFill>
                  <a:srgbClr val="2B3990"/>
                </a:solidFill>
              </a:rPr>
              <a:t>— объект можно менять «на месте», без создания нового объекта: </a:t>
            </a:r>
            <a:r>
              <a:rPr lang="cs" sz="1600">
                <a:solidFill>
                  <a:srgbClr val="38761D"/>
                </a:solidFill>
              </a:rPr>
              <a:t>list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Неизменяемые (immutable)</a:t>
            </a:r>
            <a:r>
              <a:rPr lang="cs" sz="1600">
                <a:solidFill>
                  <a:srgbClr val="2B3990"/>
                </a:solidFill>
              </a:rPr>
              <a:t> — объект после создания изменить нельзя, можно только создать новый: </a:t>
            </a:r>
            <a:r>
              <a:rPr lang="cs" sz="1600">
                <a:solidFill>
                  <a:srgbClr val="38761D"/>
                </a:solidFill>
              </a:rPr>
              <a:t>str, int, float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9e0aadd7d_0_4"/>
          <p:cNvSpPr txBox="1"/>
          <p:nvPr>
            <p:ph idx="4294967295" type="title"/>
          </p:nvPr>
        </p:nvSpPr>
        <p:spPr>
          <a:xfrm>
            <a:off x="102450" y="76800"/>
            <a:ext cx="8967300" cy="49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cs">
                <a:solidFill>
                  <a:srgbClr val="2B3990"/>
                </a:solidFill>
              </a:rPr>
              <a:t>Методы в Python</a:t>
            </a:r>
            <a:endParaRPr b="1">
              <a:solidFill>
                <a:srgbClr val="2B3990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b="1" sz="1600">
              <a:solidFill>
                <a:srgbClr val="38761D"/>
              </a:solidFill>
            </a:endParaRPr>
          </a:p>
          <a:p>
            <a:pPr indent="0" lvl="0" marL="152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cs" sz="1600">
                <a:solidFill>
                  <a:srgbClr val="38761D"/>
                </a:solidFill>
              </a:rPr>
              <a:t>obj.method(params)</a:t>
            </a:r>
            <a:r>
              <a:rPr lang="cs" sz="1600">
                <a:solidFill>
                  <a:srgbClr val="38761D"/>
                </a:solidFill>
              </a:rPr>
              <a:t>  </a:t>
            </a:r>
            <a:r>
              <a:rPr lang="cs" sz="1600">
                <a:solidFill>
                  <a:srgbClr val="2B3990"/>
                </a:solidFill>
              </a:rPr>
              <a:t># Параметры не обязательны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cs" sz="1750">
                <a:solidFill>
                  <a:srgbClr val="2B3990"/>
                </a:solidFill>
              </a:rPr>
              <a:t>Основные методы работы со списком:</a:t>
            </a:r>
            <a:endParaRPr b="1" sz="17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append(elem) - </a:t>
            </a:r>
            <a:r>
              <a:rPr lang="cs" sz="1550">
                <a:solidFill>
                  <a:srgbClr val="2B3990"/>
                </a:solidFill>
              </a:rPr>
              <a:t>добавляет </a:t>
            </a:r>
            <a:r>
              <a:rPr lang="cs" sz="1550">
                <a:solidFill>
                  <a:srgbClr val="2B3990"/>
                </a:solidFill>
              </a:rPr>
              <a:t>элемент</a:t>
            </a:r>
            <a:r>
              <a:rPr lang="cs" sz="1550">
                <a:solidFill>
                  <a:srgbClr val="2B3990"/>
                </a:solidFill>
              </a:rPr>
              <a:t> в конце списка;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del obj[index] - </a:t>
            </a:r>
            <a:r>
              <a:rPr lang="cs" sz="1550">
                <a:solidFill>
                  <a:srgbClr val="2B3990"/>
                </a:solidFill>
              </a:rPr>
              <a:t>удаляет</a:t>
            </a:r>
            <a:r>
              <a:rPr lang="cs" sz="1550">
                <a:solidFill>
                  <a:srgbClr val="2B3990"/>
                </a:solidFill>
              </a:rPr>
              <a:t> элемент по индексу;</a:t>
            </a:r>
            <a:endParaRPr b="1" sz="155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clear() - </a:t>
            </a:r>
            <a:r>
              <a:rPr lang="cs" sz="1550">
                <a:solidFill>
                  <a:srgbClr val="2B3990"/>
                </a:solidFill>
              </a:rPr>
              <a:t>очищает список;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copy() </a:t>
            </a:r>
            <a:r>
              <a:rPr lang="cs" sz="1550">
                <a:solidFill>
                  <a:srgbClr val="38761D"/>
                </a:solidFill>
              </a:rPr>
              <a:t>- </a:t>
            </a:r>
            <a:r>
              <a:rPr lang="cs" sz="1550">
                <a:solidFill>
                  <a:srgbClr val="2B3990"/>
                </a:solidFill>
              </a:rPr>
              <a:t>возвращает копию списка;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count(elem) - </a:t>
            </a:r>
            <a:r>
              <a:rPr lang="cs" sz="1533">
                <a:solidFill>
                  <a:srgbClr val="2B3990"/>
                </a:solidFill>
              </a:rPr>
              <a:t>считает сколько раз в списке встречается указанный элемент;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extend(collection)</a:t>
            </a:r>
            <a:r>
              <a:rPr lang="cs" sz="1533">
                <a:solidFill>
                  <a:srgbClr val="2B3990"/>
                </a:solidFill>
              </a:rPr>
              <a:t> - расширяет список другой коллекцией;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index(elem) - </a:t>
            </a:r>
            <a:r>
              <a:rPr lang="cs" sz="1533">
                <a:solidFill>
                  <a:srgbClr val="2B3990"/>
                </a:solidFill>
              </a:rPr>
              <a:t>возвращает индекс указанного элемента, если элемент не найден, вызывает </a:t>
            </a:r>
            <a:r>
              <a:rPr b="1" lang="cs" sz="1533">
                <a:solidFill>
                  <a:srgbClr val="2B3990"/>
                </a:solidFill>
              </a:rPr>
              <a:t>ValueError;</a:t>
            </a:r>
            <a:endParaRPr b="1" sz="1866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insert(pos, elem) - </a:t>
            </a:r>
            <a:r>
              <a:rPr lang="cs" sz="1533">
                <a:solidFill>
                  <a:srgbClr val="2B3990"/>
                </a:solidFill>
              </a:rPr>
              <a:t>добавляет объект на указанное место;</a:t>
            </a:r>
            <a:endParaRPr b="1" sz="1866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pop(pos) - </a:t>
            </a:r>
            <a:r>
              <a:rPr lang="cs" sz="1533">
                <a:solidFill>
                  <a:srgbClr val="2B3990"/>
                </a:solidFill>
              </a:rPr>
              <a:t>вытаскивает элемент из указанной позиции, если позиция не указана, вытаскивает последний;</a:t>
            </a:r>
            <a:endParaRPr b="1" sz="1866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remove(elem) - </a:t>
            </a:r>
            <a:r>
              <a:rPr lang="cs" sz="1550">
                <a:solidFill>
                  <a:srgbClr val="2B3990"/>
                </a:solidFill>
              </a:rPr>
              <a:t>удаляет элемент, </a:t>
            </a:r>
            <a:r>
              <a:rPr lang="cs" sz="1533">
                <a:solidFill>
                  <a:srgbClr val="2B3990"/>
                </a:solidFill>
              </a:rPr>
              <a:t>если элемент не найден, вызывает </a:t>
            </a:r>
            <a:r>
              <a:rPr b="1" lang="cs" sz="1533">
                <a:solidFill>
                  <a:srgbClr val="2B3990"/>
                </a:solidFill>
              </a:rPr>
              <a:t>ValueError;</a:t>
            </a:r>
            <a:endParaRPr b="1"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reverse() - </a:t>
            </a:r>
            <a:r>
              <a:rPr lang="cs" sz="1533">
                <a:solidFill>
                  <a:srgbClr val="2B3990"/>
                </a:solidFill>
              </a:rPr>
              <a:t>перезаписывает список в обратном порядке;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sort() -  </a:t>
            </a:r>
            <a:r>
              <a:rPr lang="cs" sz="1533">
                <a:solidFill>
                  <a:srgbClr val="2B3990"/>
                </a:solidFill>
              </a:rPr>
              <a:t>сортирует список.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lang="cs" sz="1533">
                <a:solidFill>
                  <a:srgbClr val="2B3990"/>
                </a:solidFill>
              </a:rPr>
              <a:t> 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t/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t/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t/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9e0aadd7d_0_10"/>
          <p:cNvSpPr txBox="1"/>
          <p:nvPr>
            <p:ph idx="4294967295" type="title"/>
          </p:nvPr>
        </p:nvSpPr>
        <p:spPr>
          <a:xfrm>
            <a:off x="311700" y="435975"/>
            <a:ext cx="85206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cs" sz="1750">
                <a:solidFill>
                  <a:srgbClr val="2B3990"/>
                </a:solidFill>
              </a:rPr>
              <a:t>Основные методы работы со строками:</a:t>
            </a:r>
            <a:endParaRPr b="1" sz="17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str[index] - </a:t>
            </a:r>
            <a:r>
              <a:rPr lang="cs" sz="1550">
                <a:solidFill>
                  <a:srgbClr val="2B3990"/>
                </a:solidFill>
              </a:rPr>
              <a:t>доступ к конкретному элементу строки;</a:t>
            </a:r>
            <a:endParaRPr b="1" sz="155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upper() - </a:t>
            </a:r>
            <a:r>
              <a:rPr lang="cs" sz="1550">
                <a:solidFill>
                  <a:srgbClr val="2B3990"/>
                </a:solidFill>
              </a:rPr>
              <a:t>изменяет шрифт на большой;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b="1" lang="cs" sz="1550">
                <a:solidFill>
                  <a:srgbClr val="38761D"/>
                </a:solidFill>
              </a:rPr>
              <a:t>lower() </a:t>
            </a:r>
            <a:r>
              <a:rPr lang="cs" sz="1550">
                <a:solidFill>
                  <a:srgbClr val="38761D"/>
                </a:solidFill>
              </a:rPr>
              <a:t>- </a:t>
            </a:r>
            <a:r>
              <a:rPr lang="cs" sz="1550">
                <a:solidFill>
                  <a:srgbClr val="2B3990"/>
                </a:solidFill>
              </a:rPr>
              <a:t>изменяет шрифт на маленький;</a:t>
            </a:r>
            <a:endParaRPr sz="15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strip() - </a:t>
            </a:r>
            <a:r>
              <a:rPr lang="cs" sz="1533">
                <a:solidFill>
                  <a:srgbClr val="2B3990"/>
                </a:solidFill>
              </a:rPr>
              <a:t>удаляет пробелы и специальные символы в конце и в начале строки;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split(“, ”)</a:t>
            </a:r>
            <a:r>
              <a:rPr lang="cs" sz="1533">
                <a:solidFill>
                  <a:srgbClr val="2B3990"/>
                </a:solidFill>
              </a:rPr>
              <a:t> - разбивает строку на список;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replace(“old elem”, “new elem”) - </a:t>
            </a:r>
            <a:r>
              <a:rPr lang="cs" sz="1533">
                <a:solidFill>
                  <a:srgbClr val="2B3990"/>
                </a:solidFill>
              </a:rPr>
              <a:t>заменяет подстроки на другие подстроки</a:t>
            </a:r>
            <a:r>
              <a:rPr b="1" lang="cs" sz="1533">
                <a:solidFill>
                  <a:srgbClr val="2B3990"/>
                </a:solidFill>
              </a:rPr>
              <a:t>;</a:t>
            </a:r>
            <a:endParaRPr b="1" sz="1866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find() - </a:t>
            </a:r>
            <a:r>
              <a:rPr lang="cs" sz="1533">
                <a:solidFill>
                  <a:srgbClr val="2B3990"/>
                </a:solidFill>
              </a:rPr>
              <a:t>находит первое совпадение, если нет возвращает -1;</a:t>
            </a:r>
            <a:endParaRPr b="1" sz="1866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index() - </a:t>
            </a:r>
            <a:r>
              <a:rPr lang="cs" sz="1533">
                <a:solidFill>
                  <a:srgbClr val="2B3990"/>
                </a:solidFill>
              </a:rPr>
              <a:t>находит первое совпадение, если нет вызывает </a:t>
            </a:r>
            <a:r>
              <a:rPr b="1" lang="cs" sz="1533">
                <a:solidFill>
                  <a:srgbClr val="2B3990"/>
                </a:solidFill>
              </a:rPr>
              <a:t>ValueError;</a:t>
            </a:r>
            <a:endParaRPr b="1" sz="1866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count() - </a:t>
            </a:r>
            <a:r>
              <a:rPr lang="cs" sz="1550">
                <a:solidFill>
                  <a:srgbClr val="2B3990"/>
                </a:solidFill>
              </a:rPr>
              <a:t>подсчитывает количество подстрок в строку;</a:t>
            </a:r>
            <a:endParaRPr b="1"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startswith() - </a:t>
            </a:r>
            <a:r>
              <a:rPr lang="cs" sz="1533">
                <a:solidFill>
                  <a:srgbClr val="2B3990"/>
                </a:solidFill>
              </a:rPr>
              <a:t>проверяет начинается ли строка с указанной подстроки;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endswith() -  </a:t>
            </a:r>
            <a:r>
              <a:rPr lang="cs" sz="1533">
                <a:solidFill>
                  <a:srgbClr val="2B3990"/>
                </a:solidFill>
              </a:rPr>
              <a:t>проверяет заканчивается ли строка с указанной подстроки;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join() -  </a:t>
            </a:r>
            <a:r>
              <a:rPr lang="cs" sz="1533">
                <a:solidFill>
                  <a:srgbClr val="2B3990"/>
                </a:solidFill>
              </a:rPr>
              <a:t>объединяет список строк;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rPr b="1" lang="cs" sz="1533">
                <a:solidFill>
                  <a:srgbClr val="38761D"/>
                </a:solidFill>
              </a:rPr>
              <a:t>str.format() -  </a:t>
            </a:r>
            <a:r>
              <a:rPr lang="cs" sz="1533">
                <a:solidFill>
                  <a:srgbClr val="2B3990"/>
                </a:solidFill>
              </a:rPr>
              <a:t>используеться для форматирование строк.</a:t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t/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b="1" lang="cs" sz="1400">
                <a:solidFill>
                  <a:srgbClr val="2B3990"/>
                </a:solidFill>
              </a:rPr>
              <a:t>Срезы - </a:t>
            </a:r>
            <a:r>
              <a:rPr b="1" lang="cs" sz="1400">
                <a:solidFill>
                  <a:srgbClr val="38761D"/>
                </a:solidFill>
              </a:rPr>
              <a:t>строка[начало:конец:шаг].</a:t>
            </a:r>
            <a:endParaRPr b="1" sz="14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1739"/>
              <a:buFont typeface="Arial"/>
              <a:buNone/>
            </a:pPr>
            <a:r>
              <a:t/>
            </a:r>
            <a:endParaRPr sz="1533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b="1" sz="17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b="1" sz="175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120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t/>
            </a:r>
            <a:endParaRPr b="1" sz="175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4E5F5"/>
            </a:gs>
            <a:gs pos="100000">
              <a:srgbClr val="70A4D5"/>
            </a:gs>
          </a:gsLst>
          <a:lin ang="5400012" scaled="0"/>
        </a:gra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7a7c45f06_0_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Спасибо за внимание!</a:t>
            </a:r>
            <a:endParaRPr b="1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s">
                <a:solidFill>
                  <a:srgbClr val="2B3990"/>
                </a:solidFill>
              </a:rPr>
              <a:t>Готов ответить на </a:t>
            </a:r>
            <a:r>
              <a:rPr b="1" lang="cs">
                <a:solidFill>
                  <a:srgbClr val="2B3990"/>
                </a:solidFill>
              </a:rPr>
              <a:t>ваши</a:t>
            </a:r>
            <a:r>
              <a:rPr b="1" lang="cs">
                <a:solidFill>
                  <a:srgbClr val="2B3990"/>
                </a:solidFill>
              </a:rPr>
              <a:t> вопросы.</a:t>
            </a:r>
            <a:endParaRPr b="1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