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gLr2CDZdnPntvSKRT/PPCRfQF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02F01C-5094-47D7-B4A9-2B9AF681F62C}">
  <a:tblStyle styleId="{2702F01C-5094-47D7-B4A9-2B9AF681F6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799b02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799b02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799b02a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7799b02a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7a7c45f0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77a7c45f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7a7c45f0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77a7c45f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799b02a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7799b02a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7a7c45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77a7c45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7a7c45f0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77a7c45f0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Основы </a:t>
            </a:r>
            <a:r>
              <a:rPr b="1" lang="cs" sz="3600">
                <a:solidFill>
                  <a:srgbClr val="2B3990"/>
                </a:solidFill>
              </a:rPr>
              <a:t>программирования</a:t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Python</a:t>
            </a:r>
            <a:endParaRPr b="1" sz="52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799b02af6_0_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2400"/>
              <a:buFont typeface="Arial"/>
              <a:buAutoNum type="arabicPeriod"/>
            </a:pPr>
            <a:r>
              <a:rPr lang="cs" sz="2400">
                <a:solidFill>
                  <a:srgbClr val="2B3990"/>
                </a:solidFill>
              </a:rPr>
              <a:t>на протяжении нашей коммуникации, я предлагаю перейти на “</a:t>
            </a:r>
            <a:r>
              <a:rPr b="1" lang="cs" sz="2400">
                <a:solidFill>
                  <a:srgbClr val="2B3990"/>
                </a:solidFill>
              </a:rPr>
              <a:t>Ты</a:t>
            </a:r>
            <a:r>
              <a:rPr lang="cs" sz="2400">
                <a:solidFill>
                  <a:srgbClr val="2B3990"/>
                </a:solidFill>
              </a:rPr>
              <a:t>”;</a:t>
            </a:r>
            <a:endParaRPr sz="2400">
              <a:solidFill>
                <a:srgbClr val="2B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2400"/>
              <a:buFont typeface="Arial"/>
              <a:buAutoNum type="arabicPeriod"/>
            </a:pPr>
            <a:r>
              <a:rPr lang="cs" sz="2400">
                <a:solidFill>
                  <a:srgbClr val="2B3990"/>
                </a:solidFill>
              </a:rPr>
              <a:t>глупых вопросов </a:t>
            </a:r>
            <a:r>
              <a:rPr b="1" lang="cs" sz="2400">
                <a:solidFill>
                  <a:srgbClr val="2B3990"/>
                </a:solidFill>
              </a:rPr>
              <a:t>НЕТ</a:t>
            </a:r>
            <a:r>
              <a:rPr lang="cs" sz="2400">
                <a:solidFill>
                  <a:srgbClr val="2B3990"/>
                </a:solidFill>
              </a:rPr>
              <a:t>.</a:t>
            </a:r>
            <a:endParaRPr/>
          </a:p>
        </p:txBody>
      </p:sp>
      <p:sp>
        <p:nvSpPr>
          <p:cNvPr id="60" name="Google Shape;60;g37799b02af6_0_0"/>
          <p:cNvSpPr txBox="1"/>
          <p:nvPr>
            <p:ph idx="4294967295" type="title"/>
          </p:nvPr>
        </p:nvSpPr>
        <p:spPr>
          <a:xfrm>
            <a:off x="311700" y="435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4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Несколько простых правил: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799b02af6_0_6"/>
          <p:cNvSpPr txBox="1"/>
          <p:nvPr>
            <p:ph idx="4294967295" type="title"/>
          </p:nvPr>
        </p:nvSpPr>
        <p:spPr>
          <a:xfrm>
            <a:off x="311700" y="435975"/>
            <a:ext cx="85206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4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Во время изучение Python мы выучим: </a:t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800"/>
              <a:buChar char="-"/>
            </a:pPr>
            <a:r>
              <a:rPr lang="cs" sz="1800">
                <a:solidFill>
                  <a:srgbClr val="2B3990"/>
                </a:solidFill>
              </a:rPr>
              <a:t>переменные, типы, условия, циклы, списки, функции;</a:t>
            </a:r>
            <a:endParaRPr sz="1800">
              <a:solidFill>
                <a:srgbClr val="2B399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800"/>
              <a:buChar char="-"/>
            </a:pPr>
            <a:r>
              <a:rPr lang="cs" sz="1800">
                <a:solidFill>
                  <a:srgbClr val="2B3990"/>
                </a:solidFill>
              </a:rPr>
              <a:t>работа с файлами;</a:t>
            </a:r>
            <a:endParaRPr sz="1800">
              <a:solidFill>
                <a:srgbClr val="2B399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800"/>
              <a:buChar char="-"/>
            </a:pPr>
            <a:r>
              <a:rPr lang="cs" sz="1800">
                <a:solidFill>
                  <a:srgbClr val="2B3990"/>
                </a:solidFill>
              </a:rPr>
              <a:t>ООП, алгоритмы;</a:t>
            </a:r>
            <a:endParaRPr sz="1800">
              <a:solidFill>
                <a:srgbClr val="2B399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800"/>
              <a:buChar char="-"/>
            </a:pPr>
            <a:r>
              <a:rPr lang="cs" sz="1800">
                <a:solidFill>
                  <a:srgbClr val="2B3990"/>
                </a:solidFill>
              </a:rPr>
              <a:t>базы данных, Django, REST, тестирование, деплой и многое другое.</a:t>
            </a:r>
            <a:endParaRPr sz="18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7a7c45f06_0_8"/>
          <p:cNvSpPr txBox="1"/>
          <p:nvPr/>
        </p:nvSpPr>
        <p:spPr>
          <a:xfrm>
            <a:off x="138600" y="213925"/>
            <a:ext cx="87954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Модуль 1</a:t>
            </a:r>
            <a:r>
              <a:rPr b="1" lang="cs" sz="24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 Лекция 1</a:t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Введение в Python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Open Sans"/>
              <a:buChar char="-"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настройка VS code;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Open Sans"/>
              <a:buChar char="-"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определение перемен;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Open Sans"/>
              <a:buChar char="-"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основные арифметические операции;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Open Sans"/>
              <a:buChar char="-"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типы данных;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Open Sans"/>
              <a:buChar char="-"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ввод и </a:t>
            </a: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вывод</a:t>
            </a: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 результата в терминал.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7a7c45f06_0_13"/>
          <p:cNvSpPr txBox="1"/>
          <p:nvPr/>
        </p:nvSpPr>
        <p:spPr>
          <a:xfrm>
            <a:off x="36175" y="117525"/>
            <a:ext cx="886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</a:rPr>
              <a:t>Программирование</a:t>
            </a:r>
            <a:r>
              <a:rPr lang="cs" sz="1600">
                <a:solidFill>
                  <a:srgbClr val="2B3990"/>
                </a:solidFill>
              </a:rPr>
              <a:t> — это процесс создания инструкций, которые позволяют компьютеру выполнять определенные задачи. Эти инструкции называются программами. Программирование требует логического мышления и умения решать проблемы.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</a:rPr>
              <a:t>Программирование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	</a:t>
            </a:r>
            <a:endParaRPr sz="2200">
              <a:solidFill>
                <a:srgbClr val="2B3990"/>
              </a:solidFill>
            </a:endParaRPr>
          </a:p>
        </p:txBody>
      </p:sp>
      <p:cxnSp>
        <p:nvCxnSpPr>
          <p:cNvPr id="76" name="Google Shape;76;g377a7c45f06_0_13"/>
          <p:cNvCxnSpPr/>
          <p:nvPr/>
        </p:nvCxnSpPr>
        <p:spPr>
          <a:xfrm flipH="1">
            <a:off x="2904725" y="1443325"/>
            <a:ext cx="1446300" cy="1021500"/>
          </a:xfrm>
          <a:prstGeom prst="straightConnector1">
            <a:avLst/>
          </a:prstGeom>
          <a:noFill/>
          <a:ln cap="flat" cmpd="sng" w="38100">
            <a:solidFill>
              <a:srgbClr val="2B399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g377a7c45f06_0_13"/>
          <p:cNvCxnSpPr/>
          <p:nvPr/>
        </p:nvCxnSpPr>
        <p:spPr>
          <a:xfrm>
            <a:off x="4441425" y="1443325"/>
            <a:ext cx="1139100" cy="1012500"/>
          </a:xfrm>
          <a:prstGeom prst="straightConnector1">
            <a:avLst/>
          </a:prstGeom>
          <a:noFill/>
          <a:ln cap="flat" cmpd="sng" w="38100">
            <a:solidFill>
              <a:srgbClr val="2B399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78" name="Google Shape;78;g377a7c45f06_0_13"/>
          <p:cNvGraphicFramePr/>
          <p:nvPr/>
        </p:nvGraphicFramePr>
        <p:xfrm>
          <a:off x="292625" y="253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{2702F01C-5094-47D7-B4A9-2B9AF681F62C}</a:tableStyleId>
              </a:tblPr>
              <a:tblGrid>
                <a:gridCol w="3931375"/>
                <a:gridCol w="450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" sz="1600">
                          <a:solidFill>
                            <a:srgbClr val="38761D"/>
                          </a:solidFill>
                        </a:rPr>
                        <a:t>Алгоритмы</a:t>
                      </a:r>
                      <a:r>
                        <a:rPr lang="cs" sz="1600">
                          <a:solidFill>
                            <a:srgbClr val="2B3990"/>
                          </a:solidFill>
                        </a:rPr>
                        <a:t> — это четкие последовательности действий, которые описывают, как решить конкретную задачу.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600">
                          <a:solidFill>
                            <a:srgbClr val="2B3990"/>
                          </a:solidFill>
                        </a:rPr>
                        <a:t>         </a:t>
                      </a:r>
                      <a:r>
                        <a:rPr b="1" lang="cs" sz="1600">
                          <a:solidFill>
                            <a:srgbClr val="38761D"/>
                          </a:solidFill>
                        </a:rPr>
                        <a:t>Структуры данных</a:t>
                      </a:r>
                      <a:r>
                        <a:rPr lang="cs" sz="1600">
                          <a:solidFill>
                            <a:srgbClr val="2B3990"/>
                          </a:solidFill>
                        </a:rPr>
                        <a:t> — это способы</a:t>
                      </a:r>
                      <a:endParaRPr sz="1600">
                        <a:solidFill>
                          <a:srgbClr val="2B399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600">
                          <a:solidFill>
                            <a:srgbClr val="2B3990"/>
                          </a:solidFill>
                        </a:rPr>
                        <a:t>         организации и хранения данных для</a:t>
                      </a:r>
                      <a:endParaRPr sz="1600">
                        <a:solidFill>
                          <a:srgbClr val="2B3990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1600">
                          <a:solidFill>
                            <a:srgbClr val="2B3990"/>
                          </a:solidFill>
                        </a:rPr>
                        <a:t>         эффективного доступа и модификации.</a:t>
                      </a:r>
                      <a:endParaRPr sz="18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799b02af6_0_12"/>
          <p:cNvSpPr txBox="1"/>
          <p:nvPr>
            <p:ph idx="4294967295" type="title"/>
          </p:nvPr>
        </p:nvSpPr>
        <p:spPr>
          <a:xfrm>
            <a:off x="311700" y="435975"/>
            <a:ext cx="85206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4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Наипопулярнейшие</a:t>
            </a:r>
            <a:r>
              <a:rPr b="1" lang="cs" sz="24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 языки программирование</a:t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38761D"/>
                </a:solidFill>
              </a:rPr>
              <a:t>Python</a:t>
            </a:r>
            <a:r>
              <a:rPr lang="cs" sz="1600">
                <a:solidFill>
                  <a:srgbClr val="2B3990"/>
                </a:solidFill>
              </a:rPr>
              <a:t> — это высокоуровневый язык программирования, который отличается простотой и читаемостью синтаксиса. </a:t>
            </a:r>
            <a:endParaRPr b="1"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g37799b02af6_0_12" title="python-logo-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750" y="1248788"/>
            <a:ext cx="2534984" cy="14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37799b02af6_0_12" title="images 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5138" y="1075725"/>
            <a:ext cx="1555875" cy="15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37799b02af6_0_12" title="1616062649097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50" y="1180850"/>
            <a:ext cx="2390201" cy="149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7a7c45f06_0_0"/>
          <p:cNvSpPr txBox="1"/>
          <p:nvPr>
            <p:ph idx="4294967295" type="title"/>
          </p:nvPr>
        </p:nvSpPr>
        <p:spPr>
          <a:xfrm>
            <a:off x="311700" y="435975"/>
            <a:ext cx="85206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cs" sz="24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Подготовка к роботе</a:t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python </a:t>
            </a: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--version</a:t>
            </a:r>
            <a:endParaRPr b="1" sz="24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cs" sz="1500">
                <a:solidFill>
                  <a:srgbClr val="2B3990"/>
                </a:solidFill>
                <a:latin typeface="Open Sans"/>
                <a:ea typeface="Open Sans"/>
                <a:cs typeface="Open Sans"/>
                <a:sym typeface="Open Sans"/>
              </a:rPr>
              <a:t>или</a:t>
            </a:r>
            <a:endParaRPr b="1" sz="1500">
              <a:solidFill>
                <a:srgbClr val="2B399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cs" sz="24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python3 --version</a:t>
            </a:r>
            <a:endParaRPr b="1" sz="1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g377a7c45f0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225" y="1089827"/>
            <a:ext cx="6185049" cy="242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7a7c45f06_0_21"/>
          <p:cNvSpPr txBox="1"/>
          <p:nvPr/>
        </p:nvSpPr>
        <p:spPr>
          <a:xfrm>
            <a:off x="0" y="0"/>
            <a:ext cx="89613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Практические задания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Создайте переменные a и b, присвойте им значения 10 и 20 соответственно. Выполните сложение, вычитание, умножение и деление этих переменных и выведите результаты.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Создайте переменную text со значением "Python". Умножьте эту строку на 3 и выведите результат.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Создайте переменную name со значением вашего имени и переменную age с вашим возрастом. Создайте строку, которая будет содержать сообщение вида "Меня зовут [имя], мне [возраст] лет." и выведите ее.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Напишите программу, которая считает выражение (5 + 3) * 2 ** 2 и выводит результат.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Попробуйте сложить строку и число без приведения типов и исправьте ошибку, используя явное преобразование типов.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lang="cs">
                <a:solidFill>
                  <a:srgbClr val="2B3990"/>
                </a:solidFill>
              </a:rPr>
              <a:t>Сделать задачи 1, 2, 3 при помощи input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7a7c45f06_0_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