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79e0aadd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379e0aadd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9fccb61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379fccb61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79fccb614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379fccb614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9fccb614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379fccb614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79fccb614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379fccb614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9fccb614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379fccb614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7a7c45f0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377a7c45f0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-scm.com/?utm_source=chatgpt.com" TargetMode="External"/><Relationship Id="rId4" Type="http://schemas.openxmlformats.org/officeDocument/2006/relationships/hyperlink" Target="https://git-scm.com/" TargetMode="External"/><Relationship Id="rId5" Type="http://schemas.openxmlformats.org/officeDocument/2006/relationships/hyperlink" Target="mailto:email@examp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55350" y="515001"/>
            <a:ext cx="8222100" cy="3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rPr b="1" lang="cs" sz="3600">
                <a:solidFill>
                  <a:srgbClr val="2B3990"/>
                </a:solidFill>
              </a:rPr>
              <a:t>Что такое</a:t>
            </a:r>
            <a:endParaRPr b="1" sz="3600">
              <a:solidFill>
                <a:srgbClr val="2B399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rPr b="1" lang="cs" sz="3600">
                <a:solidFill>
                  <a:srgbClr val="2B3990"/>
                </a:solidFill>
              </a:rPr>
              <a:t>git и GitHub?</a:t>
            </a:r>
            <a:endParaRPr b="1" sz="3600">
              <a:solidFill>
                <a:srgbClr val="2B3990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cs">
                <a:solidFill>
                  <a:srgbClr val="0000FF"/>
                </a:solidFill>
              </a:rPr>
              <a:t>лектор</a:t>
            </a:r>
            <a:r>
              <a:rPr lang="c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cs">
                <a:solidFill>
                  <a:srgbClr val="0000FF"/>
                </a:solidFill>
              </a:rPr>
              <a:t>Олекси Шевченко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000" y="3262000"/>
            <a:ext cx="3809925" cy="15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0" y="0"/>
            <a:ext cx="9015300" cy="1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cs" sz="2600">
                <a:solidFill>
                  <a:srgbClr val="2B3990"/>
                </a:solidFill>
              </a:rPr>
              <a:t>Git</a:t>
            </a:r>
            <a:endParaRPr b="1" sz="2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lang="cs" sz="1600">
                <a:solidFill>
                  <a:srgbClr val="2B3990"/>
                </a:solidFill>
              </a:rPr>
              <a:t>Это </a:t>
            </a:r>
            <a:r>
              <a:rPr b="1" lang="cs" sz="1600">
                <a:solidFill>
                  <a:srgbClr val="2B3990"/>
                </a:solidFill>
              </a:rPr>
              <a:t>система контроля версий</a:t>
            </a:r>
            <a:r>
              <a:rPr lang="cs" sz="1600">
                <a:solidFill>
                  <a:srgbClr val="2B3990"/>
                </a:solidFill>
              </a:rPr>
              <a:t>;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lang="cs" sz="1600">
                <a:solidFill>
                  <a:srgbClr val="2B3990"/>
                </a:solidFill>
              </a:rPr>
              <a:t>Позволяет </a:t>
            </a:r>
            <a:r>
              <a:rPr b="1" lang="cs" sz="1600">
                <a:solidFill>
                  <a:srgbClr val="2B3990"/>
                </a:solidFill>
              </a:rPr>
              <a:t>отслеживать изменения</a:t>
            </a:r>
            <a:r>
              <a:rPr lang="cs" sz="1600">
                <a:solidFill>
                  <a:srgbClr val="2B3990"/>
                </a:solidFill>
              </a:rPr>
              <a:t> в коде или файлах, возвращаться к старым версиям, работать с разными версиями параллельно (ветками);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lang="cs" sz="1600">
                <a:solidFill>
                  <a:srgbClr val="2B3990"/>
                </a:solidFill>
              </a:rPr>
              <a:t>Работает локально на твоём компьютере.</a:t>
            </a:r>
            <a:endParaRPr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013" y="3298175"/>
            <a:ext cx="2847975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0" y="0"/>
            <a:ext cx="8997300" cy="26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cs" sz="2600">
                <a:solidFill>
                  <a:srgbClr val="2B3990"/>
                </a:solidFill>
              </a:rPr>
              <a:t>GitHub</a:t>
            </a:r>
            <a:endParaRPr b="1" sz="2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lang="cs" sz="1600">
                <a:solidFill>
                  <a:srgbClr val="2B3990"/>
                </a:solidFill>
              </a:rPr>
              <a:t>Это </a:t>
            </a:r>
            <a:r>
              <a:rPr b="1" lang="cs" sz="1600">
                <a:solidFill>
                  <a:srgbClr val="2B3990"/>
                </a:solidFill>
              </a:rPr>
              <a:t>онлайн-сервис</a:t>
            </a:r>
            <a:r>
              <a:rPr lang="cs" sz="1600">
                <a:solidFill>
                  <a:srgbClr val="2B3990"/>
                </a:solidFill>
              </a:rPr>
              <a:t>, где можно хранить репозитории Git в интернете;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lang="cs" sz="1600">
                <a:solidFill>
                  <a:srgbClr val="2B3990"/>
                </a:solidFill>
              </a:rPr>
              <a:t>Позволяет </a:t>
            </a:r>
            <a:r>
              <a:rPr b="1" lang="cs" sz="1600">
                <a:solidFill>
                  <a:srgbClr val="2B3990"/>
                </a:solidFill>
              </a:rPr>
              <a:t>делиться кодом</a:t>
            </a:r>
            <a:r>
              <a:rPr lang="cs" sz="1600">
                <a:solidFill>
                  <a:srgbClr val="2B3990"/>
                </a:solidFill>
              </a:rPr>
              <a:t>, работать </a:t>
            </a:r>
            <a:r>
              <a:rPr b="1" lang="cs" sz="1600">
                <a:solidFill>
                  <a:srgbClr val="2B3990"/>
                </a:solidFill>
              </a:rPr>
              <a:t>в команде</a:t>
            </a:r>
            <a:r>
              <a:rPr lang="cs" sz="1600">
                <a:solidFill>
                  <a:srgbClr val="2B3990"/>
                </a:solidFill>
              </a:rPr>
              <a:t>, отслеживать ошибки, обсуждать изменения;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lang="cs" sz="1600">
                <a:solidFill>
                  <a:srgbClr val="2B3990"/>
                </a:solidFill>
              </a:rPr>
              <a:t>GitHub использует Git, но добавляет веб-интерфейс, облачное хранение и инструменты для совместной работы.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Агалоги GitHub: </a:t>
            </a:r>
            <a:r>
              <a:rPr b="1" lang="cs" sz="1900">
                <a:solidFill>
                  <a:srgbClr val="2B3990"/>
                </a:solidFill>
              </a:rPr>
              <a:t>GitLab, Bitbucket, SourceForge, AWS CodeCommit и другие</a:t>
            </a:r>
            <a:endParaRPr b="1"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156300" y="105475"/>
            <a:ext cx="8831400" cy="51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Порядок работы с git:</a:t>
            </a:r>
            <a:endParaRPr b="1" sz="1600">
              <a:solidFill>
                <a:srgbClr val="2B399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-"/>
            </a:pPr>
            <a:r>
              <a:rPr lang="cs" sz="1600">
                <a:solidFill>
                  <a:srgbClr val="2B3990"/>
                </a:solidFill>
              </a:rPr>
              <a:t>Скачиваем с официального сайта:</a:t>
            </a:r>
            <a:r>
              <a:rPr lang="cs" sz="1600">
                <a:solidFill>
                  <a:srgbClr val="0000FF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cs" sz="1600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https://git-scm.com/</a:t>
            </a:r>
            <a:r>
              <a:rPr lang="cs" sz="1600">
                <a:solidFill>
                  <a:srgbClr val="2B3990"/>
                </a:solidFill>
              </a:rPr>
              <a:t> и устанавливаем, следуя инструкциям для Windows, Mac или Linux.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-"/>
            </a:pPr>
            <a:r>
              <a:rPr lang="cs" sz="1600">
                <a:solidFill>
                  <a:srgbClr val="2B3990"/>
                </a:solidFill>
              </a:rPr>
              <a:t>Проверяем в терминале: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rgbClr val="2B3990"/>
                </a:solidFill>
              </a:rPr>
              <a:t>                 </a:t>
            </a:r>
            <a:r>
              <a:rPr b="1" lang="cs" sz="1600">
                <a:solidFill>
                  <a:srgbClr val="38761D"/>
                </a:solidFill>
              </a:rPr>
              <a:t>git --version </a:t>
            </a:r>
            <a:r>
              <a:rPr b="1" lang="cs" sz="1600">
                <a:solidFill>
                  <a:srgbClr val="2B3990"/>
                </a:solidFill>
              </a:rPr>
              <a:t>или </a:t>
            </a:r>
            <a:r>
              <a:rPr b="1" lang="cs" sz="1600">
                <a:solidFill>
                  <a:srgbClr val="38761D"/>
                </a:solidFill>
              </a:rPr>
              <a:t>git -v</a:t>
            </a:r>
            <a:endParaRPr b="1" sz="1600">
              <a:solidFill>
                <a:srgbClr val="38761D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2B3990"/>
              </a:buClr>
              <a:buSzPts val="1600"/>
              <a:buChar char="-"/>
            </a:pPr>
            <a:r>
              <a:rPr lang="cs" sz="1600">
                <a:solidFill>
                  <a:srgbClr val="2B3990"/>
                </a:solidFill>
              </a:rPr>
              <a:t>Настройка имени и почты (очень важно для коммитов)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    git config --global user.name "Твоё Имя"</a:t>
            </a:r>
            <a:endParaRPr b="1" sz="16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    git config --global user.email "</a:t>
            </a:r>
            <a:r>
              <a:rPr b="1" lang="cs" sz="16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5"/>
              </a:rPr>
              <a:t>email@example.com</a:t>
            </a:r>
            <a:r>
              <a:rPr b="1" lang="cs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b="1" sz="16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rgbClr val="2B3990"/>
                </a:solidFill>
                <a:latin typeface="Roboto Mono"/>
                <a:ea typeface="Roboto Mono"/>
                <a:cs typeface="Roboto Mono"/>
                <a:sym typeface="Roboto Mono"/>
              </a:rPr>
              <a:t>Показывает имя и адрес пользователя:</a:t>
            </a:r>
            <a:endParaRPr sz="1600">
              <a:solidFill>
                <a:srgbClr val="2B399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     git config --global user.name</a:t>
            </a:r>
            <a:endParaRPr b="1" sz="16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        git config --global user.email</a:t>
            </a:r>
            <a:endParaRPr b="1" sz="16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cs" sz="1600">
                <a:solidFill>
                  <a:srgbClr val="2B3990"/>
                </a:solidFill>
                <a:latin typeface="Roboto Mono"/>
                <a:ea typeface="Roboto Mono"/>
                <a:cs typeface="Roboto Mono"/>
                <a:sym typeface="Roboto Mono"/>
              </a:rPr>
              <a:t>или список пользователей:</a:t>
            </a:r>
            <a:endParaRPr sz="1600">
              <a:solidFill>
                <a:srgbClr val="2B399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rgbClr val="2B3990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b="1" lang="cs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git config --list</a:t>
            </a:r>
            <a:endParaRPr b="1" sz="16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Важно:</a:t>
            </a:r>
            <a:r>
              <a:rPr lang="cs" sz="1600">
                <a:solidFill>
                  <a:srgbClr val="2B3990"/>
                </a:solidFill>
              </a:rPr>
              <a:t> </a:t>
            </a:r>
            <a:r>
              <a:rPr b="1" lang="cs" sz="1600">
                <a:solidFill>
                  <a:srgbClr val="38761D"/>
                </a:solidFill>
              </a:rPr>
              <a:t>--global</a:t>
            </a:r>
            <a:r>
              <a:rPr lang="cs" sz="1600">
                <a:solidFill>
                  <a:srgbClr val="2B3990"/>
                </a:solidFill>
              </a:rPr>
              <a:t> означает настройки для </a:t>
            </a:r>
            <a:r>
              <a:rPr b="1" lang="cs" sz="1600">
                <a:solidFill>
                  <a:srgbClr val="2B3990"/>
                </a:solidFill>
              </a:rPr>
              <a:t>всех репозиториев пользователя</a:t>
            </a:r>
            <a:r>
              <a:rPr lang="cs" sz="1600">
                <a:solidFill>
                  <a:srgbClr val="2B3990"/>
                </a:solidFill>
              </a:rPr>
              <a:t> на этом компьютере. Если без </a:t>
            </a:r>
            <a:r>
              <a:rPr b="1" lang="cs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git config user.name, </a:t>
            </a:r>
            <a:r>
              <a:rPr lang="cs" sz="1600">
                <a:solidFill>
                  <a:srgbClr val="2B3990"/>
                </a:solidFill>
              </a:rPr>
              <a:t>проверить настройки </a:t>
            </a:r>
            <a:r>
              <a:rPr b="1" lang="cs" sz="1600">
                <a:solidFill>
                  <a:srgbClr val="2B3990"/>
                </a:solidFill>
              </a:rPr>
              <a:t>только для текущего репозитория</a:t>
            </a:r>
            <a:r>
              <a:rPr lang="cs" sz="1600">
                <a:solidFill>
                  <a:srgbClr val="2B3990"/>
                </a:solidFill>
              </a:rPr>
              <a:t>:</a:t>
            </a:r>
            <a:endParaRPr b="1" sz="21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0" y="0"/>
            <a:ext cx="9024600" cy="3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Как «выходить» из Git на чужом компьютере:</a:t>
            </a:r>
            <a:endParaRPr b="1"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600"/>
              <a:buChar char="-"/>
            </a:pPr>
            <a:r>
              <a:rPr lang="cs" sz="1600">
                <a:solidFill>
                  <a:srgbClr val="2B3990"/>
                </a:solidFill>
              </a:rPr>
              <a:t>Очистить глобальные настройки Git (если нужно)</a:t>
            </a:r>
            <a:br>
              <a:rPr lang="cs" sz="1600">
                <a:solidFill>
                  <a:srgbClr val="2B3990"/>
                </a:solidFill>
              </a:rPr>
            </a:br>
            <a:r>
              <a:rPr lang="cs" sz="1600">
                <a:solidFill>
                  <a:srgbClr val="2B3990"/>
                </a:solidFill>
              </a:rPr>
              <a:t>   </a:t>
            </a:r>
            <a:r>
              <a:rPr b="1" lang="cs" sz="1600">
                <a:solidFill>
                  <a:srgbClr val="188038"/>
                </a:solidFill>
              </a:rPr>
              <a:t>git config --global --unset user.name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          git config --global --unset user.email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Или удалить все глобальные настройки: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c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config --global --remove-section user</a:t>
            </a:r>
            <a:endParaRPr b="1"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cs" sz="1600">
                <a:solidFill>
                  <a:srgbClr val="2B3990"/>
                </a:solidFill>
              </a:rPr>
              <a:t>Проверка пользователей: </a:t>
            </a:r>
            <a:r>
              <a:rPr b="1" lang="c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config --list</a:t>
            </a:r>
            <a:r>
              <a:rPr lang="cs" sz="1600">
                <a:solidFill>
                  <a:schemeClr val="dk1"/>
                </a:solidFill>
              </a:rPr>
              <a:t> </a:t>
            </a:r>
            <a:r>
              <a:rPr lang="cs" sz="1600">
                <a:solidFill>
                  <a:srgbClr val="2B3990"/>
                </a:solidFill>
              </a:rPr>
              <a:t>или</a:t>
            </a:r>
            <a:r>
              <a:rPr lang="cs" sz="1600">
                <a:solidFill>
                  <a:schemeClr val="dk1"/>
                </a:solidFill>
              </a:rPr>
              <a:t> </a:t>
            </a:r>
            <a:r>
              <a:rPr b="1" lang="c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config --global user.name</a:t>
            </a:r>
            <a:endParaRPr b="1"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/>
        </p:nvSpPr>
        <p:spPr>
          <a:xfrm>
            <a:off x="0" y="0"/>
            <a:ext cx="9042600" cy="25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Основные команды</a:t>
            </a:r>
            <a:endParaRPr b="1"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600"/>
              <a:buChar char="-"/>
            </a:pPr>
            <a:r>
              <a:rPr b="1" lang="cs" sz="1600">
                <a:solidFill>
                  <a:srgbClr val="188038"/>
                </a:solidFill>
              </a:rPr>
              <a:t>git clone &lt;путь к репозиторию&gt;</a:t>
            </a:r>
            <a:r>
              <a:rPr lang="cs" sz="1600">
                <a:solidFill>
                  <a:srgbClr val="188038"/>
                </a:solidFill>
              </a:rPr>
              <a:t> - </a:t>
            </a:r>
            <a:r>
              <a:rPr lang="cs" sz="1600">
                <a:solidFill>
                  <a:srgbClr val="2B3990"/>
                </a:solidFill>
              </a:rPr>
              <a:t>клонирование репозитория на локальный компьютер;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-"/>
            </a:pPr>
            <a:r>
              <a:rPr b="1" lang="cs" sz="1600">
                <a:solidFill>
                  <a:srgbClr val="188038"/>
                </a:solidFill>
              </a:rPr>
              <a:t>git status</a:t>
            </a:r>
            <a:r>
              <a:rPr lang="cs" sz="1600">
                <a:solidFill>
                  <a:schemeClr val="dk1"/>
                </a:solidFill>
              </a:rPr>
              <a:t> </a:t>
            </a:r>
            <a:r>
              <a:rPr lang="cs" sz="1600">
                <a:solidFill>
                  <a:srgbClr val="2B3990"/>
                </a:solidFill>
              </a:rPr>
              <a:t>- проверка состояния репозитория;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-"/>
            </a:pPr>
            <a:r>
              <a:rPr b="1" lang="cs" sz="1600">
                <a:solidFill>
                  <a:srgbClr val="188038"/>
                </a:solidFill>
              </a:rPr>
              <a:t>git add &lt;файл&gt;</a:t>
            </a:r>
            <a:r>
              <a:rPr lang="cs" sz="1600">
                <a:solidFill>
                  <a:schemeClr val="dk1"/>
                </a:solidFill>
              </a:rPr>
              <a:t> </a:t>
            </a:r>
            <a:r>
              <a:rPr lang="cs" sz="1600">
                <a:solidFill>
                  <a:srgbClr val="188038"/>
                </a:solidFill>
              </a:rPr>
              <a:t> (</a:t>
            </a:r>
            <a:r>
              <a:rPr b="1" lang="cs" sz="1600">
                <a:solidFill>
                  <a:srgbClr val="188038"/>
                </a:solidFill>
              </a:rPr>
              <a:t>git add .</a:t>
            </a:r>
            <a:r>
              <a:rPr lang="cs" sz="1600">
                <a:solidFill>
                  <a:srgbClr val="188038"/>
                </a:solidFill>
              </a:rPr>
              <a:t>) </a:t>
            </a:r>
            <a:r>
              <a:rPr lang="cs" sz="1600">
                <a:solidFill>
                  <a:schemeClr val="dk1"/>
                </a:solidFill>
              </a:rPr>
              <a:t>- </a:t>
            </a:r>
            <a:r>
              <a:rPr lang="cs" sz="1600">
                <a:solidFill>
                  <a:srgbClr val="2B3990"/>
                </a:solidFill>
              </a:rPr>
              <a:t>добавить файл в индекс (готов к коммиту);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-"/>
            </a:pPr>
            <a:r>
              <a:rPr b="1" lang="cs" sz="1600">
                <a:solidFill>
                  <a:srgbClr val="188038"/>
                </a:solidFill>
              </a:rPr>
              <a:t>git commit -m "Комментарий"</a:t>
            </a:r>
            <a:r>
              <a:rPr lang="cs" sz="1600">
                <a:solidFill>
                  <a:schemeClr val="dk1"/>
                </a:solidFill>
              </a:rPr>
              <a:t> </a:t>
            </a:r>
            <a:r>
              <a:rPr lang="cs" sz="1600">
                <a:solidFill>
                  <a:srgbClr val="2B3990"/>
                </a:solidFill>
              </a:rPr>
              <a:t>- создать коммит (снимок состояния);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-"/>
            </a:pPr>
            <a:r>
              <a:rPr b="1" lang="cs" sz="1600">
                <a:solidFill>
                  <a:srgbClr val="188038"/>
                </a:solidFill>
              </a:rPr>
              <a:t>git push</a:t>
            </a:r>
            <a:r>
              <a:rPr b="1" lang="cs" sz="1600">
                <a:solidFill>
                  <a:schemeClr val="dk1"/>
                </a:solidFill>
              </a:rPr>
              <a:t> </a:t>
            </a:r>
            <a:r>
              <a:rPr lang="cs" sz="1600">
                <a:solidFill>
                  <a:schemeClr val="dk1"/>
                </a:solidFill>
              </a:rPr>
              <a:t>- </a:t>
            </a:r>
            <a:r>
              <a:rPr lang="cs" sz="1600">
                <a:solidFill>
                  <a:srgbClr val="2B3990"/>
                </a:solidFill>
              </a:rPr>
              <a:t>отправить изменения на сервер (GitHub, GitLab...);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-"/>
            </a:pPr>
            <a:r>
              <a:rPr b="1" lang="cs" sz="1600">
                <a:solidFill>
                  <a:srgbClr val="188038"/>
                </a:solidFill>
              </a:rPr>
              <a:t>git pull</a:t>
            </a:r>
            <a:r>
              <a:rPr lang="cs" sz="1600">
                <a:solidFill>
                  <a:schemeClr val="dk1"/>
                </a:solidFill>
              </a:rPr>
              <a:t> - </a:t>
            </a:r>
            <a:r>
              <a:rPr lang="cs" sz="1600">
                <a:solidFill>
                  <a:srgbClr val="2B3990"/>
                </a:solidFill>
              </a:rPr>
              <a:t>забрать изменения с сервера.</a:t>
            </a:r>
            <a:endParaRPr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 rotWithShape="1">
          <a:blip r:embed="rId3">
            <a:alphaModFix/>
          </a:blip>
          <a:srcRect b="11782" l="9220" r="5323" t="20540"/>
          <a:stretch/>
        </p:blipFill>
        <p:spPr>
          <a:xfrm>
            <a:off x="807550" y="3133700"/>
            <a:ext cx="7358176" cy="157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/>
        </p:nvSpPr>
        <p:spPr>
          <a:xfrm>
            <a:off x="304800" y="304800"/>
            <a:ext cx="8050800" cy="28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Создаём проект локально и записываем на GitHub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git init -</a:t>
            </a:r>
            <a:r>
              <a:rPr b="1" lang="cs" sz="1600">
                <a:solidFill>
                  <a:srgbClr val="EB008B"/>
                </a:solidFill>
              </a:rPr>
              <a:t> </a:t>
            </a:r>
            <a:r>
              <a:rPr lang="cs" sz="1600">
                <a:solidFill>
                  <a:srgbClr val="2B3990"/>
                </a:solidFill>
              </a:rPr>
              <a:t>vytvoří nový </a:t>
            </a:r>
            <a:r>
              <a:rPr b="1" lang="cs" sz="1600">
                <a:solidFill>
                  <a:srgbClr val="2B3990"/>
                </a:solidFill>
              </a:rPr>
              <a:t>Git repozitář</a:t>
            </a:r>
            <a:r>
              <a:rPr lang="cs" sz="1600">
                <a:solidFill>
                  <a:srgbClr val="2B3990"/>
                </a:solidFill>
              </a:rPr>
              <a:t> v aktuální složce;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git add &lt;файл&gt;</a:t>
            </a:r>
            <a:r>
              <a:rPr lang="cs" sz="1600">
                <a:solidFill>
                  <a:srgbClr val="188038"/>
                </a:solidFill>
              </a:rPr>
              <a:t> (</a:t>
            </a:r>
            <a:r>
              <a:rPr b="1" lang="cs" sz="1600">
                <a:solidFill>
                  <a:srgbClr val="188038"/>
                </a:solidFill>
              </a:rPr>
              <a:t>git add .</a:t>
            </a:r>
            <a:r>
              <a:rPr lang="cs" sz="1600">
                <a:solidFill>
                  <a:srgbClr val="188038"/>
                </a:solidFill>
              </a:rPr>
              <a:t>) </a:t>
            </a:r>
            <a:r>
              <a:rPr lang="cs" sz="1600">
                <a:solidFill>
                  <a:schemeClr val="dk1"/>
                </a:solidFill>
              </a:rPr>
              <a:t>- </a:t>
            </a:r>
            <a:r>
              <a:rPr lang="cs" sz="1600">
                <a:solidFill>
                  <a:srgbClr val="2B3990"/>
                </a:solidFill>
              </a:rPr>
              <a:t>добавить файл в индекс (готов к коммиту);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git commit -m "Комментарий"</a:t>
            </a:r>
            <a:r>
              <a:rPr lang="cs" sz="1600">
                <a:solidFill>
                  <a:schemeClr val="dk1"/>
                </a:solidFill>
              </a:rPr>
              <a:t> </a:t>
            </a:r>
            <a:r>
              <a:rPr lang="cs" sz="1600">
                <a:solidFill>
                  <a:srgbClr val="2B3990"/>
                </a:solidFill>
              </a:rPr>
              <a:t>- создать коммит (снимок состояния);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Потом открываем GitHub, создаем новый репозиторий и ниже перечисленые команды вводим в командную строку </a:t>
            </a:r>
            <a:endParaRPr b="1"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Спасибо за внимание!</a:t>
            </a:r>
            <a:endParaRPr b="1">
              <a:solidFill>
                <a:srgbClr val="2B3990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Готов ответить на </a:t>
            </a:r>
            <a:r>
              <a:rPr b="1" lang="cs">
                <a:solidFill>
                  <a:srgbClr val="2B3990"/>
                </a:solidFill>
              </a:rPr>
              <a:t>ваши</a:t>
            </a:r>
            <a:r>
              <a:rPr b="1" lang="cs">
                <a:solidFill>
                  <a:srgbClr val="2B3990"/>
                </a:solidFill>
              </a:rPr>
              <a:t> вопросы.</a:t>
            </a:r>
            <a:endParaRPr b="1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