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7927517-CB61-4F7F-8090-F20FCA4CEA5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57D3A-E612-4A3E-B8CD-1984158A49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733B4B4E-A48F-4121-8054-261B7774CB36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ru-RU" b="0" i="0" dirty="0">
              <a:solidFill>
                <a:schemeClr val="tx1"/>
              </a:solidFill>
            </a:rPr>
            <a:t>Термин "нейронные сети" сейчас можно услышать из каждого утюга, и многие верят, будто это что-то очень сложное. На самом деле нейронные сети совсем </a:t>
          </a:r>
          <a:r>
            <a:rPr lang="ru-RU" b="1" i="0" dirty="0">
              <a:solidFill>
                <a:schemeClr val="tx1"/>
              </a:solidFill>
            </a:rPr>
            <a:t>не такие сложные</a:t>
          </a:r>
          <a:r>
            <a:rPr lang="ru-RU" b="0" i="0" dirty="0">
              <a:solidFill>
                <a:schemeClr val="tx1"/>
              </a:solidFill>
            </a:rPr>
            <a:t>, как может показаться! Мы реализуем одну сеть с нуля на Python. </a:t>
          </a:r>
          <a:endParaRPr lang="en-US" dirty="0">
            <a:solidFill>
              <a:schemeClr val="tx1"/>
            </a:solidFill>
          </a:endParaRPr>
        </a:p>
      </dgm:t>
    </dgm:pt>
    <dgm:pt modelId="{1E54E749-45B7-4C2F-A96C-F5BC7A6FB9EB}" type="parTrans" cxnId="{9FD92571-F71E-4429-B8A2-9CE6CC605AAE}">
      <dgm:prSet/>
      <dgm:spPr/>
      <dgm:t>
        <a:bodyPr/>
        <a:lstStyle/>
        <a:p>
          <a:endParaRPr lang="en-US"/>
        </a:p>
      </dgm:t>
    </dgm:pt>
    <dgm:pt modelId="{B260E175-F50B-4535-9FC5-217B06E79C85}" type="sibTrans" cxnId="{9FD92571-F71E-4429-B8A2-9CE6CC605A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53F8E6-2D81-4457-97C6-86EB7851F74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ru-RU" b="0" i="0" dirty="0">
              <a:solidFill>
                <a:schemeClr val="tx1"/>
              </a:solidFill>
            </a:rPr>
            <a:t>Прежде всего нам придется обсудить нейроны, базовые элементы нейронной сети. Нейрон принимает несколько входов, выполняет над ними кое-какие математические операции, а потом выдает один выход. Вот как выглядит нейрон с двумя входами:</a:t>
          </a:r>
          <a:endParaRPr lang="en-US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Вот как выглядит нейрон с двумя входами:&#10;&#10;"/>
        </a:ext>
      </dgm:extLst>
    </dgm:pt>
    <dgm:pt modelId="{BEEA5792-75AF-4519-B4AA-7E6F6727CDE3}" type="parTrans" cxnId="{671F4B86-A3D9-4CFB-9FD4-A7995D69FD65}">
      <dgm:prSet/>
      <dgm:spPr/>
      <dgm:t>
        <a:bodyPr/>
        <a:lstStyle/>
        <a:p>
          <a:endParaRPr lang="en-US"/>
        </a:p>
      </dgm:t>
    </dgm:pt>
    <dgm:pt modelId="{8AEA7040-7070-4523-B6F7-9F90519BBDC3}" type="sibTrans" cxnId="{671F4B86-A3D9-4CFB-9FD4-A7995D69FD65}">
      <dgm:prSet/>
      <dgm:spPr/>
      <dgm:t>
        <a:bodyPr/>
        <a:lstStyle/>
        <a:p>
          <a:endParaRPr lang="en-US"/>
        </a:p>
      </dgm:t>
    </dgm:pt>
    <dgm:pt modelId="{1F767A9C-3F4E-4DA7-82A4-C0FD50A52858}" type="pres">
      <dgm:prSet presAssocID="{3D657D3A-E612-4A3E-B8CD-1984158A494C}" presName="root" presStyleCnt="0">
        <dgm:presLayoutVars>
          <dgm:dir/>
          <dgm:resizeHandles val="exact"/>
        </dgm:presLayoutVars>
      </dgm:prSet>
      <dgm:spPr/>
    </dgm:pt>
    <dgm:pt modelId="{278F9A56-73F2-428B-B954-AE41F4204E06}" type="pres">
      <dgm:prSet presAssocID="{733B4B4E-A48F-4121-8054-261B7774CB36}" presName="compNode" presStyleCnt="0"/>
      <dgm:spPr/>
    </dgm:pt>
    <dgm:pt modelId="{E8961350-D9C8-4C2A-B551-F485D9AFFC34}" type="pres">
      <dgm:prSet presAssocID="{733B4B4E-A48F-4121-8054-261B7774CB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оцессор"/>
        </a:ext>
      </dgm:extLst>
    </dgm:pt>
    <dgm:pt modelId="{40C92C06-3C73-43DA-8032-D504ECB26DDC}" type="pres">
      <dgm:prSet presAssocID="{733B4B4E-A48F-4121-8054-261B7774CB36}" presName="spaceRect" presStyleCnt="0"/>
      <dgm:spPr/>
    </dgm:pt>
    <dgm:pt modelId="{18BFB15A-B85B-443E-81A9-6BD56D70504F}" type="pres">
      <dgm:prSet presAssocID="{733B4B4E-A48F-4121-8054-261B7774CB36}" presName="textRect" presStyleLbl="revTx" presStyleIdx="0" presStyleCnt="2">
        <dgm:presLayoutVars>
          <dgm:chMax val="1"/>
          <dgm:chPref val="1"/>
        </dgm:presLayoutVars>
      </dgm:prSet>
      <dgm:spPr/>
    </dgm:pt>
    <dgm:pt modelId="{4383BA67-AAC5-446D-A0A9-0B0F4E9CA41F}" type="pres">
      <dgm:prSet presAssocID="{B260E175-F50B-4535-9FC5-217B06E79C85}" presName="sibTrans" presStyleCnt="0"/>
      <dgm:spPr/>
    </dgm:pt>
    <dgm:pt modelId="{DD207B5B-5555-47BE-9E1B-42F0DC4E00AA}" type="pres">
      <dgm:prSet presAssocID="{5753F8E6-2D81-4457-97C6-86EB7851F744}" presName="compNode" presStyleCnt="0"/>
      <dgm:spPr/>
    </dgm:pt>
    <dgm:pt modelId="{A1016C8B-C78B-4F87-89D1-F51332BE6230}" type="pres">
      <dgm:prSet presAssocID="{5753F8E6-2D81-4457-97C6-86EB7851F7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ть"/>
        </a:ext>
      </dgm:extLst>
    </dgm:pt>
    <dgm:pt modelId="{38F8D0DF-1046-4BB0-9AA8-E21064592380}" type="pres">
      <dgm:prSet presAssocID="{5753F8E6-2D81-4457-97C6-86EB7851F744}" presName="spaceRect" presStyleCnt="0"/>
      <dgm:spPr/>
    </dgm:pt>
    <dgm:pt modelId="{416BA869-094D-47C2-BA99-4046075A36DE}" type="pres">
      <dgm:prSet presAssocID="{5753F8E6-2D81-4457-97C6-86EB7851F7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954114-0399-405D-8692-C767806538A2}" type="presOf" srcId="{3D657D3A-E612-4A3E-B8CD-1984158A494C}" destId="{1F767A9C-3F4E-4DA7-82A4-C0FD50A52858}" srcOrd="0" destOrd="0" presId="urn:microsoft.com/office/officeart/2018/2/layout/IconLabelList"/>
    <dgm:cxn modelId="{9FD92571-F71E-4429-B8A2-9CE6CC605AAE}" srcId="{3D657D3A-E612-4A3E-B8CD-1984158A494C}" destId="{733B4B4E-A48F-4121-8054-261B7774CB36}" srcOrd="0" destOrd="0" parTransId="{1E54E749-45B7-4C2F-A96C-F5BC7A6FB9EB}" sibTransId="{B260E175-F50B-4535-9FC5-217B06E79C85}"/>
    <dgm:cxn modelId="{C9BBF457-F16E-41C6-A63A-CE7755A3775B}" type="presOf" srcId="{5753F8E6-2D81-4457-97C6-86EB7851F744}" destId="{416BA869-094D-47C2-BA99-4046075A36DE}" srcOrd="0" destOrd="0" presId="urn:microsoft.com/office/officeart/2018/2/layout/IconLabelList"/>
    <dgm:cxn modelId="{671F4B86-A3D9-4CFB-9FD4-A7995D69FD65}" srcId="{3D657D3A-E612-4A3E-B8CD-1984158A494C}" destId="{5753F8E6-2D81-4457-97C6-86EB7851F744}" srcOrd="1" destOrd="0" parTransId="{BEEA5792-75AF-4519-B4AA-7E6F6727CDE3}" sibTransId="{8AEA7040-7070-4523-B6F7-9F90519BBDC3}"/>
    <dgm:cxn modelId="{A561A1C1-56C5-4393-B52A-569EB593AAC8}" type="presOf" srcId="{733B4B4E-A48F-4121-8054-261B7774CB36}" destId="{18BFB15A-B85B-443E-81A9-6BD56D70504F}" srcOrd="0" destOrd="0" presId="urn:microsoft.com/office/officeart/2018/2/layout/IconLabelList"/>
    <dgm:cxn modelId="{6C08FDDB-571A-49B4-8A56-6128B82ECA49}" type="presParOf" srcId="{1F767A9C-3F4E-4DA7-82A4-C0FD50A52858}" destId="{278F9A56-73F2-428B-B954-AE41F4204E06}" srcOrd="0" destOrd="0" presId="urn:microsoft.com/office/officeart/2018/2/layout/IconLabelList"/>
    <dgm:cxn modelId="{62164706-BA4D-46DF-8E0B-647050E7D517}" type="presParOf" srcId="{278F9A56-73F2-428B-B954-AE41F4204E06}" destId="{E8961350-D9C8-4C2A-B551-F485D9AFFC34}" srcOrd="0" destOrd="0" presId="urn:microsoft.com/office/officeart/2018/2/layout/IconLabelList"/>
    <dgm:cxn modelId="{7DEE9DFC-B101-42F0-8448-2E22448D1DA0}" type="presParOf" srcId="{278F9A56-73F2-428B-B954-AE41F4204E06}" destId="{40C92C06-3C73-43DA-8032-D504ECB26DDC}" srcOrd="1" destOrd="0" presId="urn:microsoft.com/office/officeart/2018/2/layout/IconLabelList"/>
    <dgm:cxn modelId="{6B41EDF8-1D89-4EF1-B5C1-ACBAC12EA93B}" type="presParOf" srcId="{278F9A56-73F2-428B-B954-AE41F4204E06}" destId="{18BFB15A-B85B-443E-81A9-6BD56D70504F}" srcOrd="2" destOrd="0" presId="urn:microsoft.com/office/officeart/2018/2/layout/IconLabelList"/>
    <dgm:cxn modelId="{8F1F5EA9-65BC-4F87-9130-F491039ADDED}" type="presParOf" srcId="{1F767A9C-3F4E-4DA7-82A4-C0FD50A52858}" destId="{4383BA67-AAC5-446D-A0A9-0B0F4E9CA41F}" srcOrd="1" destOrd="0" presId="urn:microsoft.com/office/officeart/2018/2/layout/IconLabelList"/>
    <dgm:cxn modelId="{6792A356-BD60-4CFA-A72E-008CF2B4EE2C}" type="presParOf" srcId="{1F767A9C-3F4E-4DA7-82A4-C0FD50A52858}" destId="{DD207B5B-5555-47BE-9E1B-42F0DC4E00AA}" srcOrd="2" destOrd="0" presId="urn:microsoft.com/office/officeart/2018/2/layout/IconLabelList"/>
    <dgm:cxn modelId="{4FBD9006-6F4D-4F46-8409-390D1F19CE62}" type="presParOf" srcId="{DD207B5B-5555-47BE-9E1B-42F0DC4E00AA}" destId="{A1016C8B-C78B-4F87-89D1-F51332BE6230}" srcOrd="0" destOrd="0" presId="urn:microsoft.com/office/officeart/2018/2/layout/IconLabelList"/>
    <dgm:cxn modelId="{CFFBC264-79E6-43F4-88F9-97BAAEA6CEB0}" type="presParOf" srcId="{DD207B5B-5555-47BE-9E1B-42F0DC4E00AA}" destId="{38F8D0DF-1046-4BB0-9AA8-E21064592380}" srcOrd="1" destOrd="0" presId="urn:microsoft.com/office/officeart/2018/2/layout/IconLabelList"/>
    <dgm:cxn modelId="{BBAC5C4E-9E20-4495-8DAC-6B0AB4FA27FD}" type="presParOf" srcId="{DD207B5B-5555-47BE-9E1B-42F0DC4E00AA}" destId="{416BA869-094D-47C2-BA99-4046075A36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61350-D9C8-4C2A-B551-F485D9AFFC34}">
      <dsp:nvSpPr>
        <dsp:cNvPr id="0" name=""/>
        <dsp:cNvSpPr/>
      </dsp:nvSpPr>
      <dsp:spPr>
        <a:xfrm>
          <a:off x="615751" y="696908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FB15A-B85B-443E-81A9-6BD56D70504F}">
      <dsp:nvSpPr>
        <dsp:cNvPr id="0" name=""/>
        <dsp:cNvSpPr/>
      </dsp:nvSpPr>
      <dsp:spPr>
        <a:xfrm>
          <a:off x="12469" y="2125394"/>
          <a:ext cx="2193750" cy="151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>
              <a:solidFill>
                <a:schemeClr val="tx1"/>
              </a:solidFill>
            </a:rPr>
            <a:t>Термин "нейронные сети" сейчас можно услышать из каждого утюга, и многие верят, будто это что-то очень сложное. На самом деле нейронные сети совсем </a:t>
          </a:r>
          <a:r>
            <a:rPr lang="ru-RU" sz="1100" b="1" i="0" kern="1200" dirty="0">
              <a:solidFill>
                <a:schemeClr val="tx1"/>
              </a:solidFill>
            </a:rPr>
            <a:t>не такие сложные</a:t>
          </a:r>
          <a:r>
            <a:rPr lang="ru-RU" sz="1100" b="0" i="0" kern="1200" dirty="0">
              <a:solidFill>
                <a:schemeClr val="tx1"/>
              </a:solidFill>
            </a:rPr>
            <a:t>, как может показаться! Мы реализуем одну сеть с нуля на Python. 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2469" y="2125394"/>
        <a:ext cx="2193750" cy="1513476"/>
      </dsp:txXfrm>
    </dsp:sp>
    <dsp:sp modelId="{A1016C8B-C78B-4F87-89D1-F51332BE6230}">
      <dsp:nvSpPr>
        <dsp:cNvPr id="0" name=""/>
        <dsp:cNvSpPr/>
      </dsp:nvSpPr>
      <dsp:spPr>
        <a:xfrm>
          <a:off x="3193407" y="696908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BA869-094D-47C2-BA99-4046075A36DE}">
      <dsp:nvSpPr>
        <dsp:cNvPr id="0" name=""/>
        <dsp:cNvSpPr/>
      </dsp:nvSpPr>
      <dsp:spPr>
        <a:xfrm>
          <a:off x="2590126" y="2125394"/>
          <a:ext cx="2193750" cy="151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>
              <a:solidFill>
                <a:schemeClr val="tx1"/>
              </a:solidFill>
            </a:rPr>
            <a:t>Прежде всего нам придется обсудить нейроны, базовые элементы нейронной сети. Нейрон принимает несколько входов, выполняет над ними кое-какие математические операции, а потом выдает один выход. Вот как выглядит нейрон с двумя входами: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590126" y="2125394"/>
        <a:ext cx="2193750" cy="1513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5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2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5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u.wikipedia.org/wiki/%D0%A7%D0%B0%D1%81%D1%82%D0%BD%D0%B0%D1%8F_%D0%BF%D1%80%D0%BE%D0%B8%D0%B7%D0%B2%D0%BE%D0%B4%D0%BD%D0%B0%D1%8F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u.wikipedia.org/wiki/%D0%94%D0%B8%D1%84%D1%84%D0%B5%D1%80%D0%B5%D0%BD%D1%86%D0%B8%D1%80%D0%BE%D0%B2%D0%B0%D0%BD%D0%B8%D0%B5_%D1%81%D0%BB%D0%BE%D0%B6%D0%BD%D0%BE%D0%B9_%D1%84%D1%83%D0%BD%D0%BA%D1%86%D0%B8%D0%B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ru.wikipedia.org/wiki/%D0%A1%D1%82%D0%BE%D1%85%D0%B0%D1%81%D1%82%D0%B8%D1%87%D0%B5%D1%81%D0%BA%D0%B8%D0%B9_%D0%B3%D1%80%D0%B0%D0%B4%D0%B8%D0%B5%D0%BD%D1%82%D0%BD%D1%8B%D0%B9_%D1%81%D0%BF%D1%83%D1%81%D0%B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wikipedia.org/wiki/%D0%A1%D0%B8%D0%B3%D0%BC%D0%BE%D0%B8%D0%B4%D0%B0" TargetMode="Externa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0DD99-B6FB-7A7B-BDC4-991815CD3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3" b="1455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1629D-20B8-DA21-2A89-F057A6857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Простейшая нейросеть на языке </a:t>
            </a:r>
            <a:r>
              <a:rPr lang="en-US" dirty="0">
                <a:latin typeface="Century Gothic" panose="020B0502020202020204" pitchFamily="34" charset="0"/>
              </a:rPr>
              <a:t>Python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23F56-9225-EE4B-67A2-5C68B87F9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latin typeface="Century Gothic" panose="020B0502020202020204" pitchFamily="34" charset="0"/>
              </a:rPr>
              <a:t>Шевелев Владимир</a:t>
            </a:r>
          </a:p>
          <a:p>
            <a:pPr>
              <a:lnSpc>
                <a:spcPct val="120000"/>
              </a:lnSpc>
            </a:pPr>
            <a:r>
              <a:rPr lang="ru-RU" i="1" dirty="0">
                <a:latin typeface="Century Gothic" panose="020B0502020202020204" pitchFamily="34" charset="0"/>
              </a:rPr>
              <a:t>Рукасуев Алексей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721B2-2E3C-9C39-BC2E-548D3BDD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Код функции средней квадратичной ошибки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9EB1B9-8BE3-D130-6246-699EE1DD1A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2853369"/>
                <a:ext cx="3943762" cy="308846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Проверить верность исполнения кода можно подставив значения в исходную формулу</a:t>
                </a:r>
                <a:r>
                  <a:rPr lang="en-US" dirty="0">
                    <a:latin typeface="Century Gothic" panose="020B0502020202020204" pitchFamily="34" charset="0"/>
                  </a:rPr>
                  <a:t>.</a:t>
                </a:r>
                <a:r>
                  <a:rPr lang="ru-RU" dirty="0">
                    <a:latin typeface="Century Gothic" panose="020B0502020202020204" pitchFamily="34" charset="0"/>
                  </a:rPr>
                  <a:t> Получим</a:t>
                </a:r>
                <a:r>
                  <a:rPr lang="en-US" dirty="0">
                    <a:latin typeface="Century Gothic" panose="020B0502020202020204" pitchFamily="34" charset="0"/>
                  </a:rPr>
                  <a:t>:</a:t>
                </a:r>
                <a:endParaRPr lang="en-US" b="0" i="1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1+0+0+1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59EB1B9-8BE3-D130-6246-699EE1DD1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2853369"/>
                <a:ext cx="3943762" cy="3088460"/>
              </a:xfrm>
              <a:blipFill>
                <a:blip r:embed="rId2"/>
                <a:stretch>
                  <a:fillRect l="-1546" t="-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632794-5ADD-403F-BBF3-93734FB7F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4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5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0A462-154B-B47E-4160-E542470E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Принцип обучения нейросети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71748-03FB-1D3A-6400-38194EB7D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53369"/>
            <a:ext cx="4079988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entury Gothic" panose="020B0502020202020204" pitchFamily="34" charset="0"/>
              </a:rPr>
              <a:t>Процесс обучения сети будет выглядеть примерно так: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entury Gothic" panose="020B0502020202020204" pitchFamily="34" charset="0"/>
              </a:rPr>
              <a:t>1)Выбираем одно наблюдение из набора данных. Именно то, что мы работаем только с одним наблюдением, делает наш градиентный спуск стохастическим.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entury Gothic" panose="020B0502020202020204" pitchFamily="34" charset="0"/>
              </a:rPr>
              <a:t>2)Считаем все частные производные функции потерь по всем весам и порогам (dL/dw</a:t>
            </a:r>
            <a:r>
              <a:rPr lang="en-US" sz="1200" baseline="-25000" dirty="0">
                <a:latin typeface="Century Gothic" panose="020B0502020202020204" pitchFamily="34" charset="0"/>
              </a:rPr>
              <a:t>1</a:t>
            </a:r>
            <a:r>
              <a:rPr lang="en-US" sz="1200" dirty="0">
                <a:latin typeface="Century Gothic" panose="020B0502020202020204" pitchFamily="34" charset="0"/>
              </a:rPr>
              <a:t>, dL/dw</a:t>
            </a:r>
            <a:r>
              <a:rPr lang="en-US" sz="1200" baseline="-25000" dirty="0">
                <a:latin typeface="Century Gothic" panose="020B0502020202020204" pitchFamily="34" charset="0"/>
              </a:rPr>
              <a:t>2</a:t>
            </a:r>
            <a:r>
              <a:rPr lang="en-US" sz="1200" dirty="0">
                <a:latin typeface="Century Gothic" panose="020B0502020202020204" pitchFamily="34" charset="0"/>
              </a:rPr>
              <a:t> и т.д.)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entury Gothic" panose="020B0502020202020204" pitchFamily="34" charset="0"/>
              </a:rPr>
              <a:t>3)Используем формулу обновления, чтобы обновить значения каждого веса и порога.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latin typeface="Century Gothic" panose="020B0502020202020204" pitchFamily="34" charset="0"/>
              </a:rPr>
              <a:t>4)Снова переходим к шагу 1.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0AD9C04-E7CD-2D49-BD8A-08AFD870C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69" y="2145758"/>
            <a:ext cx="5799963" cy="25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AE086-38D8-998F-D4B2-A76CFFB1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entury Gothic" panose="020B0502020202020204" pitchFamily="34" charset="0"/>
              </a:rPr>
              <a:t>Шаг 1</a:t>
            </a:r>
            <a:r>
              <a:rPr lang="en-US" sz="3600" dirty="0">
                <a:latin typeface="Century Gothic" panose="020B0502020202020204" pitchFamily="34" charset="0"/>
              </a:rPr>
              <a:t>.</a:t>
            </a:r>
            <a:r>
              <a:rPr lang="ru-RU" sz="3600" dirty="0">
                <a:latin typeface="Century Gothic" panose="020B0502020202020204" pitchFamily="34" charset="0"/>
              </a:rPr>
              <a:t> Расчет </a:t>
            </a:r>
            <a:r>
              <a:rPr lang="en-US" sz="3600" dirty="0">
                <a:latin typeface="Century Gothic" panose="020B0502020202020204" pitchFamily="34" charset="0"/>
              </a:rPr>
              <a:t>MSE </a:t>
            </a:r>
            <a:r>
              <a:rPr lang="ru-RU" sz="3600" dirty="0">
                <a:latin typeface="Century Gothic" panose="020B0502020202020204" pitchFamily="34" charset="0"/>
              </a:rPr>
              <a:t>для одного наблюдения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58F3C10-72BE-1A7B-EFA7-246DAABA5A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Для простоты возьмем значения из таблицы Алисы</a:t>
                </a:r>
                <a:r>
                  <a:rPr lang="en-US" dirty="0">
                    <a:latin typeface="Century Gothic" panose="020B0502020202020204" pitchFamily="34" charset="0"/>
                  </a:rPr>
                  <a:t>.</a:t>
                </a:r>
                <a:r>
                  <a:rPr lang="ru-RU" dirty="0">
                    <a:latin typeface="Century Gothic" panose="020B0502020202020204" pitchFamily="34" charset="0"/>
                  </a:rPr>
                  <a:t> Тогда средняя квадратичная ошибка будет квадратичной ошибкой только для Алисы: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𝑡𝑟𝑦𝑒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𝑡𝑟𝑦𝑒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Теперь мы можем записать функцию потерь как функцию от нескольких переменных: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r>
                  <a:rPr lang="ru-RU" sz="2200" b="0" dirty="0">
                    <a:latin typeface="Century Gothic" panose="020B0502020202020204" pitchFamily="34" charset="0"/>
                  </a:rPr>
                  <a:t>Предположим, мы хотим отрегулировать w</a:t>
                </a:r>
                <a:r>
                  <a:rPr lang="ru-RU" sz="2200" b="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ru-RU" sz="2200" b="0" dirty="0">
                    <a:latin typeface="Century Gothic" panose="020B0502020202020204" pitchFamily="34" charset="0"/>
                  </a:rPr>
                  <a:t>. На этот вопрос может ответить </a:t>
                </a:r>
                <a:r>
                  <a:rPr lang="ru-RU" sz="2200" b="0" dirty="0">
                    <a:latin typeface="Century Gothic" panose="020B0502020202020204" pitchFamily="34" charset="0"/>
                    <a:hlinkClick r:id="rId2"/>
                  </a:rPr>
                  <a:t>частная производная </a:t>
                </a:r>
                <a:r>
                  <a:rPr lang="ru-RU" sz="2200" b="0" dirty="0">
                    <a:latin typeface="Century Gothic" panose="020B0502020202020204" pitchFamily="34" charset="0"/>
                  </a:rPr>
                  <a:t>dL/dw</a:t>
                </a:r>
                <a:r>
                  <a:rPr lang="ru-RU" sz="2200" b="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ru-RU" sz="2200" b="0" dirty="0">
                    <a:latin typeface="Century Gothic" panose="020B0502020202020204" pitchFamily="34" charset="0"/>
                  </a:rPr>
                  <a:t>.</a:t>
                </a:r>
                <a:endParaRPr lang="en-US" sz="2200" b="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58F3C10-72BE-1A7B-EFA7-246DAABA5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77" t="-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7957699-F29F-F20D-0690-A15BD74FF7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7565947"/>
              </p:ext>
            </p:extLst>
          </p:nvPr>
        </p:nvGraphicFramePr>
        <p:xfrm>
          <a:off x="6172200" y="2849563"/>
          <a:ext cx="5105400" cy="101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64993856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07485861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69991648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411606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Вес</a:t>
                      </a:r>
                    </a:p>
                    <a:p>
                      <a:r>
                        <a:rPr lang="ru-RU" dirty="0"/>
                        <a:t>(фунт)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Рост</a:t>
                      </a:r>
                    </a:p>
                    <a:p>
                      <a:r>
                        <a:rPr lang="ru-RU" dirty="0"/>
                        <a:t>(дюйм)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8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Алиса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7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32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A2E53-6227-ACF6-3BCD-1680EC9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Шаг 2</a:t>
            </a:r>
            <a:r>
              <a:rPr lang="en-US" sz="3200" dirty="0">
                <a:latin typeface="Century Gothic" panose="020B0502020202020204" pitchFamily="34" charset="0"/>
              </a:rPr>
              <a:t>.</a:t>
            </a:r>
            <a:r>
              <a:rPr lang="ru-RU" sz="3200" dirty="0">
                <a:latin typeface="Century Gothic" panose="020B0502020202020204" pitchFamily="34" charset="0"/>
              </a:rPr>
              <a:t> Вычисление всех частных производных функций потерь по всем весам и порогам</a:t>
            </a:r>
            <a:r>
              <a:rPr lang="en-US" sz="3200" dirty="0">
                <a:latin typeface="Century Gothic" panose="020B0502020202020204" pitchFamily="34" charset="0"/>
              </a:rPr>
              <a:t>. </a:t>
            </a:r>
            <a:endParaRPr lang="ru-RU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0756C92-7645-930B-3CF2-E82F50588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Прежде всего, давайте перепишем частную производную через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Century Gothic" panose="020B0502020202020204" pitchFamily="34" charset="0"/>
                  </a:rPr>
                  <a:t>,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ru-RU" dirty="0">
                    <a:latin typeface="Century Gothic" panose="020B0502020202020204" pitchFamily="34" charset="0"/>
                  </a:rPr>
                  <a:t>воспользовавшись </a:t>
                </a:r>
                <a:r>
                  <a:rPr lang="ru-RU" dirty="0">
                    <a:latin typeface="Century Gothic" panose="020B0502020202020204" pitchFamily="34" charset="0"/>
                    <a:hlinkClick r:id="rId2"/>
                  </a:rPr>
                  <a:t>цепным правилом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0756C92-7645-930B-3CF2-E82F50588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45BE70-B2F2-F07A-8076-4625017AE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6543" y="1171852"/>
                <a:ext cx="10301055" cy="47699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Мы можем рассчитать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Century Gothic" panose="020B0502020202020204" pitchFamily="34" charset="0"/>
                  </a:rPr>
                  <a:t>, поскольку мы уже выяснили выше,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=−2(1−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Теперь давайте решим, что делать с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Century Gothic" panose="020B0502020202020204" pitchFamily="34" charset="0"/>
                  </a:rPr>
                  <a:t>. Обозначая выходы нейронов, как прежде, h</a:t>
                </a:r>
                <a:r>
                  <a:rPr lang="ru-RU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ru-RU" dirty="0">
                    <a:latin typeface="Century Gothic" panose="020B0502020202020204" pitchFamily="34" charset="0"/>
                  </a:rPr>
                  <a:t>, h</a:t>
                </a:r>
                <a:r>
                  <a:rPr lang="ru-RU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ru-RU" dirty="0">
                    <a:latin typeface="Century Gothic" panose="020B0502020202020204" pitchFamily="34" charset="0"/>
                  </a:rPr>
                  <a:t> и o</a:t>
                </a:r>
                <a:r>
                  <a:rPr lang="ru-RU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ru-RU" dirty="0">
                    <a:latin typeface="Century Gothic" panose="020B0502020202020204" pitchFamily="34" charset="0"/>
                  </a:rPr>
                  <a:t>, получаем: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Поскольку w</a:t>
                </a:r>
                <a:r>
                  <a:rPr lang="ru-RU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ru-RU" dirty="0">
                    <a:latin typeface="Century Gothic" panose="020B0502020202020204" pitchFamily="34" charset="0"/>
                  </a:rPr>
                  <a:t> влияет только на h</a:t>
                </a:r>
                <a:r>
                  <a:rPr lang="ru-RU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ru-RU" dirty="0">
                    <a:latin typeface="Century Gothic" panose="020B0502020202020204" pitchFamily="34" charset="0"/>
                  </a:rPr>
                  <a:t> (но не на h</a:t>
                </a:r>
                <a:r>
                  <a:rPr lang="ru-RU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ru-RU" dirty="0">
                    <a:latin typeface="Century Gothic" panose="020B0502020202020204" pitchFamily="34" charset="0"/>
                  </a:rPr>
                  <a:t>), мы можем снова использовать цепное правило и записать: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45BE70-B2F2-F07A-8076-4625017AE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543" y="1171852"/>
                <a:ext cx="10301055" cy="4769977"/>
              </a:xfr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39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C7D5D6-9F69-980F-CCA1-476B2D3BF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5522" y="1198485"/>
                <a:ext cx="10372078" cy="49093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Точно такую же процедуру проделываем с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В этой формуле x</a:t>
                </a:r>
                <a:r>
                  <a:rPr lang="ru-RU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ru-RU" dirty="0">
                    <a:latin typeface="Century Gothic" panose="020B0502020202020204" pitchFamily="34" charset="0"/>
                  </a:rPr>
                  <a:t> – это вес, а x</a:t>
                </a:r>
                <a:r>
                  <a:rPr lang="ru-RU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ru-RU" dirty="0">
                    <a:latin typeface="Century Gothic" panose="020B0502020202020204" pitchFamily="34" charset="0"/>
                  </a:rPr>
                  <a:t> – рост. Теперь вычислим производную </a:t>
                </a:r>
                <a:r>
                  <a:rPr lang="en-US" dirty="0">
                    <a:latin typeface="Century Gothic" panose="020B0502020202020204" pitchFamily="34" charset="0"/>
                  </a:rPr>
                  <a:t>f’x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>
                    <a:latin typeface="Century Gothic" panose="020B0502020202020204" pitchFamily="34" charset="0"/>
                  </a:rPr>
                  <a:t>Таким образом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C7D5D6-9F69-980F-CCA1-476B2D3BF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522" y="1198485"/>
                <a:ext cx="10372078" cy="4909352"/>
              </a:xfr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70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A67-E546-93A6-A192-4CB467CC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86557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entury Gothic" panose="020B0502020202020204" pitchFamily="34" charset="0"/>
              </a:rPr>
              <a:t>Шаг 3</a:t>
            </a:r>
            <a:r>
              <a:rPr lang="en-US" sz="3600" dirty="0">
                <a:latin typeface="Century Gothic" panose="020B0502020202020204" pitchFamily="34" charset="0"/>
              </a:rPr>
              <a:t>.</a:t>
            </a:r>
            <a:r>
              <a:rPr lang="ru-RU" sz="3600" dirty="0">
                <a:latin typeface="Century Gothic" panose="020B0502020202020204" pitchFamily="34" charset="0"/>
              </a:rPr>
              <a:t> </a:t>
            </a:r>
            <a:r>
              <a:rPr lang="en-US" sz="3600" dirty="0">
                <a:latin typeface="Century Gothic" panose="020B0502020202020204" pitchFamily="34" charset="0"/>
              </a:rPr>
              <a:t>C</a:t>
            </a:r>
            <a:r>
              <a:rPr lang="ru-RU" sz="3600" dirty="0">
                <a:latin typeface="Century Gothic" panose="020B0502020202020204" pitchFamily="34" charset="0"/>
              </a:rPr>
              <a:t>тохастический градиентный спуск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A21F526-70E6-F759-3711-E0DA457AB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237173"/>
                <a:ext cx="10363200" cy="370465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Century Gothic" panose="020B0502020202020204" pitchFamily="34" charset="0"/>
                  </a:rPr>
                  <a:t>Мы используем алгоритм оптимизации под названием </a:t>
                </a:r>
                <a:r>
                  <a:rPr lang="ru-RU" sz="1600" dirty="0">
                    <a:solidFill>
                      <a:srgbClr val="FF0000"/>
                    </a:solidFill>
                    <a:latin typeface="Century Gothic" panose="020B0502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стохастический градиентный спуск (stochastic gradient descent)</a:t>
                </a:r>
                <a:r>
                  <a:rPr lang="ru-RU" sz="1600" dirty="0">
                    <a:latin typeface="Century Gothic" panose="020B0502020202020204" pitchFamily="34" charset="0"/>
                  </a:rPr>
                  <a:t>, который определит, как мы будем изменять наши веса и пороги для минимизации потерь. Фактически, он заключается в следующей формуле обновления: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𝑒𝑡𝑎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константа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 называемая скоростью обучения</m:t>
                      </m:r>
                    </m:oMath>
                  </m:oMathPara>
                </a14:m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>
                    <a:latin typeface="Century Gothic" panose="020B0502020202020204" pitchFamily="34" charset="0"/>
                  </a:rPr>
                  <a:t>Скорость обучения определяет, как быстро наша сеть учится. Все, что мы делаем – это вычитаем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Century Gothic" panose="020B0502020202020204" pitchFamily="34" charset="0"/>
                  </a:rPr>
                  <a:t>из w</a:t>
                </a:r>
                <a:r>
                  <a:rPr lang="ru-RU" sz="16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ru-RU" sz="1600" dirty="0"/>
                  <a:t>: </a:t>
                </a:r>
              </a:p>
              <a:p>
                <a:r>
                  <a:rPr lang="ru-RU" sz="1600" dirty="0"/>
                  <a:t>Если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положительна</a:t>
                </a:r>
                <a:r>
                  <a:rPr lang="en-US" sz="1600" dirty="0"/>
                  <a:t>,</a:t>
                </a:r>
                <a:r>
                  <a:rPr lang="ru-RU" sz="1600" dirty="0"/>
                  <a:t> то </a:t>
                </a:r>
                <a:r>
                  <a:rPr lang="en-US" sz="1600" dirty="0"/>
                  <a:t>w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</a:t>
                </a:r>
                <a:r>
                  <a:rPr lang="ru-RU" sz="1600" dirty="0"/>
                  <a:t>уменьшится</a:t>
                </a:r>
                <a:r>
                  <a:rPr lang="en-US" sz="1600" dirty="0"/>
                  <a:t>,</a:t>
                </a:r>
                <a:r>
                  <a:rPr lang="ru-RU" sz="1600" dirty="0"/>
                  <a:t> что уменьшит </a:t>
                </a:r>
                <a:r>
                  <a:rPr lang="en-US" sz="1600" dirty="0"/>
                  <a:t>L.</a:t>
                </a:r>
              </a:p>
              <a:p>
                <a:r>
                  <a:rPr lang="ru-RU" sz="1600" dirty="0"/>
                  <a:t>Если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отрицательна</a:t>
                </a:r>
                <a:r>
                  <a:rPr lang="en-US" sz="1600" dirty="0"/>
                  <a:t>,</a:t>
                </a:r>
                <a:r>
                  <a:rPr lang="ru-RU" sz="1600" dirty="0"/>
                  <a:t> то </a:t>
                </a:r>
                <a:r>
                  <a:rPr lang="en-US" sz="1600" dirty="0"/>
                  <a:t>w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</a:t>
                </a:r>
                <a:r>
                  <a:rPr lang="ru-RU" sz="1600" dirty="0"/>
                  <a:t>увеличится</a:t>
                </a:r>
                <a:r>
                  <a:rPr lang="en-US" sz="1600" dirty="0"/>
                  <a:t>,</a:t>
                </a:r>
                <a:r>
                  <a:rPr lang="ru-RU" sz="1600" dirty="0"/>
                  <a:t> что уменьшит </a:t>
                </a:r>
                <a:r>
                  <a:rPr lang="en-US" sz="1600" dirty="0"/>
                  <a:t>L.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>
                    <a:latin typeface="Century Gothic" panose="020B0502020202020204" pitchFamily="34" charset="0"/>
                  </a:rPr>
                  <a:t>Если мы сделаем то же самое для каждого веса и порога в сети, потери будут постепенно уменьшаться, и наша сеть будет выдавать более точные результаты.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A21F526-70E6-F759-3711-E0DA457AB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237173"/>
                <a:ext cx="10363200" cy="3704656"/>
              </a:xfrm>
              <a:blipFill>
                <a:blip r:embed="rId3"/>
                <a:stretch>
                  <a:fillRect l="-176" t="-329" b="-1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46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F67AF-A6CE-49F7-4784-A75A4BE0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Результат</a:t>
            </a:r>
            <a:endParaRPr lang="en-US" sz="40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A5BFFA6-D860-42F5-051D-3E64643811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5" y="2852738"/>
            <a:ext cx="3896219" cy="3089275"/>
          </a:xfrm>
        </p:spPr>
      </p:pic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468B6E-2F83-9D65-F983-DA493F7E6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11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AC1C9-418F-2946-3B75-23C1B53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Краткое введение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29FCD52-B7FB-0646-94FC-9C49D7031F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2" y="2610928"/>
            <a:ext cx="4775887" cy="2519280"/>
          </a:xfrm>
          <a:prstGeom prst="rect">
            <a:avLst/>
          </a:prstGeom>
        </p:spPr>
      </p:pic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73D2783A-6212-1CA6-A177-CAAA514466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1275798"/>
              </p:ext>
            </p:extLst>
          </p:nvPr>
        </p:nvGraphicFramePr>
        <p:xfrm>
          <a:off x="6400800" y="960120"/>
          <a:ext cx="4796346" cy="4335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7902E8-6237-5F9E-AB87-CEFC87BC61B6}"/>
              </a:ext>
            </a:extLst>
          </p:cNvPr>
          <p:cNvSpPr txBox="1"/>
          <p:nvPr/>
        </p:nvSpPr>
        <p:spPr>
          <a:xfrm>
            <a:off x="1052329" y="2126578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Так выглядит нейрон с двумя входами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9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0B158-C564-DD2B-CFE6-C330D792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Принцип работы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D72D24D-54FF-8574-0ED7-0CA26A6AB62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2853369"/>
                <a:ext cx="4079988" cy="308846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100" dirty="0">
                    <a:latin typeface="Century Gothic" panose="020B0502020202020204" pitchFamily="34" charset="0"/>
                  </a:rPr>
                  <a:t>Внутри нейрона происходят три операции. Сначала значения входов умножаются на </a:t>
                </a:r>
                <a:r>
                  <a:rPr lang="en-US" sz="1100" b="1" dirty="0">
                    <a:latin typeface="Century Gothic" panose="020B0502020202020204" pitchFamily="34" charset="0"/>
                  </a:rPr>
                  <a:t>веса</a:t>
                </a:r>
                <a:r>
                  <a:rPr lang="en-US" sz="1100" dirty="0">
                    <a:latin typeface="Century Gothic" panose="020B0502020202020204" pitchFamily="34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;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1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100" dirty="0">
                    <a:latin typeface="Century Gothic" panose="020B0502020202020204" pitchFamily="34" charset="0"/>
                  </a:rPr>
                  <a:t>Затем взвешенные входы складываются, и к ним прибавляется значение </a:t>
                </a:r>
                <a:r>
                  <a:rPr lang="en-US" sz="1100" b="1" dirty="0">
                    <a:latin typeface="Century Gothic" panose="020B0502020202020204" pitchFamily="34" charset="0"/>
                  </a:rPr>
                  <a:t>порога</a:t>
                </a:r>
                <a:r>
                  <a:rPr lang="en-US" sz="1100" dirty="0">
                    <a:latin typeface="Century Gothic" panose="020B0502020202020204" pitchFamily="34" charset="0"/>
                  </a:rPr>
                  <a:t> b: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1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100" dirty="0">
                    <a:latin typeface="Century Gothic" panose="020B0502020202020204" pitchFamily="34" charset="0"/>
                  </a:rPr>
                  <a:t>Наконец, полученная сумма проходит через </a:t>
                </a:r>
                <a:r>
                  <a:rPr lang="en-US" sz="1100" b="1" dirty="0">
                    <a:latin typeface="Century Gothic" panose="020B0502020202020204" pitchFamily="34" charset="0"/>
                  </a:rPr>
                  <a:t>функцию активации</a:t>
                </a:r>
                <a:r>
                  <a:rPr lang="en-US" sz="1100" dirty="0">
                    <a:latin typeface="Century Gothic" panose="020B0502020202020204" pitchFamily="34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100" dirty="0">
                    <a:latin typeface="Century Gothic" panose="020B0502020202020204" pitchFamily="34" charset="0"/>
                  </a:rPr>
                  <a:t>Функция активации преобразует неограниченные значения входов в выход, имеющий ясную и предсказуемую форму. Одна из часто используемых функций активации – </a:t>
                </a:r>
                <a:r>
                  <a:rPr lang="en-US" sz="1100" dirty="0">
                    <a:solidFill>
                      <a:srgbClr val="FF0000"/>
                    </a:solidFill>
                    <a:latin typeface="Century Gothic" panose="020B0502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сигмоида</a:t>
                </a:r>
                <a:endParaRPr lang="en-US" sz="1100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D72D24D-54FF-8574-0ED7-0CA26A6AB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2853369"/>
                <a:ext cx="4079988" cy="3088460"/>
              </a:xfrm>
              <a:blipFill>
                <a:blip r:embed="rId3"/>
                <a:stretch>
                  <a:fillRect r="-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>
            <a:extLst>
              <a:ext uri="{FF2B5EF4-FFF2-40B4-BE49-F238E27FC236}">
                <a16:creationId xmlns:a16="http://schemas.microsoft.com/office/drawing/2014/main" id="{1BF8F3B1-9A6D-BFE9-546A-AD99A98F7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69" y="1587511"/>
            <a:ext cx="5799963" cy="36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21056-0857-8D46-3AE5-F193722D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Код нейтрона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A0F19-6D0E-C13C-D0CC-8AB826333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Код нейтрона находиться в файле: neuron.py. Написан на языке Python с использованием библиотеки NumPy.</a:t>
            </a:r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544E287-E98E-F0E5-56D0-13AC583240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3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F5876-A769-21BF-E5F9-AA40A30F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Сборка нейросети из нейронов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253D933-3CA1-0CB2-8173-59B5D180B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09" y="2774266"/>
            <a:ext cx="4806291" cy="217484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B3EF762-AE1F-EA4F-DB21-CCA621FBF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0" y="960120"/>
            <a:ext cx="4796346" cy="43357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Нейронная сеть – это всего лишь несколько нейронов, соединенных вместе. Вот как может выглядеть простая нейронная сеть</a:t>
            </a:r>
            <a:r>
              <a:rPr lang="en-US" dirty="0">
                <a:latin typeface="Century Gothic" panose="020B0502020202020204" pitchFamily="34" charset="0"/>
              </a:rPr>
              <a:t>(рисунок 4). У этой сети два входа, скрытый слой с двумя нейронами (h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и h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) и выходной слой с одним нейроном (o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). Обратите внимание, что входы для o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– это выходы из h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и h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. Именно это создает из нейронов сеть.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47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8C7C8-34AB-4207-ED0F-D17A7E87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Код нейросети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1843F-304C-041D-A89B-091B8B122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Код нейросети находиться в файле: neuralnetwork.py. Написан на языке Python.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7A0E6C-54E7-48D9-5430-DA3D9E607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48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3240B-16E0-4FB6-B255-42844FBF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Практическое применение. Обучение нейросети.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6DDE4-F5C2-7814-0171-D27F9CF6A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53369"/>
            <a:ext cx="4079988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Давайте обучим нашу нейронную сеть предсказывать пол человека по его росту и весу.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908B9AE-979B-5E27-1BF7-4A796BA462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5609308"/>
              </p:ext>
            </p:extLst>
          </p:nvPr>
        </p:nvGraphicFramePr>
        <p:xfrm>
          <a:off x="6160875" y="643467"/>
          <a:ext cx="4975353" cy="55710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0645">
                  <a:extLst>
                    <a:ext uri="{9D8B030D-6E8A-4147-A177-3AD203B41FA5}">
                      <a16:colId xmlns:a16="http://schemas.microsoft.com/office/drawing/2014/main" val="3627835661"/>
                    </a:ext>
                  </a:extLst>
                </a:gridCol>
                <a:gridCol w="1362764">
                  <a:extLst>
                    <a:ext uri="{9D8B030D-6E8A-4147-A177-3AD203B41FA5}">
                      <a16:colId xmlns:a16="http://schemas.microsoft.com/office/drawing/2014/main" val="2772671474"/>
                    </a:ext>
                  </a:extLst>
                </a:gridCol>
                <a:gridCol w="1471328">
                  <a:extLst>
                    <a:ext uri="{9D8B030D-6E8A-4147-A177-3AD203B41FA5}">
                      <a16:colId xmlns:a16="http://schemas.microsoft.com/office/drawing/2014/main" val="3673390455"/>
                    </a:ext>
                  </a:extLst>
                </a:gridCol>
                <a:gridCol w="920616">
                  <a:extLst>
                    <a:ext uri="{9D8B030D-6E8A-4147-A177-3AD203B41FA5}">
                      <a16:colId xmlns:a16="http://schemas.microsoft.com/office/drawing/2014/main" val="2836178858"/>
                    </a:ext>
                  </a:extLst>
                </a:gridCol>
              </a:tblGrid>
              <a:tr h="841345">
                <a:tc>
                  <a:txBody>
                    <a:bodyPr/>
                    <a:lstStyle/>
                    <a:p>
                      <a:r>
                        <a:rPr lang="ru-RU" sz="2200" dirty="0"/>
                        <a:t>Имя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Вес (фунт)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Рост</a:t>
                      </a:r>
                    </a:p>
                    <a:p>
                      <a:r>
                        <a:rPr lang="ru-RU" sz="2200" dirty="0"/>
                        <a:t>(дюйм)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Пол</a:t>
                      </a:r>
                    </a:p>
                  </a:txBody>
                  <a:tcPr marL="113695" marR="113695" marT="56848" marB="56848"/>
                </a:tc>
                <a:extLst>
                  <a:ext uri="{0D108BD9-81ED-4DB2-BD59-A6C34878D82A}">
                    <a16:rowId xmlns:a16="http://schemas.microsoft.com/office/drawing/2014/main" val="1910636841"/>
                  </a:ext>
                </a:extLst>
              </a:tr>
              <a:tr h="1182431">
                <a:tc>
                  <a:txBody>
                    <a:bodyPr/>
                    <a:lstStyle/>
                    <a:p>
                      <a:r>
                        <a:rPr lang="ru-RU" sz="2200" dirty="0"/>
                        <a:t>Алиса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133 (54</a:t>
                      </a:r>
                      <a:r>
                        <a:rPr lang="en-US" sz="2200" dirty="0"/>
                        <a:t>.4</a:t>
                      </a:r>
                      <a:r>
                        <a:rPr lang="ru-RU" sz="2200" dirty="0"/>
                        <a:t>кг)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65</a:t>
                      </a:r>
                    </a:p>
                    <a:p>
                      <a:r>
                        <a:rPr lang="ru-RU" sz="2200" dirty="0"/>
                        <a:t>(165,1 см)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Ж</a:t>
                      </a:r>
                    </a:p>
                  </a:txBody>
                  <a:tcPr marL="113695" marR="113695" marT="56848" marB="56848"/>
                </a:tc>
                <a:extLst>
                  <a:ext uri="{0D108BD9-81ED-4DB2-BD59-A6C34878D82A}">
                    <a16:rowId xmlns:a16="http://schemas.microsoft.com/office/drawing/2014/main" val="2501299533"/>
                  </a:ext>
                </a:extLst>
              </a:tr>
              <a:tr h="1182431">
                <a:tc>
                  <a:txBody>
                    <a:bodyPr/>
                    <a:lstStyle/>
                    <a:p>
                      <a:r>
                        <a:rPr lang="ru-RU" sz="2200" dirty="0"/>
                        <a:t>Боб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160</a:t>
                      </a:r>
                    </a:p>
                    <a:p>
                      <a:r>
                        <a:rPr lang="ru-RU" sz="2200" dirty="0"/>
                        <a:t>(65,44кг)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72</a:t>
                      </a:r>
                    </a:p>
                    <a:p>
                      <a:r>
                        <a:rPr lang="ru-RU" sz="2200" dirty="0"/>
                        <a:t>(183 см)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</a:t>
                      </a:r>
                    </a:p>
                  </a:txBody>
                  <a:tcPr marL="113695" marR="113695" marT="56848" marB="56848"/>
                </a:tc>
                <a:extLst>
                  <a:ext uri="{0D108BD9-81ED-4DB2-BD59-A6C34878D82A}">
                    <a16:rowId xmlns:a16="http://schemas.microsoft.com/office/drawing/2014/main" val="2637413070"/>
                  </a:ext>
                </a:extLst>
              </a:tr>
              <a:tr h="1182431">
                <a:tc>
                  <a:txBody>
                    <a:bodyPr/>
                    <a:lstStyle/>
                    <a:p>
                      <a:r>
                        <a:rPr lang="ru-RU" sz="2200" dirty="0"/>
                        <a:t>Чарли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152</a:t>
                      </a:r>
                    </a:p>
                    <a:p>
                      <a:r>
                        <a:rPr lang="ru-RU" sz="2200" dirty="0"/>
                        <a:t>(65,44кг)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70</a:t>
                      </a:r>
                    </a:p>
                    <a:p>
                      <a:r>
                        <a:rPr lang="ru-RU" sz="2200" dirty="0"/>
                        <a:t>(178 см)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</a:t>
                      </a:r>
                    </a:p>
                  </a:txBody>
                  <a:tcPr marL="113695" marR="113695" marT="56848" marB="56848"/>
                </a:tc>
                <a:extLst>
                  <a:ext uri="{0D108BD9-81ED-4DB2-BD59-A6C34878D82A}">
                    <a16:rowId xmlns:a16="http://schemas.microsoft.com/office/drawing/2014/main" val="3012817320"/>
                  </a:ext>
                </a:extLst>
              </a:tr>
              <a:tr h="1182431">
                <a:tc>
                  <a:txBody>
                    <a:bodyPr/>
                    <a:lstStyle/>
                    <a:p>
                      <a:r>
                        <a:rPr lang="ru-RU" sz="2200" dirty="0"/>
                        <a:t>Диана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120</a:t>
                      </a:r>
                    </a:p>
                    <a:p>
                      <a:r>
                        <a:rPr lang="ru-RU" sz="2200" dirty="0"/>
                        <a:t>(65,44кг)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60</a:t>
                      </a:r>
                    </a:p>
                    <a:p>
                      <a:r>
                        <a:rPr lang="ru-RU" sz="2200" dirty="0"/>
                        <a:t>(152 см)</a:t>
                      </a:r>
                    </a:p>
                  </a:txBody>
                  <a:tcPr marL="113695" marR="113695" marT="56848" marB="56848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Ж</a:t>
                      </a:r>
                    </a:p>
                  </a:txBody>
                  <a:tcPr marL="113695" marR="113695" marT="56848" marB="56848"/>
                </a:tc>
                <a:extLst>
                  <a:ext uri="{0D108BD9-81ED-4DB2-BD59-A6C34878D82A}">
                    <a16:rowId xmlns:a16="http://schemas.microsoft.com/office/drawing/2014/main" val="426212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8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2B49D58-2586-A1EC-4B2E-1985488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Практическое применение. Обучение нейросети.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6437A-CEE5-9849-794C-CC971E3DE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53369"/>
            <a:ext cx="4079988" cy="30884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Мы будем представлять мужской пол как 0, женский – как 1, а также сдвинем данные, чтобы их было проще использовать: Была выбрана величина сдвигов (135 и 66), чтобы числа выглядели попроще. Обычно сдвигают на среднее значение.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2E54AC1-0A49-2BA5-334F-9DA6959481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0806671"/>
              </p:ext>
            </p:extLst>
          </p:nvPr>
        </p:nvGraphicFramePr>
        <p:xfrm>
          <a:off x="5748569" y="1464331"/>
          <a:ext cx="5799965" cy="39293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6636">
                  <a:extLst>
                    <a:ext uri="{9D8B030D-6E8A-4147-A177-3AD203B41FA5}">
                      <a16:colId xmlns:a16="http://schemas.microsoft.com/office/drawing/2014/main" val="637523053"/>
                    </a:ext>
                  </a:extLst>
                </a:gridCol>
                <a:gridCol w="1535872">
                  <a:extLst>
                    <a:ext uri="{9D8B030D-6E8A-4147-A177-3AD203B41FA5}">
                      <a16:colId xmlns:a16="http://schemas.microsoft.com/office/drawing/2014/main" val="3465505146"/>
                    </a:ext>
                  </a:extLst>
                </a:gridCol>
                <a:gridCol w="1621145">
                  <a:extLst>
                    <a:ext uri="{9D8B030D-6E8A-4147-A177-3AD203B41FA5}">
                      <a16:colId xmlns:a16="http://schemas.microsoft.com/office/drawing/2014/main" val="2600414750"/>
                    </a:ext>
                  </a:extLst>
                </a:gridCol>
                <a:gridCol w="1136312">
                  <a:extLst>
                    <a:ext uri="{9D8B030D-6E8A-4147-A177-3AD203B41FA5}">
                      <a16:colId xmlns:a16="http://schemas.microsoft.com/office/drawing/2014/main" val="2178797918"/>
                    </a:ext>
                  </a:extLst>
                </a:gridCol>
              </a:tblGrid>
              <a:tr h="1459468">
                <a:tc>
                  <a:txBody>
                    <a:bodyPr/>
                    <a:lstStyle/>
                    <a:p>
                      <a:r>
                        <a:rPr lang="ru-RU" sz="2800" dirty="0"/>
                        <a:t>Имя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Вес (фунт)</a:t>
                      </a:r>
                    </a:p>
                    <a:p>
                      <a:endParaRPr lang="ru-RU" sz="2800" dirty="0"/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Рост</a:t>
                      </a:r>
                    </a:p>
                    <a:p>
                      <a:r>
                        <a:rPr lang="ru-RU" sz="2800" dirty="0"/>
                        <a:t>(дюйм)</a:t>
                      </a:r>
                    </a:p>
                    <a:p>
                      <a:endParaRPr lang="ru-RU" sz="2800" dirty="0"/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Пол</a:t>
                      </a:r>
                    </a:p>
                  </a:txBody>
                  <a:tcPr marL="140333" marR="140333" marT="70167" marB="70167"/>
                </a:tc>
                <a:extLst>
                  <a:ext uri="{0D108BD9-81ED-4DB2-BD59-A6C34878D82A}">
                    <a16:rowId xmlns:a16="http://schemas.microsoft.com/office/drawing/2014/main" val="4182249415"/>
                  </a:ext>
                </a:extLst>
              </a:tr>
              <a:tr h="617468">
                <a:tc>
                  <a:txBody>
                    <a:bodyPr/>
                    <a:lstStyle/>
                    <a:p>
                      <a:r>
                        <a:rPr lang="ru-RU" sz="2800" dirty="0"/>
                        <a:t>Алиса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-2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-1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1</a:t>
                      </a:r>
                    </a:p>
                  </a:txBody>
                  <a:tcPr marL="140333" marR="140333" marT="70167" marB="70167"/>
                </a:tc>
                <a:extLst>
                  <a:ext uri="{0D108BD9-81ED-4DB2-BD59-A6C34878D82A}">
                    <a16:rowId xmlns:a16="http://schemas.microsoft.com/office/drawing/2014/main" val="3637508997"/>
                  </a:ext>
                </a:extLst>
              </a:tr>
              <a:tr h="617468">
                <a:tc>
                  <a:txBody>
                    <a:bodyPr/>
                    <a:lstStyle/>
                    <a:p>
                      <a:r>
                        <a:rPr lang="ru-RU" sz="2800" dirty="0"/>
                        <a:t>Боб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25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6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0</a:t>
                      </a:r>
                    </a:p>
                  </a:txBody>
                  <a:tcPr marL="140333" marR="140333" marT="70167" marB="70167"/>
                </a:tc>
                <a:extLst>
                  <a:ext uri="{0D108BD9-81ED-4DB2-BD59-A6C34878D82A}">
                    <a16:rowId xmlns:a16="http://schemas.microsoft.com/office/drawing/2014/main" val="2551138853"/>
                  </a:ext>
                </a:extLst>
              </a:tr>
              <a:tr h="617468">
                <a:tc>
                  <a:txBody>
                    <a:bodyPr/>
                    <a:lstStyle/>
                    <a:p>
                      <a:r>
                        <a:rPr lang="ru-RU" sz="2800" dirty="0"/>
                        <a:t>Чарли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17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4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0</a:t>
                      </a:r>
                    </a:p>
                  </a:txBody>
                  <a:tcPr marL="140333" marR="140333" marT="70167" marB="70167"/>
                </a:tc>
                <a:extLst>
                  <a:ext uri="{0D108BD9-81ED-4DB2-BD59-A6C34878D82A}">
                    <a16:rowId xmlns:a16="http://schemas.microsoft.com/office/drawing/2014/main" val="2358850800"/>
                  </a:ext>
                </a:extLst>
              </a:tr>
              <a:tr h="617468">
                <a:tc>
                  <a:txBody>
                    <a:bodyPr/>
                    <a:lstStyle/>
                    <a:p>
                      <a:r>
                        <a:rPr lang="ru-RU" sz="2800" dirty="0"/>
                        <a:t>Диана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-15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6</a:t>
                      </a:r>
                    </a:p>
                  </a:txBody>
                  <a:tcPr marL="140333" marR="140333" marT="70167" marB="70167"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1</a:t>
                      </a:r>
                    </a:p>
                  </a:txBody>
                  <a:tcPr marL="140333" marR="140333" marT="70167" marB="70167"/>
                </a:tc>
                <a:extLst>
                  <a:ext uri="{0D108BD9-81ED-4DB2-BD59-A6C34878D82A}">
                    <a16:rowId xmlns:a16="http://schemas.microsoft.com/office/drawing/2014/main" val="420399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7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9C2DD292-C103-E9FB-38C6-FE7BDB26F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1154097"/>
                <a:ext cx="10363200" cy="478773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Century Gothic" panose="020B0502020202020204" pitchFamily="34" charset="0"/>
                  </a:rPr>
                  <a:t>Прежде чем обучать нашу нейронную сеть, нам нужно как-то измерить, насколько "хорошо" она работает, чтобы она смогла работать "лучше". Это измерение и есть потери (loss).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Century Gothic" panose="020B0502020202020204" pitchFamily="34" charset="0"/>
                  </a:rPr>
                  <a:t>Мы используем для расчета потерь среднюю квадратичную ошибку (mean squared error, </a:t>
                </a:r>
                <a:r>
                  <a:rPr lang="ru-RU" sz="1600" b="1" dirty="0">
                    <a:latin typeface="Century Gothic" panose="020B0502020202020204" pitchFamily="34" charset="0"/>
                  </a:rPr>
                  <a:t>MSE</a:t>
                </a:r>
                <a:r>
                  <a:rPr lang="ru-RU" sz="1600" dirty="0">
                    <a:latin typeface="Century Gothic" panose="020B0502020202020204" pitchFamily="34" charset="0"/>
                  </a:rPr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b>
                                  </m:s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9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r>
                  <a:rPr lang="ru-RU" sz="1700" dirty="0">
                    <a:latin typeface="Century Gothic" panose="020B0502020202020204" pitchFamily="34" charset="0"/>
                  </a:rPr>
                  <a:t>n – это количество измерений, в нашем случае 4 (Алиса, Боб, Чарли и Диана).</a:t>
                </a:r>
              </a:p>
              <a:p>
                <a:pPr marL="0" indent="0">
                  <a:buNone/>
                </a:pPr>
                <a:r>
                  <a:rPr lang="ru-RU" sz="1700" dirty="0">
                    <a:latin typeface="Century Gothic" panose="020B0502020202020204" pitchFamily="34" charset="0"/>
                  </a:rPr>
                  <a:t>y представляет предсказываемое значение, Пол.</a:t>
                </a:r>
              </a:p>
              <a:p>
                <a:pPr marL="0" indent="0">
                  <a:buNone/>
                </a:pPr>
                <a:r>
                  <a:rPr lang="en-US" sz="1700" dirty="0">
                    <a:latin typeface="Century Gothic" panose="020B0502020202020204" pitchFamily="34" charset="0"/>
                  </a:rPr>
                  <a:t>y</a:t>
                </a:r>
                <a:r>
                  <a:rPr lang="en-US" sz="1700" baseline="-25000" dirty="0">
                    <a:latin typeface="Century Gothic" panose="020B0502020202020204" pitchFamily="34" charset="0"/>
                  </a:rPr>
                  <a:t>true</a:t>
                </a:r>
                <a:r>
                  <a:rPr lang="ru-RU" sz="1700" dirty="0">
                    <a:latin typeface="Century Gothic" panose="020B0502020202020204" pitchFamily="34" charset="0"/>
                  </a:rPr>
                  <a:t>– истинное значение переменной ("правильный ответ"). Например, для Алисы </a:t>
                </a:r>
                <a:r>
                  <a:rPr lang="en-US" sz="1700" dirty="0">
                    <a:latin typeface="Century Gothic" panose="020B0502020202020204" pitchFamily="34" charset="0"/>
                  </a:rPr>
                  <a:t>y</a:t>
                </a:r>
                <a:r>
                  <a:rPr lang="en-US" sz="1700" baseline="-25000" dirty="0">
                    <a:latin typeface="Century Gothic" panose="020B0502020202020204" pitchFamily="34" charset="0"/>
                  </a:rPr>
                  <a:t>true</a:t>
                </a:r>
                <a:r>
                  <a:rPr lang="ru-RU" sz="1700" dirty="0">
                    <a:latin typeface="Century Gothic" panose="020B0502020202020204" pitchFamily="34" charset="0"/>
                  </a:rPr>
                  <a:t> будет равна 1 (женский пол).</a:t>
                </a:r>
              </a:p>
              <a:p>
                <a:pPr marL="0" indent="0">
                  <a:buNone/>
                </a:pPr>
                <a:r>
                  <a:rPr lang="ru-RU" sz="1700" dirty="0">
                    <a:latin typeface="Century Gothic" panose="020B0502020202020204" pitchFamily="34" charset="0"/>
                  </a:rPr>
                  <a:t>y</a:t>
                </a:r>
                <a:r>
                  <a:rPr lang="ru-RU" sz="1700" baseline="-25000" dirty="0">
                    <a:latin typeface="Century Gothic" panose="020B0502020202020204" pitchFamily="34" charset="0"/>
                  </a:rPr>
                  <a:t>pred</a:t>
                </a:r>
                <a:r>
                  <a:rPr lang="ru-RU" sz="1700" dirty="0">
                    <a:latin typeface="Century Gothic" panose="020B0502020202020204" pitchFamily="34" charset="0"/>
                  </a:rPr>
                  <a:t> – предсказанное значение переменной. Это то, что выдаст наша нейронная сеть.</a:t>
                </a:r>
              </a:p>
              <a:p>
                <a:pPr marL="0" indent="0">
                  <a:buNone/>
                </a:pPr>
                <a:r>
                  <a:rPr lang="ru-RU" sz="1700" dirty="0">
                    <a:latin typeface="Century Gothic" panose="020B0502020202020204" pitchFamily="34" charset="0"/>
                  </a:rPr>
                  <a:t>(y</a:t>
                </a:r>
                <a:r>
                  <a:rPr lang="ru-RU" sz="1700" baseline="-25000" dirty="0">
                    <a:latin typeface="Century Gothic" panose="020B0502020202020204" pitchFamily="34" charset="0"/>
                  </a:rPr>
                  <a:t>true</a:t>
                </a:r>
                <a:r>
                  <a:rPr lang="ru-RU" sz="1700" dirty="0">
                    <a:latin typeface="Century Gothic" panose="020B0502020202020204" pitchFamily="34" charset="0"/>
                  </a:rPr>
                  <a:t>-y</a:t>
                </a:r>
                <a:r>
                  <a:rPr lang="ru-RU" sz="1700" baseline="-25000" dirty="0">
                    <a:latin typeface="Century Gothic" panose="020B0502020202020204" pitchFamily="34" charset="0"/>
                  </a:rPr>
                  <a:t>pred</a:t>
                </a:r>
                <a:r>
                  <a:rPr lang="ru-RU" sz="1700" dirty="0">
                    <a:latin typeface="Century Gothic" panose="020B0502020202020204" pitchFamily="34" charset="0"/>
                  </a:rPr>
                  <a:t>) называется квадратичной ошибкой. Наша функция потерь просто берет среднее значение всех квадратичных ошибок – поэтому она и называется средней квадратичной ошибкой. Чем лучшими будут наши предсказания, тем меньшими будут наши потери!</a:t>
                </a:r>
                <a:endParaRPr lang="en-US" sz="17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9C2DD292-C103-E9FB-38C6-FE7BDB26F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154097"/>
                <a:ext cx="10363200" cy="4787732"/>
              </a:xfrm>
              <a:blipFill>
                <a:blip r:embed="rId2"/>
                <a:stretch>
                  <a:fillRect l="-294" t="-127" r="-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95667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B99C7E"/>
      </a:accent1>
      <a:accent2>
        <a:srgbClr val="BA847F"/>
      </a:accent2>
      <a:accent3>
        <a:srgbClr val="C595A5"/>
      </a:accent3>
      <a:accent4>
        <a:srgbClr val="BA7FAB"/>
      </a:accent4>
      <a:accent5>
        <a:srgbClr val="BD94C5"/>
      </a:accent5>
      <a:accent6>
        <a:srgbClr val="987FBA"/>
      </a:accent6>
      <a:hlink>
        <a:srgbClr val="6084A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1153</Words>
  <Application>Microsoft Office PowerPoint</Application>
  <PresentationFormat>Широкоэкранный</PresentationFormat>
  <Paragraphs>135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Gothic</vt:lpstr>
      <vt:lpstr>Grandview Display</vt:lpstr>
      <vt:lpstr>DashVTI</vt:lpstr>
      <vt:lpstr>Простейшая нейросеть на языке Python </vt:lpstr>
      <vt:lpstr>Краткое введение</vt:lpstr>
      <vt:lpstr>Принцип работы</vt:lpstr>
      <vt:lpstr>Код нейтрона</vt:lpstr>
      <vt:lpstr>Сборка нейросети из нейронов</vt:lpstr>
      <vt:lpstr>Код нейросети</vt:lpstr>
      <vt:lpstr>Практическое применение. Обучение нейросети.</vt:lpstr>
      <vt:lpstr>Практическое применение. Обучение нейросети.</vt:lpstr>
      <vt:lpstr>Презентация PowerPoint</vt:lpstr>
      <vt:lpstr>Код функции средней квадратичной ошибки</vt:lpstr>
      <vt:lpstr>Принцип обучения нейросети</vt:lpstr>
      <vt:lpstr>Шаг 1. Расчет MSE для одного наблюдения</vt:lpstr>
      <vt:lpstr>Шаг 2. Вычисление всех частных производных функций потерь по всем весам и порогам. </vt:lpstr>
      <vt:lpstr>Презентация PowerPoint</vt:lpstr>
      <vt:lpstr>Презентация PowerPoint</vt:lpstr>
      <vt:lpstr>Шаг 3. Cтохастический градиентный спуск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Простейшая нейросеть на языке Python </dc:title>
  <dc:creator>Шевелев Владимир Алексеевич</dc:creator>
  <cp:lastModifiedBy>Шевелев Владимир Алексеевич</cp:lastModifiedBy>
  <cp:revision>33</cp:revision>
  <dcterms:created xsi:type="dcterms:W3CDTF">2022-05-22T06:41:14Z</dcterms:created>
  <dcterms:modified xsi:type="dcterms:W3CDTF">2022-05-22T11:14:11Z</dcterms:modified>
</cp:coreProperties>
</file>