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10"/>
  </p:normalViewPr>
  <p:slideViewPr>
    <p:cSldViewPr snapToGrid="0" snapToObjects="1">
      <p:cViewPr>
        <p:scale>
          <a:sx n="90" d="100"/>
          <a:sy n="90"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62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456855"/>
            <a:ext cx="7477601" cy="1916430"/>
          </a:xfrm>
          <a:prstGeom prst="rect">
            <a:avLst/>
          </a:prstGeom>
          <a:noFill/>
          <a:ln/>
        </p:spPr>
        <p:txBody>
          <a:bodyPr wrap="square" rtlCol="0" anchor="t"/>
          <a:lstStyle/>
          <a:p>
            <a:pPr marL="0" indent="0">
              <a:lnSpc>
                <a:spcPts val="7545"/>
              </a:lnSpc>
              <a:buNone/>
            </a:pPr>
            <a:r>
              <a:rPr lang="en-US" sz="6036" b="1" kern="0" spc="-121" dirty="0">
                <a:solidFill>
                  <a:srgbClr val="000000"/>
                </a:solidFill>
                <a:latin typeface="adonis-web" pitchFamily="34" charset="0"/>
                <a:ea typeface="adonis-web" pitchFamily="34" charset="-122"/>
                <a:cs typeface="adonis-web" pitchFamily="34" charset="-120"/>
              </a:rPr>
              <a:t>College Management System</a:t>
            </a:r>
            <a:endParaRPr lang="en-US" sz="6036" dirty="0"/>
          </a:p>
        </p:txBody>
      </p:sp>
      <p:sp>
        <p:nvSpPr>
          <p:cNvPr id="6" name="Text 2"/>
          <p:cNvSpPr/>
          <p:nvPr/>
        </p:nvSpPr>
        <p:spPr>
          <a:xfrm>
            <a:off x="833199" y="4706541"/>
            <a:ext cx="7477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Streamline your college's administrative tasks with a powerful C++ application. Manage student records, course enrollment, faculty information, and more in a centralized, efficient system.</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577"/>
          </a:xfrm>
          <a:prstGeom prst="rect">
            <a:avLst/>
          </a:prstGeom>
          <a:solidFill>
            <a:srgbClr val="FFFFFF">
              <a:alpha val="75000"/>
            </a:srgbClr>
          </a:solidFill>
          <a:ln/>
        </p:spPr>
        <p:txBody>
          <a:bodyPr/>
          <a:lstStyle/>
          <a:p>
            <a:endParaRPr lang="en-US"/>
          </a:p>
        </p:txBody>
      </p:sp>
      <p:sp>
        <p:nvSpPr>
          <p:cNvPr id="4" name="Text 1"/>
          <p:cNvSpPr/>
          <p:nvPr/>
        </p:nvSpPr>
        <p:spPr>
          <a:xfrm>
            <a:off x="2393990" y="605433"/>
            <a:ext cx="5503902" cy="687943"/>
          </a:xfrm>
          <a:prstGeom prst="rect">
            <a:avLst/>
          </a:prstGeom>
          <a:noFill/>
          <a:ln/>
        </p:spPr>
        <p:txBody>
          <a:bodyPr wrap="none" rtlCol="0" anchor="t"/>
          <a:lstStyle/>
          <a:p>
            <a:pPr marL="0" indent="0">
              <a:lnSpc>
                <a:spcPts val="5417"/>
              </a:lnSpc>
              <a:buNone/>
            </a:pPr>
            <a:r>
              <a:rPr lang="en-US" sz="4334" b="1" kern="0" spc="-87" dirty="0">
                <a:solidFill>
                  <a:srgbClr val="000000"/>
                </a:solidFill>
                <a:latin typeface="adonis-web" pitchFamily="34" charset="0"/>
                <a:ea typeface="adonis-web" pitchFamily="34" charset="-122"/>
                <a:cs typeface="adonis-web" pitchFamily="34" charset="-120"/>
              </a:rPr>
              <a:t>Admin Responsibilities</a:t>
            </a:r>
            <a:endParaRPr lang="en-US" sz="4334" dirty="0"/>
          </a:p>
        </p:txBody>
      </p:sp>
      <p:sp>
        <p:nvSpPr>
          <p:cNvPr id="5" name="Shape 2"/>
          <p:cNvSpPr/>
          <p:nvPr/>
        </p:nvSpPr>
        <p:spPr>
          <a:xfrm>
            <a:off x="2393990" y="1905714"/>
            <a:ext cx="495300" cy="495300"/>
          </a:xfrm>
          <a:prstGeom prst="roundRect">
            <a:avLst>
              <a:gd name="adj" fmla="val 20003"/>
            </a:avLst>
          </a:prstGeom>
          <a:solidFill>
            <a:srgbClr val="F0D4F7"/>
          </a:solidFill>
          <a:ln w="7620">
            <a:solidFill>
              <a:srgbClr val="D6BADD"/>
            </a:solidFill>
            <a:prstDash val="solid"/>
          </a:ln>
        </p:spPr>
        <p:txBody>
          <a:bodyPr/>
          <a:lstStyle/>
          <a:p>
            <a:endParaRPr lang="en-US"/>
          </a:p>
        </p:txBody>
      </p:sp>
      <p:sp>
        <p:nvSpPr>
          <p:cNvPr id="6" name="Text 3"/>
          <p:cNvSpPr/>
          <p:nvPr/>
        </p:nvSpPr>
        <p:spPr>
          <a:xfrm>
            <a:off x="2550914" y="1946910"/>
            <a:ext cx="181332" cy="412790"/>
          </a:xfrm>
          <a:prstGeom prst="rect">
            <a:avLst/>
          </a:prstGeom>
          <a:noFill/>
          <a:ln/>
        </p:spPr>
        <p:txBody>
          <a:bodyPr wrap="none" rtlCol="0" anchor="t"/>
          <a:lstStyle/>
          <a:p>
            <a:pPr marL="0" indent="0" algn="ctr">
              <a:lnSpc>
                <a:spcPts val="3250"/>
              </a:lnSpc>
              <a:buNone/>
            </a:pPr>
            <a:r>
              <a:rPr lang="en-US" sz="2600" b="1" kern="0" spc="-52" dirty="0">
                <a:solidFill>
                  <a:srgbClr val="272525"/>
                </a:solidFill>
                <a:latin typeface="adonis-web" pitchFamily="34" charset="0"/>
                <a:ea typeface="adonis-web" pitchFamily="34" charset="-122"/>
                <a:cs typeface="adonis-web" pitchFamily="34" charset="-120"/>
              </a:rPr>
              <a:t>1</a:t>
            </a:r>
            <a:endParaRPr lang="en-US" sz="2600" dirty="0"/>
          </a:p>
        </p:txBody>
      </p:sp>
      <p:sp>
        <p:nvSpPr>
          <p:cNvPr id="7" name="Text 4"/>
          <p:cNvSpPr/>
          <p:nvPr/>
        </p:nvSpPr>
        <p:spPr>
          <a:xfrm>
            <a:off x="3109436" y="1981319"/>
            <a:ext cx="2418636" cy="687705"/>
          </a:xfrm>
          <a:prstGeom prst="rect">
            <a:avLst/>
          </a:prstGeom>
          <a:noFill/>
          <a:ln/>
        </p:spPr>
        <p:txBody>
          <a:bodyPr wrap="square" rtlCol="0" anchor="t"/>
          <a:lstStyle/>
          <a:p>
            <a:pPr marL="0" indent="0">
              <a:lnSpc>
                <a:spcPts val="2709"/>
              </a:lnSpc>
              <a:buNone/>
            </a:pPr>
            <a:r>
              <a:rPr lang="en-US" sz="2167" b="1" kern="0" spc="-43" dirty="0">
                <a:solidFill>
                  <a:srgbClr val="272525"/>
                </a:solidFill>
                <a:latin typeface="adonis-web" pitchFamily="34" charset="0"/>
                <a:ea typeface="adonis-web" pitchFamily="34" charset="-122"/>
                <a:cs typeface="adonis-web" pitchFamily="34" charset="-120"/>
              </a:rPr>
              <a:t>Timetable Management</a:t>
            </a:r>
            <a:endParaRPr lang="en-US" sz="2167" dirty="0"/>
          </a:p>
        </p:txBody>
      </p:sp>
      <p:sp>
        <p:nvSpPr>
          <p:cNvPr id="8" name="Text 5"/>
          <p:cNvSpPr/>
          <p:nvPr/>
        </p:nvSpPr>
        <p:spPr>
          <a:xfrm>
            <a:off x="3109436" y="2801064"/>
            <a:ext cx="2418636" cy="2113121"/>
          </a:xfrm>
          <a:prstGeom prst="rect">
            <a:avLst/>
          </a:prstGeom>
          <a:noFill/>
          <a:ln/>
        </p:spPr>
        <p:txBody>
          <a:bodyPr wrap="square" rtlCol="0" anchor="t"/>
          <a:lstStyle/>
          <a:p>
            <a:pPr marL="0" indent="0">
              <a:lnSpc>
                <a:spcPts val="2774"/>
              </a:lnSpc>
              <a:buNone/>
            </a:pPr>
            <a:r>
              <a:rPr lang="en-US" sz="1734" kern="0" spc="-35" dirty="0">
                <a:solidFill>
                  <a:srgbClr val="272525"/>
                </a:solidFill>
                <a:latin typeface="Source Sans Pro" pitchFamily="34" charset="0"/>
                <a:ea typeface="Source Sans Pro" pitchFamily="34" charset="-122"/>
                <a:cs typeface="Source Sans Pro" pitchFamily="34" charset="-120"/>
              </a:rPr>
              <a:t>The admin is responsible for updating and managing the college timetable, ensuring that it reflects the most accurate schedule of classes and activities.</a:t>
            </a:r>
            <a:endParaRPr lang="en-US" sz="1734" dirty="0"/>
          </a:p>
        </p:txBody>
      </p:sp>
      <p:sp>
        <p:nvSpPr>
          <p:cNvPr id="9" name="Shape 6"/>
          <p:cNvSpPr/>
          <p:nvPr/>
        </p:nvSpPr>
        <p:spPr>
          <a:xfrm>
            <a:off x="5748218" y="1905714"/>
            <a:ext cx="495300" cy="495300"/>
          </a:xfrm>
          <a:prstGeom prst="roundRect">
            <a:avLst>
              <a:gd name="adj" fmla="val 20003"/>
            </a:avLst>
          </a:prstGeom>
          <a:solidFill>
            <a:srgbClr val="F0D4F7"/>
          </a:solidFill>
          <a:ln w="7620">
            <a:solidFill>
              <a:srgbClr val="D6BADD"/>
            </a:solidFill>
            <a:prstDash val="solid"/>
          </a:ln>
        </p:spPr>
        <p:txBody>
          <a:bodyPr/>
          <a:lstStyle/>
          <a:p>
            <a:endParaRPr lang="en-US"/>
          </a:p>
        </p:txBody>
      </p:sp>
      <p:sp>
        <p:nvSpPr>
          <p:cNvPr id="10" name="Text 7"/>
          <p:cNvSpPr/>
          <p:nvPr/>
        </p:nvSpPr>
        <p:spPr>
          <a:xfrm>
            <a:off x="5905143" y="1946910"/>
            <a:ext cx="181332" cy="412790"/>
          </a:xfrm>
          <a:prstGeom prst="rect">
            <a:avLst/>
          </a:prstGeom>
          <a:noFill/>
          <a:ln/>
        </p:spPr>
        <p:txBody>
          <a:bodyPr wrap="none" rtlCol="0" anchor="t"/>
          <a:lstStyle/>
          <a:p>
            <a:pPr marL="0" indent="0" algn="ctr">
              <a:lnSpc>
                <a:spcPts val="3250"/>
              </a:lnSpc>
              <a:buNone/>
            </a:pPr>
            <a:r>
              <a:rPr lang="en-US" sz="2600" b="1" kern="0" spc="-52" dirty="0">
                <a:solidFill>
                  <a:srgbClr val="272525"/>
                </a:solidFill>
                <a:latin typeface="adonis-web" pitchFamily="34" charset="0"/>
                <a:ea typeface="adonis-web" pitchFamily="34" charset="-122"/>
                <a:cs typeface="adonis-web" pitchFamily="34" charset="-120"/>
              </a:rPr>
              <a:t>2</a:t>
            </a:r>
            <a:endParaRPr lang="en-US" sz="2600" dirty="0"/>
          </a:p>
        </p:txBody>
      </p:sp>
      <p:sp>
        <p:nvSpPr>
          <p:cNvPr id="11" name="Text 8"/>
          <p:cNvSpPr/>
          <p:nvPr/>
        </p:nvSpPr>
        <p:spPr>
          <a:xfrm>
            <a:off x="6463665" y="1981319"/>
            <a:ext cx="2418636" cy="687705"/>
          </a:xfrm>
          <a:prstGeom prst="rect">
            <a:avLst/>
          </a:prstGeom>
          <a:noFill/>
          <a:ln/>
        </p:spPr>
        <p:txBody>
          <a:bodyPr wrap="square" rtlCol="0" anchor="t"/>
          <a:lstStyle/>
          <a:p>
            <a:pPr marL="0" indent="0">
              <a:lnSpc>
                <a:spcPts val="2709"/>
              </a:lnSpc>
              <a:buNone/>
            </a:pPr>
            <a:r>
              <a:rPr lang="en-US" sz="2167" b="1" kern="0" spc="-43" dirty="0">
                <a:solidFill>
                  <a:srgbClr val="272525"/>
                </a:solidFill>
                <a:latin typeface="adonis-web" pitchFamily="34" charset="0"/>
                <a:ea typeface="adonis-web" pitchFamily="34" charset="-122"/>
                <a:cs typeface="adonis-web" pitchFamily="34" charset="-120"/>
              </a:rPr>
              <a:t>Student and Teacher Management</a:t>
            </a:r>
            <a:endParaRPr lang="en-US" sz="2167" dirty="0"/>
          </a:p>
        </p:txBody>
      </p:sp>
      <p:sp>
        <p:nvSpPr>
          <p:cNvPr id="12" name="Text 9"/>
          <p:cNvSpPr/>
          <p:nvPr/>
        </p:nvSpPr>
        <p:spPr>
          <a:xfrm>
            <a:off x="6443076" y="3115899"/>
            <a:ext cx="2418636" cy="2465308"/>
          </a:xfrm>
          <a:prstGeom prst="rect">
            <a:avLst/>
          </a:prstGeom>
          <a:noFill/>
          <a:ln/>
        </p:spPr>
        <p:txBody>
          <a:bodyPr wrap="square" rtlCol="0" anchor="t"/>
          <a:lstStyle/>
          <a:p>
            <a:pPr marL="0" indent="0">
              <a:lnSpc>
                <a:spcPts val="2774"/>
              </a:lnSpc>
              <a:buNone/>
            </a:pPr>
            <a:r>
              <a:rPr lang="en-US" sz="1734" kern="0" spc="-35" dirty="0">
                <a:solidFill>
                  <a:srgbClr val="272525"/>
                </a:solidFill>
                <a:latin typeface="Source Sans Pro" pitchFamily="34" charset="0"/>
                <a:ea typeface="Source Sans Pro" pitchFamily="34" charset="-122"/>
                <a:cs typeface="Source Sans Pro" pitchFamily="34" charset="-120"/>
              </a:rPr>
              <a:t>The admin oversees the process of adding or removing students and teachers from the college database, ensuring that all necessary information is accurately recorded.</a:t>
            </a:r>
            <a:endParaRPr lang="en-US" sz="1734" dirty="0"/>
          </a:p>
        </p:txBody>
      </p:sp>
      <p:sp>
        <p:nvSpPr>
          <p:cNvPr id="13" name="Shape 10"/>
          <p:cNvSpPr/>
          <p:nvPr/>
        </p:nvSpPr>
        <p:spPr>
          <a:xfrm>
            <a:off x="9102447" y="1905714"/>
            <a:ext cx="495300" cy="495300"/>
          </a:xfrm>
          <a:prstGeom prst="roundRect">
            <a:avLst>
              <a:gd name="adj" fmla="val 20003"/>
            </a:avLst>
          </a:prstGeom>
          <a:solidFill>
            <a:srgbClr val="F0D4F7"/>
          </a:solidFill>
          <a:ln w="7620">
            <a:solidFill>
              <a:srgbClr val="D6BADD"/>
            </a:solidFill>
            <a:prstDash val="solid"/>
          </a:ln>
        </p:spPr>
        <p:txBody>
          <a:bodyPr/>
          <a:lstStyle/>
          <a:p>
            <a:endParaRPr lang="en-US"/>
          </a:p>
        </p:txBody>
      </p:sp>
      <p:sp>
        <p:nvSpPr>
          <p:cNvPr id="14" name="Text 11"/>
          <p:cNvSpPr/>
          <p:nvPr/>
        </p:nvSpPr>
        <p:spPr>
          <a:xfrm>
            <a:off x="9259372" y="1946910"/>
            <a:ext cx="181332" cy="412790"/>
          </a:xfrm>
          <a:prstGeom prst="rect">
            <a:avLst/>
          </a:prstGeom>
          <a:noFill/>
          <a:ln/>
        </p:spPr>
        <p:txBody>
          <a:bodyPr wrap="none" rtlCol="0" anchor="t"/>
          <a:lstStyle/>
          <a:p>
            <a:pPr marL="0" indent="0" algn="ctr">
              <a:lnSpc>
                <a:spcPts val="3250"/>
              </a:lnSpc>
              <a:buNone/>
            </a:pPr>
            <a:r>
              <a:rPr lang="en-US" sz="2600" b="1" kern="0" spc="-52" dirty="0">
                <a:solidFill>
                  <a:srgbClr val="272525"/>
                </a:solidFill>
                <a:latin typeface="adonis-web" pitchFamily="34" charset="0"/>
                <a:ea typeface="adonis-web" pitchFamily="34" charset="-122"/>
                <a:cs typeface="adonis-web" pitchFamily="34" charset="-120"/>
              </a:rPr>
              <a:t>3</a:t>
            </a:r>
            <a:endParaRPr lang="en-US" sz="2600" dirty="0"/>
          </a:p>
        </p:txBody>
      </p:sp>
      <p:sp>
        <p:nvSpPr>
          <p:cNvPr id="15" name="Text 12"/>
          <p:cNvSpPr/>
          <p:nvPr/>
        </p:nvSpPr>
        <p:spPr>
          <a:xfrm>
            <a:off x="9817894" y="1981319"/>
            <a:ext cx="2418636" cy="687705"/>
          </a:xfrm>
          <a:prstGeom prst="rect">
            <a:avLst/>
          </a:prstGeom>
          <a:noFill/>
          <a:ln/>
        </p:spPr>
        <p:txBody>
          <a:bodyPr wrap="square" rtlCol="0" anchor="t"/>
          <a:lstStyle/>
          <a:p>
            <a:pPr marL="0" indent="0">
              <a:lnSpc>
                <a:spcPts val="2709"/>
              </a:lnSpc>
              <a:buNone/>
            </a:pPr>
            <a:r>
              <a:rPr lang="en-US" sz="2167" b="1" kern="0" spc="-43" dirty="0">
                <a:solidFill>
                  <a:srgbClr val="272525"/>
                </a:solidFill>
                <a:latin typeface="adonis-web" pitchFamily="34" charset="0"/>
                <a:ea typeface="adonis-web" pitchFamily="34" charset="-122"/>
                <a:cs typeface="adonis-web" pitchFamily="34" charset="-120"/>
              </a:rPr>
              <a:t>Notice and Announcement</a:t>
            </a:r>
            <a:endParaRPr lang="en-US" sz="2167" dirty="0"/>
          </a:p>
        </p:txBody>
      </p:sp>
      <p:sp>
        <p:nvSpPr>
          <p:cNvPr id="16" name="Text 13"/>
          <p:cNvSpPr/>
          <p:nvPr/>
        </p:nvSpPr>
        <p:spPr>
          <a:xfrm>
            <a:off x="9817893" y="2801064"/>
            <a:ext cx="3041579" cy="3169682"/>
          </a:xfrm>
          <a:prstGeom prst="rect">
            <a:avLst/>
          </a:prstGeom>
          <a:noFill/>
          <a:ln/>
        </p:spPr>
        <p:txBody>
          <a:bodyPr wrap="square" rtlCol="0" anchor="t"/>
          <a:lstStyle/>
          <a:p>
            <a:pPr marL="0" indent="0">
              <a:lnSpc>
                <a:spcPts val="2774"/>
              </a:lnSpc>
              <a:buNone/>
            </a:pPr>
            <a:r>
              <a:rPr lang="en-US" sz="1734" kern="0" spc="-35" dirty="0">
                <a:solidFill>
                  <a:srgbClr val="272525"/>
                </a:solidFill>
                <a:latin typeface="Source Sans Pro" pitchFamily="34" charset="0"/>
                <a:ea typeface="Source Sans Pro" pitchFamily="34" charset="-122"/>
                <a:cs typeface="Source Sans Pro" pitchFamily="34" charset="-120"/>
              </a:rPr>
              <a:t>The admin is in-charge of uploading important notices and announcements, ensuring that all members of the college community are well-informed about upcoming events and important information.</a:t>
            </a:r>
            <a:endParaRPr lang="en-US" sz="1734" dirty="0"/>
          </a:p>
        </p:txBody>
      </p:sp>
      <p:sp>
        <p:nvSpPr>
          <p:cNvPr id="17" name="Text 14"/>
          <p:cNvSpPr/>
          <p:nvPr/>
        </p:nvSpPr>
        <p:spPr>
          <a:xfrm>
            <a:off x="2393990" y="6218396"/>
            <a:ext cx="9842421" cy="1408748"/>
          </a:xfrm>
          <a:prstGeom prst="rect">
            <a:avLst/>
          </a:prstGeom>
          <a:noFill/>
          <a:ln/>
        </p:spPr>
        <p:txBody>
          <a:bodyPr wrap="square" rtlCol="0" anchor="t"/>
          <a:lstStyle/>
          <a:p>
            <a:pPr marL="0" indent="0">
              <a:lnSpc>
                <a:spcPts val="2774"/>
              </a:lnSpc>
              <a:buNone/>
            </a:pPr>
            <a:r>
              <a:rPr lang="en-US" sz="1734" kern="0" spc="-35" dirty="0">
                <a:solidFill>
                  <a:srgbClr val="272525"/>
                </a:solidFill>
                <a:latin typeface="Source Sans Pro" pitchFamily="34" charset="0"/>
                <a:ea typeface="Source Sans Pro" pitchFamily="34" charset="-122"/>
                <a:cs typeface="Source Sans Pro" pitchFamily="34" charset="-120"/>
              </a:rPr>
              <a:t>The college administration plays a crucial role in the smooth functioning of the institution. They are responsible for managing various aspects of the college, including the timetable, student and teacher information, and important communications. With their expertise and attention to detail, they ensure effective administrative operations and maintain clear communication channels within the college community.</a:t>
            </a:r>
            <a:endParaRPr lang="en-US" sz="1734"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357080"/>
            <a:ext cx="5554980"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Conclusion</a:t>
            </a:r>
            <a:endParaRPr lang="en-US" sz="4374" dirty="0"/>
          </a:p>
        </p:txBody>
      </p:sp>
      <p:sp>
        <p:nvSpPr>
          <p:cNvPr id="6" name="Text 2"/>
          <p:cNvSpPr/>
          <p:nvPr/>
        </p:nvSpPr>
        <p:spPr>
          <a:xfrm>
            <a:off x="833199" y="3384709"/>
            <a:ext cx="7477601"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college management system provides robust reporting and analytics capabilities for data-driven decision making. Customized reports on student performance, faculty productivity, course enrollment, and financial metrics offer valuable insights. The intuitive dashboard presents key performance indicators in an easy-to-understand format, enabling quick identification of trends and anomalies. Overall, the system provides the necessary tools and information for effective management in an educational institution.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823567"/>
            <a:ext cx="4443889" cy="555427"/>
          </a:xfrm>
          <a:prstGeom prst="rect">
            <a:avLst/>
          </a:prstGeom>
          <a:noFill/>
          <a:ln/>
        </p:spPr>
        <p:txBody>
          <a:bodyPr wrap="none" rtlCol="0" anchor="t"/>
          <a:lstStyle/>
          <a:p>
            <a:pPr marL="0" indent="0">
              <a:lnSpc>
                <a:spcPts val="4374"/>
              </a:lnSpc>
              <a:buNone/>
            </a:pPr>
            <a:r>
              <a:rPr lang="en-US" sz="3499" b="1" kern="0" spc="-70" dirty="0">
                <a:solidFill>
                  <a:srgbClr val="000000"/>
                </a:solidFill>
                <a:latin typeface="adonis-web" pitchFamily="34" charset="0"/>
                <a:ea typeface="adonis-web" pitchFamily="34" charset="-122"/>
                <a:cs typeface="adonis-web" pitchFamily="34" charset="-120"/>
              </a:rPr>
              <a:t>Introduction</a:t>
            </a:r>
            <a:endParaRPr lang="en-US" sz="3499" dirty="0"/>
          </a:p>
        </p:txBody>
      </p:sp>
      <p:sp>
        <p:nvSpPr>
          <p:cNvPr id="6" name="Text 2"/>
          <p:cNvSpPr/>
          <p:nvPr/>
        </p:nvSpPr>
        <p:spPr>
          <a:xfrm>
            <a:off x="833199" y="3628906"/>
            <a:ext cx="747760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College Management System using C++ is a comprehensive software solution designed to streamline the administrative tasks of a college or university. This powerful application offers a suite of features that simplify student, faculty, and course management, enabling educational institutions to operate more efficiently and effectively.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1"/>
          <p:cNvSpPr/>
          <p:nvPr/>
        </p:nvSpPr>
        <p:spPr>
          <a:xfrm>
            <a:off x="2348389" y="870109"/>
            <a:ext cx="5554980"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Data Flow Chart</a:t>
            </a:r>
            <a:endParaRPr lang="en-US" sz="4374" dirty="0"/>
          </a:p>
        </p:txBody>
      </p:sp>
      <p:pic>
        <p:nvPicPr>
          <p:cNvPr id="5" name="Image 1" descr="preencoded.png"/>
          <p:cNvPicPr>
            <a:picLocks noChangeAspect="1"/>
          </p:cNvPicPr>
          <p:nvPr/>
        </p:nvPicPr>
        <p:blipFill>
          <a:blip r:embed="rId4"/>
          <a:stretch>
            <a:fillRect/>
          </a:stretch>
        </p:blipFill>
        <p:spPr>
          <a:xfrm>
            <a:off x="2348389" y="2008823"/>
            <a:ext cx="9933503" cy="5350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txBody>
          <a:bodyPr/>
          <a:lstStyle/>
          <a:p>
            <a:endParaRPr lang="en-US"/>
          </a:p>
        </p:txBody>
      </p:sp>
      <p:sp>
        <p:nvSpPr>
          <p:cNvPr id="6" name="Text 2"/>
          <p:cNvSpPr/>
          <p:nvPr/>
        </p:nvSpPr>
        <p:spPr>
          <a:xfrm>
            <a:off x="2348389" y="736759"/>
            <a:ext cx="5554980"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System Requirements</a:t>
            </a:r>
            <a:endParaRPr lang="en-US" sz="4374" dirty="0"/>
          </a:p>
        </p:txBody>
      </p:sp>
      <p:sp>
        <p:nvSpPr>
          <p:cNvPr id="7" name="Shape 3"/>
          <p:cNvSpPr/>
          <p:nvPr/>
        </p:nvSpPr>
        <p:spPr>
          <a:xfrm>
            <a:off x="2348389" y="1937980"/>
            <a:ext cx="499943" cy="499943"/>
          </a:xfrm>
          <a:prstGeom prst="roundRect">
            <a:avLst>
              <a:gd name="adj" fmla="val 20000"/>
            </a:avLst>
          </a:prstGeom>
          <a:solidFill>
            <a:srgbClr val="F0D4F7"/>
          </a:solidFill>
          <a:ln w="7620">
            <a:solidFill>
              <a:srgbClr val="D6BADD"/>
            </a:solidFill>
            <a:prstDash val="solid"/>
          </a:ln>
        </p:spPr>
        <p:txBody>
          <a:bodyPr/>
          <a:lstStyle/>
          <a:p>
            <a:endParaRPr lang="en-US"/>
          </a:p>
        </p:txBody>
      </p:sp>
      <p:sp>
        <p:nvSpPr>
          <p:cNvPr id="8" name="Text 4"/>
          <p:cNvSpPr/>
          <p:nvPr/>
        </p:nvSpPr>
        <p:spPr>
          <a:xfrm>
            <a:off x="2506861" y="1979652"/>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9" name="Text 5"/>
          <p:cNvSpPr/>
          <p:nvPr/>
        </p:nvSpPr>
        <p:spPr>
          <a:xfrm>
            <a:off x="3070503" y="2014299"/>
            <a:ext cx="2440900"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Operating System:</a:t>
            </a:r>
            <a:endParaRPr lang="en-US" sz="2187" dirty="0"/>
          </a:p>
        </p:txBody>
      </p:sp>
      <p:sp>
        <p:nvSpPr>
          <p:cNvPr id="10" name="Text 6"/>
          <p:cNvSpPr/>
          <p:nvPr/>
        </p:nvSpPr>
        <p:spPr>
          <a:xfrm>
            <a:off x="3070503" y="2494717"/>
            <a:ext cx="2440900"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Compatible with Windows, macOS, and Linux.</a:t>
            </a:r>
            <a:endParaRPr lang="en-US" sz="1750" dirty="0"/>
          </a:p>
        </p:txBody>
      </p:sp>
      <p:sp>
        <p:nvSpPr>
          <p:cNvPr id="11" name="Shape 7"/>
          <p:cNvSpPr/>
          <p:nvPr/>
        </p:nvSpPr>
        <p:spPr>
          <a:xfrm>
            <a:off x="5733574" y="1937980"/>
            <a:ext cx="499943" cy="499943"/>
          </a:xfrm>
          <a:prstGeom prst="roundRect">
            <a:avLst>
              <a:gd name="adj" fmla="val 20000"/>
            </a:avLst>
          </a:prstGeom>
          <a:solidFill>
            <a:srgbClr val="F0D4F7"/>
          </a:solidFill>
          <a:ln w="7620">
            <a:solidFill>
              <a:srgbClr val="D6BADD"/>
            </a:solidFill>
            <a:prstDash val="solid"/>
          </a:ln>
        </p:spPr>
        <p:txBody>
          <a:bodyPr/>
          <a:lstStyle/>
          <a:p>
            <a:endParaRPr lang="en-US"/>
          </a:p>
        </p:txBody>
      </p:sp>
      <p:sp>
        <p:nvSpPr>
          <p:cNvPr id="12" name="Text 8"/>
          <p:cNvSpPr/>
          <p:nvPr/>
        </p:nvSpPr>
        <p:spPr>
          <a:xfrm>
            <a:off x="5892046" y="1979652"/>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3" name="Text 9"/>
          <p:cNvSpPr/>
          <p:nvPr/>
        </p:nvSpPr>
        <p:spPr>
          <a:xfrm>
            <a:off x="6455688" y="2014299"/>
            <a:ext cx="2440900"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Compiler:</a:t>
            </a:r>
            <a:endParaRPr lang="en-US" sz="2187" dirty="0"/>
          </a:p>
        </p:txBody>
      </p:sp>
      <p:sp>
        <p:nvSpPr>
          <p:cNvPr id="14" name="Text 10"/>
          <p:cNvSpPr/>
          <p:nvPr/>
        </p:nvSpPr>
        <p:spPr>
          <a:xfrm>
            <a:off x="6455688" y="2494717"/>
            <a:ext cx="2440900"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Requires a C++ compiler like GCC, Clang, or Visual C++.</a:t>
            </a:r>
            <a:endParaRPr lang="en-US" sz="1750" dirty="0"/>
          </a:p>
        </p:txBody>
      </p:sp>
      <p:sp>
        <p:nvSpPr>
          <p:cNvPr id="15" name="Shape 11"/>
          <p:cNvSpPr/>
          <p:nvPr/>
        </p:nvSpPr>
        <p:spPr>
          <a:xfrm>
            <a:off x="9118759" y="1937980"/>
            <a:ext cx="499943" cy="499943"/>
          </a:xfrm>
          <a:prstGeom prst="roundRect">
            <a:avLst>
              <a:gd name="adj" fmla="val 20000"/>
            </a:avLst>
          </a:prstGeom>
          <a:solidFill>
            <a:srgbClr val="F0D4F7"/>
          </a:solidFill>
          <a:ln w="7620">
            <a:solidFill>
              <a:srgbClr val="D6BADD"/>
            </a:solidFill>
            <a:prstDash val="solid"/>
          </a:ln>
        </p:spPr>
        <p:txBody>
          <a:bodyPr/>
          <a:lstStyle/>
          <a:p>
            <a:endParaRPr lang="en-US"/>
          </a:p>
        </p:txBody>
      </p:sp>
      <p:sp>
        <p:nvSpPr>
          <p:cNvPr id="16" name="Text 12"/>
          <p:cNvSpPr/>
          <p:nvPr/>
        </p:nvSpPr>
        <p:spPr>
          <a:xfrm>
            <a:off x="9277231" y="1979652"/>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17" name="Text 13"/>
          <p:cNvSpPr/>
          <p:nvPr/>
        </p:nvSpPr>
        <p:spPr>
          <a:xfrm>
            <a:off x="9840873" y="2014299"/>
            <a:ext cx="2440900"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Memory:</a:t>
            </a:r>
            <a:endParaRPr lang="en-US" sz="2187" dirty="0"/>
          </a:p>
        </p:txBody>
      </p:sp>
      <p:sp>
        <p:nvSpPr>
          <p:cNvPr id="18" name="Text 14"/>
          <p:cNvSpPr/>
          <p:nvPr/>
        </p:nvSpPr>
        <p:spPr>
          <a:xfrm>
            <a:off x="9840873" y="2494717"/>
            <a:ext cx="2440900"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Adequate RAM for smooth performance.</a:t>
            </a:r>
            <a:endParaRPr lang="en-US" sz="1750" dirty="0"/>
          </a:p>
        </p:txBody>
      </p:sp>
      <p:sp>
        <p:nvSpPr>
          <p:cNvPr id="19" name="Shape 15"/>
          <p:cNvSpPr/>
          <p:nvPr/>
        </p:nvSpPr>
        <p:spPr>
          <a:xfrm>
            <a:off x="2348389" y="3956685"/>
            <a:ext cx="499943" cy="499943"/>
          </a:xfrm>
          <a:prstGeom prst="roundRect">
            <a:avLst>
              <a:gd name="adj" fmla="val 20000"/>
            </a:avLst>
          </a:prstGeom>
          <a:solidFill>
            <a:srgbClr val="F0D4F7"/>
          </a:solidFill>
          <a:ln w="7620">
            <a:solidFill>
              <a:srgbClr val="D6BADD"/>
            </a:solidFill>
            <a:prstDash val="solid"/>
          </a:ln>
        </p:spPr>
        <p:txBody>
          <a:bodyPr/>
          <a:lstStyle/>
          <a:p>
            <a:endParaRPr lang="en-US"/>
          </a:p>
        </p:txBody>
      </p:sp>
      <p:sp>
        <p:nvSpPr>
          <p:cNvPr id="20" name="Text 16"/>
          <p:cNvSpPr/>
          <p:nvPr/>
        </p:nvSpPr>
        <p:spPr>
          <a:xfrm>
            <a:off x="2506861" y="3998357"/>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4</a:t>
            </a:r>
            <a:endParaRPr lang="en-US" sz="2624" dirty="0"/>
          </a:p>
        </p:txBody>
      </p:sp>
      <p:sp>
        <p:nvSpPr>
          <p:cNvPr id="21" name="Text 17"/>
          <p:cNvSpPr/>
          <p:nvPr/>
        </p:nvSpPr>
        <p:spPr>
          <a:xfrm>
            <a:off x="3070503" y="4033004"/>
            <a:ext cx="2440900"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Storage:</a:t>
            </a:r>
            <a:endParaRPr lang="en-US" sz="2187" dirty="0"/>
          </a:p>
        </p:txBody>
      </p:sp>
      <p:sp>
        <p:nvSpPr>
          <p:cNvPr id="22" name="Text 18"/>
          <p:cNvSpPr/>
          <p:nvPr/>
        </p:nvSpPr>
        <p:spPr>
          <a:xfrm>
            <a:off x="3070503" y="4513421"/>
            <a:ext cx="2440900"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Sufficient disk space for CSV data files.</a:t>
            </a:r>
            <a:endParaRPr lang="en-US" sz="1750" dirty="0"/>
          </a:p>
        </p:txBody>
      </p:sp>
      <p:sp>
        <p:nvSpPr>
          <p:cNvPr id="23" name="Shape 19"/>
          <p:cNvSpPr/>
          <p:nvPr/>
        </p:nvSpPr>
        <p:spPr>
          <a:xfrm>
            <a:off x="5733574" y="3956685"/>
            <a:ext cx="499943" cy="499943"/>
          </a:xfrm>
          <a:prstGeom prst="roundRect">
            <a:avLst>
              <a:gd name="adj" fmla="val 20000"/>
            </a:avLst>
          </a:prstGeom>
          <a:solidFill>
            <a:srgbClr val="F0D4F7"/>
          </a:solidFill>
          <a:ln w="7620">
            <a:solidFill>
              <a:srgbClr val="D6BADD"/>
            </a:solidFill>
            <a:prstDash val="solid"/>
          </a:ln>
        </p:spPr>
        <p:txBody>
          <a:bodyPr/>
          <a:lstStyle/>
          <a:p>
            <a:endParaRPr lang="en-US"/>
          </a:p>
        </p:txBody>
      </p:sp>
      <p:sp>
        <p:nvSpPr>
          <p:cNvPr id="24" name="Text 20"/>
          <p:cNvSpPr/>
          <p:nvPr/>
        </p:nvSpPr>
        <p:spPr>
          <a:xfrm>
            <a:off x="5892046" y="3998357"/>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5</a:t>
            </a:r>
            <a:endParaRPr lang="en-US" sz="2624" dirty="0"/>
          </a:p>
        </p:txBody>
      </p:sp>
      <p:sp>
        <p:nvSpPr>
          <p:cNvPr id="25" name="Text 21"/>
          <p:cNvSpPr/>
          <p:nvPr/>
        </p:nvSpPr>
        <p:spPr>
          <a:xfrm>
            <a:off x="6455688" y="4033004"/>
            <a:ext cx="2440900"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Processor:</a:t>
            </a:r>
            <a:endParaRPr lang="en-US" sz="2187" dirty="0"/>
          </a:p>
        </p:txBody>
      </p:sp>
      <p:sp>
        <p:nvSpPr>
          <p:cNvPr id="26" name="Text 22"/>
          <p:cNvSpPr/>
          <p:nvPr/>
        </p:nvSpPr>
        <p:spPr>
          <a:xfrm>
            <a:off x="6455688" y="4513421"/>
            <a:ext cx="2440900"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Standard modern processor.</a:t>
            </a:r>
            <a:endParaRPr lang="en-US" sz="1750" dirty="0"/>
          </a:p>
        </p:txBody>
      </p:sp>
      <p:sp>
        <p:nvSpPr>
          <p:cNvPr id="27" name="Shape 23"/>
          <p:cNvSpPr/>
          <p:nvPr/>
        </p:nvSpPr>
        <p:spPr>
          <a:xfrm>
            <a:off x="9118759" y="3956685"/>
            <a:ext cx="499943" cy="499943"/>
          </a:xfrm>
          <a:prstGeom prst="roundRect">
            <a:avLst>
              <a:gd name="adj" fmla="val 20000"/>
            </a:avLst>
          </a:prstGeom>
          <a:solidFill>
            <a:srgbClr val="F0D4F7"/>
          </a:solidFill>
          <a:ln w="7620">
            <a:solidFill>
              <a:srgbClr val="D6BADD"/>
            </a:solidFill>
            <a:prstDash val="solid"/>
          </a:ln>
        </p:spPr>
        <p:txBody>
          <a:bodyPr/>
          <a:lstStyle/>
          <a:p>
            <a:endParaRPr lang="en-US"/>
          </a:p>
        </p:txBody>
      </p:sp>
      <p:sp>
        <p:nvSpPr>
          <p:cNvPr id="28" name="Text 24"/>
          <p:cNvSpPr/>
          <p:nvPr/>
        </p:nvSpPr>
        <p:spPr>
          <a:xfrm>
            <a:off x="9277231" y="3998357"/>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6</a:t>
            </a:r>
            <a:endParaRPr lang="en-US" sz="2624" dirty="0"/>
          </a:p>
        </p:txBody>
      </p:sp>
      <p:sp>
        <p:nvSpPr>
          <p:cNvPr id="29" name="Text 25"/>
          <p:cNvSpPr/>
          <p:nvPr/>
        </p:nvSpPr>
        <p:spPr>
          <a:xfrm>
            <a:off x="9840873" y="4033004"/>
            <a:ext cx="2440900"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Concurrency:</a:t>
            </a:r>
            <a:endParaRPr lang="en-US" sz="2187" dirty="0"/>
          </a:p>
        </p:txBody>
      </p:sp>
      <p:sp>
        <p:nvSpPr>
          <p:cNvPr id="30" name="Text 26"/>
          <p:cNvSpPr/>
          <p:nvPr/>
        </p:nvSpPr>
        <p:spPr>
          <a:xfrm>
            <a:off x="9840873" y="4513421"/>
            <a:ext cx="2440900"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Supports multiple users with concurrency control.</a:t>
            </a:r>
            <a:endParaRPr lang="en-US" sz="1750" dirty="0"/>
          </a:p>
        </p:txBody>
      </p:sp>
      <p:sp>
        <p:nvSpPr>
          <p:cNvPr id="31" name="Shape 27"/>
          <p:cNvSpPr/>
          <p:nvPr/>
        </p:nvSpPr>
        <p:spPr>
          <a:xfrm>
            <a:off x="2348389" y="5619988"/>
            <a:ext cx="499943" cy="499943"/>
          </a:xfrm>
          <a:prstGeom prst="roundRect">
            <a:avLst>
              <a:gd name="adj" fmla="val 20000"/>
            </a:avLst>
          </a:prstGeom>
          <a:solidFill>
            <a:srgbClr val="F0D4F7"/>
          </a:solidFill>
          <a:ln w="7620">
            <a:solidFill>
              <a:srgbClr val="D6BADD"/>
            </a:solidFill>
            <a:prstDash val="solid"/>
          </a:ln>
        </p:spPr>
        <p:txBody>
          <a:bodyPr/>
          <a:lstStyle/>
          <a:p>
            <a:endParaRPr lang="en-US"/>
          </a:p>
        </p:txBody>
      </p:sp>
      <p:sp>
        <p:nvSpPr>
          <p:cNvPr id="32" name="Text 28"/>
          <p:cNvSpPr/>
          <p:nvPr/>
        </p:nvSpPr>
        <p:spPr>
          <a:xfrm>
            <a:off x="2506861" y="5661660"/>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7</a:t>
            </a:r>
            <a:endParaRPr lang="en-US" sz="2624" dirty="0"/>
          </a:p>
        </p:txBody>
      </p:sp>
      <p:sp>
        <p:nvSpPr>
          <p:cNvPr id="33" name="Text 29"/>
          <p:cNvSpPr/>
          <p:nvPr/>
        </p:nvSpPr>
        <p:spPr>
          <a:xfrm>
            <a:off x="3070503" y="5696307"/>
            <a:ext cx="2777490"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Dependencies:</a:t>
            </a:r>
            <a:endParaRPr lang="en-US" sz="2187" dirty="0"/>
          </a:p>
        </p:txBody>
      </p:sp>
      <p:sp>
        <p:nvSpPr>
          <p:cNvPr id="34" name="Text 30"/>
          <p:cNvSpPr/>
          <p:nvPr/>
        </p:nvSpPr>
        <p:spPr>
          <a:xfrm>
            <a:off x="3070503" y="6176724"/>
            <a:ext cx="9211389"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Requires necessary C++ libraries and third-party dependencies.</a:t>
            </a:r>
            <a:endParaRPr lang="en-US" sz="1750" dirty="0"/>
          </a:p>
        </p:txBody>
      </p:sp>
      <p:sp>
        <p:nvSpPr>
          <p:cNvPr id="35" name="Text 31"/>
          <p:cNvSpPr/>
          <p:nvPr/>
        </p:nvSpPr>
        <p:spPr>
          <a:xfrm>
            <a:off x="2348389" y="6782038"/>
            <a:ext cx="9933503"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These requirements form the foundation of the project setup. Additional resources and optimizations may be needed based on specific needs and usage scenarios.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1"/>
          <p:cNvSpPr/>
          <p:nvPr/>
        </p:nvSpPr>
        <p:spPr>
          <a:xfrm>
            <a:off x="2348389" y="1072753"/>
            <a:ext cx="5554980"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Student Management</a:t>
            </a:r>
            <a:endParaRPr lang="en-US" sz="4374" dirty="0"/>
          </a:p>
        </p:txBody>
      </p:sp>
      <p:sp>
        <p:nvSpPr>
          <p:cNvPr id="5" name="Shape 2"/>
          <p:cNvSpPr/>
          <p:nvPr/>
        </p:nvSpPr>
        <p:spPr>
          <a:xfrm>
            <a:off x="2348389" y="2211467"/>
            <a:ext cx="4855726" cy="2361605"/>
          </a:xfrm>
          <a:prstGeom prst="roundRect">
            <a:avLst>
              <a:gd name="adj" fmla="val 4234"/>
            </a:avLst>
          </a:prstGeom>
          <a:solidFill>
            <a:srgbClr val="F0D4F7"/>
          </a:solidFill>
          <a:ln w="7620">
            <a:solidFill>
              <a:srgbClr val="D6BADD"/>
            </a:solidFill>
            <a:prstDash val="solid"/>
          </a:ln>
        </p:spPr>
        <p:txBody>
          <a:bodyPr/>
          <a:lstStyle/>
          <a:p>
            <a:endParaRPr lang="en-US"/>
          </a:p>
        </p:txBody>
      </p:sp>
      <p:sp>
        <p:nvSpPr>
          <p:cNvPr id="6" name="Text 3"/>
          <p:cNvSpPr/>
          <p:nvPr/>
        </p:nvSpPr>
        <p:spPr>
          <a:xfrm>
            <a:off x="2578179" y="2441258"/>
            <a:ext cx="2777490"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Student Registration</a:t>
            </a:r>
            <a:endParaRPr lang="en-US" sz="2187" dirty="0"/>
          </a:p>
        </p:txBody>
      </p:sp>
      <p:sp>
        <p:nvSpPr>
          <p:cNvPr id="7" name="Text 4"/>
          <p:cNvSpPr/>
          <p:nvPr/>
        </p:nvSpPr>
        <p:spPr>
          <a:xfrm>
            <a:off x="2578179" y="2921675"/>
            <a:ext cx="4396145"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Streamlined process for new students to enroll, submit documents, and complete registration. Digitized records for easy access and management.</a:t>
            </a:r>
            <a:endParaRPr lang="en-US" sz="1750" dirty="0"/>
          </a:p>
        </p:txBody>
      </p:sp>
      <p:sp>
        <p:nvSpPr>
          <p:cNvPr id="8" name="Shape 5"/>
          <p:cNvSpPr/>
          <p:nvPr/>
        </p:nvSpPr>
        <p:spPr>
          <a:xfrm>
            <a:off x="7426285" y="2211467"/>
            <a:ext cx="4855726" cy="2361605"/>
          </a:xfrm>
          <a:prstGeom prst="roundRect">
            <a:avLst>
              <a:gd name="adj" fmla="val 4234"/>
            </a:avLst>
          </a:prstGeom>
          <a:solidFill>
            <a:srgbClr val="F0D4F7"/>
          </a:solidFill>
          <a:ln w="7620">
            <a:solidFill>
              <a:srgbClr val="D6BADD"/>
            </a:solidFill>
            <a:prstDash val="solid"/>
          </a:ln>
        </p:spPr>
        <p:txBody>
          <a:bodyPr/>
          <a:lstStyle/>
          <a:p>
            <a:endParaRPr lang="en-US"/>
          </a:p>
        </p:txBody>
      </p:sp>
      <p:sp>
        <p:nvSpPr>
          <p:cNvPr id="9" name="Text 6"/>
          <p:cNvSpPr/>
          <p:nvPr/>
        </p:nvSpPr>
        <p:spPr>
          <a:xfrm>
            <a:off x="7656076" y="2441258"/>
            <a:ext cx="2777490"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Academic Records</a:t>
            </a:r>
            <a:endParaRPr lang="en-US" sz="2187" dirty="0"/>
          </a:p>
        </p:txBody>
      </p:sp>
      <p:sp>
        <p:nvSpPr>
          <p:cNvPr id="10" name="Text 7"/>
          <p:cNvSpPr/>
          <p:nvPr/>
        </p:nvSpPr>
        <p:spPr>
          <a:xfrm>
            <a:off x="7656076" y="2921675"/>
            <a:ext cx="43961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Maintain detailed academic profiles for each student, attendance, fees, and performance data. Generate reports and transcripts as needed.</a:t>
            </a:r>
            <a:endParaRPr lang="en-US" sz="1750" dirty="0"/>
          </a:p>
        </p:txBody>
      </p:sp>
      <p:sp>
        <p:nvSpPr>
          <p:cNvPr id="11" name="Shape 8"/>
          <p:cNvSpPr/>
          <p:nvPr/>
        </p:nvSpPr>
        <p:spPr>
          <a:xfrm>
            <a:off x="2348389" y="4795242"/>
            <a:ext cx="4855726" cy="2361605"/>
          </a:xfrm>
          <a:prstGeom prst="roundRect">
            <a:avLst>
              <a:gd name="adj" fmla="val 4234"/>
            </a:avLst>
          </a:prstGeom>
          <a:solidFill>
            <a:srgbClr val="F0D4F7"/>
          </a:solidFill>
          <a:ln w="7620">
            <a:solidFill>
              <a:srgbClr val="D6BADD"/>
            </a:solidFill>
            <a:prstDash val="solid"/>
          </a:ln>
        </p:spPr>
        <p:txBody>
          <a:bodyPr/>
          <a:lstStyle/>
          <a:p>
            <a:endParaRPr lang="en-US"/>
          </a:p>
        </p:txBody>
      </p:sp>
      <p:sp>
        <p:nvSpPr>
          <p:cNvPr id="12" name="Text 9"/>
          <p:cNvSpPr/>
          <p:nvPr/>
        </p:nvSpPr>
        <p:spPr>
          <a:xfrm>
            <a:off x="2578179" y="5025033"/>
            <a:ext cx="2777490"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Attendance Tracking</a:t>
            </a:r>
            <a:endParaRPr lang="en-US" sz="2187" dirty="0"/>
          </a:p>
        </p:txBody>
      </p:sp>
      <p:sp>
        <p:nvSpPr>
          <p:cNvPr id="13" name="Text 10"/>
          <p:cNvSpPr/>
          <p:nvPr/>
        </p:nvSpPr>
        <p:spPr>
          <a:xfrm>
            <a:off x="2578179" y="5505450"/>
            <a:ext cx="4396145"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Automate attendance tracking to monitor student presence and tardiness. Provide real-time updates and generate attendance reports for administrators.</a:t>
            </a:r>
            <a:endParaRPr lang="en-US" sz="1750" dirty="0"/>
          </a:p>
        </p:txBody>
      </p:sp>
      <p:sp>
        <p:nvSpPr>
          <p:cNvPr id="14" name="Shape 11"/>
          <p:cNvSpPr/>
          <p:nvPr/>
        </p:nvSpPr>
        <p:spPr>
          <a:xfrm>
            <a:off x="7426285" y="4795242"/>
            <a:ext cx="4855726" cy="2361605"/>
          </a:xfrm>
          <a:prstGeom prst="roundRect">
            <a:avLst>
              <a:gd name="adj" fmla="val 4234"/>
            </a:avLst>
          </a:prstGeom>
          <a:solidFill>
            <a:srgbClr val="F0D4F7"/>
          </a:solidFill>
          <a:ln w="7620">
            <a:solidFill>
              <a:srgbClr val="D6BADD"/>
            </a:solidFill>
            <a:prstDash val="solid"/>
          </a:ln>
        </p:spPr>
        <p:txBody>
          <a:bodyPr/>
          <a:lstStyle/>
          <a:p>
            <a:endParaRPr lang="en-US"/>
          </a:p>
        </p:txBody>
      </p:sp>
      <p:sp>
        <p:nvSpPr>
          <p:cNvPr id="15" name="Text 12"/>
          <p:cNvSpPr/>
          <p:nvPr/>
        </p:nvSpPr>
        <p:spPr>
          <a:xfrm>
            <a:off x="7656076" y="5025033"/>
            <a:ext cx="2789277"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Student Communication</a:t>
            </a:r>
            <a:endParaRPr lang="en-US" sz="2187" dirty="0"/>
          </a:p>
        </p:txBody>
      </p:sp>
      <p:sp>
        <p:nvSpPr>
          <p:cNvPr id="16" name="Text 13"/>
          <p:cNvSpPr/>
          <p:nvPr/>
        </p:nvSpPr>
        <p:spPr>
          <a:xfrm>
            <a:off x="7656076" y="5505450"/>
            <a:ext cx="4396145"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Facilitate seamless communication between the college, faculty, and students. Send notifications, announcements, and reminders to keep everyone informed.</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1"/>
          <p:cNvSpPr/>
          <p:nvPr/>
        </p:nvSpPr>
        <p:spPr>
          <a:xfrm>
            <a:off x="2348389" y="1732121"/>
            <a:ext cx="6774537"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Faculty / Admin Management</a:t>
            </a:r>
            <a:endParaRPr lang="en-US" sz="4374" dirty="0"/>
          </a:p>
        </p:txBody>
      </p:sp>
      <p:pic>
        <p:nvPicPr>
          <p:cNvPr id="5" name="Image 1" descr="preencoded.png"/>
          <p:cNvPicPr>
            <a:picLocks noChangeAspect="1"/>
          </p:cNvPicPr>
          <p:nvPr/>
        </p:nvPicPr>
        <p:blipFill>
          <a:blip r:embed="rId4"/>
          <a:stretch>
            <a:fillRect/>
          </a:stretch>
        </p:blipFill>
        <p:spPr>
          <a:xfrm>
            <a:off x="2348389" y="2870835"/>
            <a:ext cx="444341" cy="444341"/>
          </a:xfrm>
          <a:prstGeom prst="rect">
            <a:avLst/>
          </a:prstGeom>
        </p:spPr>
      </p:pic>
      <p:sp>
        <p:nvSpPr>
          <p:cNvPr id="6" name="Text 2"/>
          <p:cNvSpPr/>
          <p:nvPr/>
        </p:nvSpPr>
        <p:spPr>
          <a:xfrm>
            <a:off x="2348389" y="3537347"/>
            <a:ext cx="2233374" cy="694373"/>
          </a:xfrm>
          <a:prstGeom prst="rect">
            <a:avLst/>
          </a:prstGeom>
          <a:noFill/>
          <a:ln/>
        </p:spPr>
        <p:txBody>
          <a:bodyPr wrap="squar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Academic Credentials</a:t>
            </a:r>
            <a:endParaRPr lang="en-US" sz="2187" dirty="0"/>
          </a:p>
        </p:txBody>
      </p:sp>
      <p:sp>
        <p:nvSpPr>
          <p:cNvPr id="7" name="Text 3"/>
          <p:cNvSpPr/>
          <p:nvPr/>
        </p:nvSpPr>
        <p:spPr>
          <a:xfrm>
            <a:off x="2348389" y="4364950"/>
            <a:ext cx="2233374"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Manage faculty profiles, including their educational qualifications, teaching experience, and areas of expertise.</a:t>
            </a:r>
            <a:endParaRPr lang="en-US" sz="1750" dirty="0"/>
          </a:p>
        </p:txBody>
      </p:sp>
      <p:pic>
        <p:nvPicPr>
          <p:cNvPr id="8" name="Image 2" descr="preencoded.png"/>
          <p:cNvPicPr>
            <a:picLocks noChangeAspect="1"/>
          </p:cNvPicPr>
          <p:nvPr/>
        </p:nvPicPr>
        <p:blipFill>
          <a:blip r:embed="rId5"/>
          <a:stretch>
            <a:fillRect/>
          </a:stretch>
        </p:blipFill>
        <p:spPr>
          <a:xfrm>
            <a:off x="4915019" y="2870835"/>
            <a:ext cx="444341" cy="444341"/>
          </a:xfrm>
          <a:prstGeom prst="rect">
            <a:avLst/>
          </a:prstGeom>
        </p:spPr>
      </p:pic>
      <p:sp>
        <p:nvSpPr>
          <p:cNvPr id="9" name="Text 4"/>
          <p:cNvSpPr/>
          <p:nvPr/>
        </p:nvSpPr>
        <p:spPr>
          <a:xfrm>
            <a:off x="4915019" y="3537347"/>
            <a:ext cx="2233493"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Scheduling</a:t>
            </a:r>
            <a:endParaRPr lang="en-US" sz="2187" dirty="0"/>
          </a:p>
        </p:txBody>
      </p:sp>
      <p:sp>
        <p:nvSpPr>
          <p:cNvPr id="10" name="Text 5"/>
          <p:cNvSpPr/>
          <p:nvPr/>
        </p:nvSpPr>
        <p:spPr>
          <a:xfrm>
            <a:off x="4915019" y="4017764"/>
            <a:ext cx="2233493"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Assign courses and create teaching schedules for faculty, ensuring efficient utilization of resources.</a:t>
            </a:r>
            <a:endParaRPr lang="en-US" sz="1750" dirty="0"/>
          </a:p>
        </p:txBody>
      </p:sp>
      <p:pic>
        <p:nvPicPr>
          <p:cNvPr id="11" name="Image 3" descr="preencoded.png"/>
          <p:cNvPicPr>
            <a:picLocks noChangeAspect="1"/>
          </p:cNvPicPr>
          <p:nvPr/>
        </p:nvPicPr>
        <p:blipFill>
          <a:blip r:embed="rId6"/>
          <a:stretch>
            <a:fillRect/>
          </a:stretch>
        </p:blipFill>
        <p:spPr>
          <a:xfrm>
            <a:off x="7481768" y="2870835"/>
            <a:ext cx="444341" cy="444341"/>
          </a:xfrm>
          <a:prstGeom prst="rect">
            <a:avLst/>
          </a:prstGeom>
        </p:spPr>
      </p:pic>
      <p:sp>
        <p:nvSpPr>
          <p:cNvPr id="12" name="Text 6"/>
          <p:cNvSpPr/>
          <p:nvPr/>
        </p:nvSpPr>
        <p:spPr>
          <a:xfrm>
            <a:off x="7481768" y="3537347"/>
            <a:ext cx="2233374" cy="694373"/>
          </a:xfrm>
          <a:prstGeom prst="rect">
            <a:avLst/>
          </a:prstGeom>
          <a:noFill/>
          <a:ln/>
        </p:spPr>
        <p:txBody>
          <a:bodyPr wrap="squar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Performance Tracking</a:t>
            </a:r>
            <a:endParaRPr lang="en-US" sz="2187" dirty="0"/>
          </a:p>
        </p:txBody>
      </p:sp>
      <p:sp>
        <p:nvSpPr>
          <p:cNvPr id="13" name="Text 7"/>
          <p:cNvSpPr/>
          <p:nvPr/>
        </p:nvSpPr>
        <p:spPr>
          <a:xfrm>
            <a:off x="7481768" y="4364950"/>
            <a:ext cx="2233374"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Monitor and assess faculty performance, including student feedback, research output, and professional development.</a:t>
            </a:r>
            <a:endParaRPr lang="en-US" sz="1750" dirty="0"/>
          </a:p>
        </p:txBody>
      </p:sp>
      <p:pic>
        <p:nvPicPr>
          <p:cNvPr id="14" name="Image 4" descr="preencoded.png"/>
          <p:cNvPicPr>
            <a:picLocks noChangeAspect="1"/>
          </p:cNvPicPr>
          <p:nvPr/>
        </p:nvPicPr>
        <p:blipFill>
          <a:blip r:embed="rId7"/>
          <a:stretch>
            <a:fillRect/>
          </a:stretch>
        </p:blipFill>
        <p:spPr>
          <a:xfrm>
            <a:off x="10048399" y="2870835"/>
            <a:ext cx="444341" cy="444341"/>
          </a:xfrm>
          <a:prstGeom prst="rect">
            <a:avLst/>
          </a:prstGeom>
        </p:spPr>
      </p:pic>
      <p:sp>
        <p:nvSpPr>
          <p:cNvPr id="15" name="Text 8"/>
          <p:cNvSpPr/>
          <p:nvPr/>
        </p:nvSpPr>
        <p:spPr>
          <a:xfrm>
            <a:off x="10048399" y="3537347"/>
            <a:ext cx="2233493"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Compensation</a:t>
            </a:r>
            <a:endParaRPr lang="en-US" sz="2187" dirty="0"/>
          </a:p>
        </p:txBody>
      </p:sp>
      <p:sp>
        <p:nvSpPr>
          <p:cNvPr id="16" name="Text 9"/>
          <p:cNvSpPr/>
          <p:nvPr/>
        </p:nvSpPr>
        <p:spPr>
          <a:xfrm>
            <a:off x="10048399" y="4017764"/>
            <a:ext cx="2233493"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Manage faculty salaries, benefits, and incentives to attract and retain top talent.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693307"/>
            <a:ext cx="8982908"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Database Management using CSV Files</a:t>
            </a:r>
            <a:endParaRPr lang="en-US" sz="4374" dirty="0"/>
          </a:p>
        </p:txBody>
      </p:sp>
      <p:sp>
        <p:nvSpPr>
          <p:cNvPr id="6" name="Shape 2"/>
          <p:cNvSpPr/>
          <p:nvPr/>
        </p:nvSpPr>
        <p:spPr>
          <a:xfrm>
            <a:off x="833199" y="2894528"/>
            <a:ext cx="499943" cy="499943"/>
          </a:xfrm>
          <a:prstGeom prst="roundRect">
            <a:avLst>
              <a:gd name="adj" fmla="val 20000"/>
            </a:avLst>
          </a:prstGeom>
          <a:solidFill>
            <a:srgbClr val="F0D4F7"/>
          </a:solidFill>
          <a:ln w="7620">
            <a:solidFill>
              <a:srgbClr val="D6BADD"/>
            </a:solidFill>
            <a:prstDash val="solid"/>
          </a:ln>
        </p:spPr>
        <p:txBody>
          <a:bodyPr/>
          <a:lstStyle/>
          <a:p>
            <a:endParaRPr lang="en-US"/>
          </a:p>
        </p:txBody>
      </p:sp>
      <p:sp>
        <p:nvSpPr>
          <p:cNvPr id="7" name="Text 3"/>
          <p:cNvSpPr/>
          <p:nvPr/>
        </p:nvSpPr>
        <p:spPr>
          <a:xfrm>
            <a:off x="991672" y="2936200"/>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8" name="Text 4"/>
          <p:cNvSpPr/>
          <p:nvPr/>
        </p:nvSpPr>
        <p:spPr>
          <a:xfrm>
            <a:off x="1555313" y="2970848"/>
            <a:ext cx="2777490"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Structured Catalog</a:t>
            </a:r>
            <a:endParaRPr lang="en-US" sz="2187" dirty="0"/>
          </a:p>
        </p:txBody>
      </p:sp>
      <p:sp>
        <p:nvSpPr>
          <p:cNvPr id="9" name="Text 5"/>
          <p:cNvSpPr/>
          <p:nvPr/>
        </p:nvSpPr>
        <p:spPr>
          <a:xfrm>
            <a:off x="1555313" y="3451265"/>
            <a:ext cx="38200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Maintain a comprehensive database of everything offered at the college, including details like students and teachers' profiles and many other things.</a:t>
            </a:r>
            <a:endParaRPr lang="en-US" sz="1750" dirty="0"/>
          </a:p>
        </p:txBody>
      </p:sp>
      <p:sp>
        <p:nvSpPr>
          <p:cNvPr id="10" name="Shape 6"/>
          <p:cNvSpPr/>
          <p:nvPr/>
        </p:nvSpPr>
        <p:spPr>
          <a:xfrm>
            <a:off x="5597485" y="2894528"/>
            <a:ext cx="499943" cy="499943"/>
          </a:xfrm>
          <a:prstGeom prst="roundRect">
            <a:avLst>
              <a:gd name="adj" fmla="val 20000"/>
            </a:avLst>
          </a:prstGeom>
          <a:solidFill>
            <a:srgbClr val="F0D4F7"/>
          </a:solidFill>
          <a:ln w="7620">
            <a:solidFill>
              <a:srgbClr val="D6BADD"/>
            </a:solidFill>
            <a:prstDash val="solid"/>
          </a:ln>
        </p:spPr>
        <p:txBody>
          <a:bodyPr/>
          <a:lstStyle/>
          <a:p>
            <a:endParaRPr lang="en-US"/>
          </a:p>
        </p:txBody>
      </p:sp>
      <p:sp>
        <p:nvSpPr>
          <p:cNvPr id="11" name="Text 7"/>
          <p:cNvSpPr/>
          <p:nvPr/>
        </p:nvSpPr>
        <p:spPr>
          <a:xfrm>
            <a:off x="5755957" y="2936200"/>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2" name="Text 8"/>
          <p:cNvSpPr/>
          <p:nvPr/>
        </p:nvSpPr>
        <p:spPr>
          <a:xfrm>
            <a:off x="6319599" y="2970848"/>
            <a:ext cx="2777490"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Registration</a:t>
            </a:r>
            <a:endParaRPr lang="en-US" sz="2187" dirty="0"/>
          </a:p>
        </p:txBody>
      </p:sp>
      <p:sp>
        <p:nvSpPr>
          <p:cNvPr id="13" name="Text 9"/>
          <p:cNvSpPr/>
          <p:nvPr/>
        </p:nvSpPr>
        <p:spPr>
          <a:xfrm>
            <a:off x="6319599" y="3451265"/>
            <a:ext cx="38200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Streamline the course registration process for students and teachers, allowing them to easily sign up for classes and check their schedules.</a:t>
            </a:r>
            <a:endParaRPr lang="en-US" sz="1750" dirty="0"/>
          </a:p>
        </p:txBody>
      </p:sp>
      <p:sp>
        <p:nvSpPr>
          <p:cNvPr id="14" name="Shape 10"/>
          <p:cNvSpPr/>
          <p:nvPr/>
        </p:nvSpPr>
        <p:spPr>
          <a:xfrm>
            <a:off x="833199" y="5268635"/>
            <a:ext cx="499943" cy="499943"/>
          </a:xfrm>
          <a:prstGeom prst="roundRect">
            <a:avLst>
              <a:gd name="adj" fmla="val 20000"/>
            </a:avLst>
          </a:prstGeom>
          <a:solidFill>
            <a:srgbClr val="F0D4F7"/>
          </a:solidFill>
          <a:ln w="7620">
            <a:solidFill>
              <a:srgbClr val="D6BADD"/>
            </a:solidFill>
            <a:prstDash val="solid"/>
          </a:ln>
        </p:spPr>
        <p:txBody>
          <a:bodyPr/>
          <a:lstStyle/>
          <a:p>
            <a:endParaRPr lang="en-US"/>
          </a:p>
        </p:txBody>
      </p:sp>
      <p:sp>
        <p:nvSpPr>
          <p:cNvPr id="15" name="Text 11"/>
          <p:cNvSpPr/>
          <p:nvPr/>
        </p:nvSpPr>
        <p:spPr>
          <a:xfrm>
            <a:off x="991672" y="5310307"/>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16" name="Text 12"/>
          <p:cNvSpPr/>
          <p:nvPr/>
        </p:nvSpPr>
        <p:spPr>
          <a:xfrm>
            <a:off x="1555313" y="5344954"/>
            <a:ext cx="2906554"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Curriculum Development</a:t>
            </a:r>
            <a:endParaRPr lang="en-US" sz="2187" dirty="0"/>
          </a:p>
        </p:txBody>
      </p:sp>
      <p:sp>
        <p:nvSpPr>
          <p:cNvPr id="17" name="Text 13"/>
          <p:cNvSpPr/>
          <p:nvPr/>
        </p:nvSpPr>
        <p:spPr>
          <a:xfrm>
            <a:off x="1555313" y="5825371"/>
            <a:ext cx="8584287"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Collaborate with faculty to regularly review and update course content, ensuring it aligns with industry standards and student needs.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1"/>
          <p:cNvSpPr/>
          <p:nvPr/>
        </p:nvSpPr>
        <p:spPr>
          <a:xfrm>
            <a:off x="2348389" y="840700"/>
            <a:ext cx="5554980"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Attendance Tracking</a:t>
            </a:r>
            <a:endParaRPr lang="en-US" sz="4374" dirty="0"/>
          </a:p>
        </p:txBody>
      </p:sp>
      <p:sp>
        <p:nvSpPr>
          <p:cNvPr id="5" name="Text 2"/>
          <p:cNvSpPr/>
          <p:nvPr/>
        </p:nvSpPr>
        <p:spPr>
          <a:xfrm>
            <a:off x="2348389" y="2068235"/>
            <a:ext cx="4695706"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attendance tracking system in the college management system is essential for monitoring student presence and engagement. It allows faculty to easily record attendance, track absences, and generate reports.</a:t>
            </a:r>
            <a:endParaRPr lang="en-US" sz="1750" dirty="0"/>
          </a:p>
        </p:txBody>
      </p:sp>
      <p:sp>
        <p:nvSpPr>
          <p:cNvPr id="6" name="Text 3"/>
          <p:cNvSpPr/>
          <p:nvPr/>
        </p:nvSpPr>
        <p:spPr>
          <a:xfrm>
            <a:off x="2348389" y="4045148"/>
            <a:ext cx="4695706"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Students can view their own attendance records, while administrators can monitor attendance trends and identify any issues or concerns.</a:t>
            </a:r>
            <a:endParaRPr lang="en-US" sz="1750" dirty="0"/>
          </a:p>
        </p:txBody>
      </p:sp>
      <p:pic>
        <p:nvPicPr>
          <p:cNvPr id="7" name="Image 1" descr="preencoded.png"/>
          <p:cNvPicPr>
            <a:picLocks noChangeAspect="1"/>
          </p:cNvPicPr>
          <p:nvPr/>
        </p:nvPicPr>
        <p:blipFill>
          <a:blip r:embed="rId4"/>
          <a:stretch>
            <a:fillRect/>
          </a:stretch>
        </p:blipFill>
        <p:spPr>
          <a:xfrm>
            <a:off x="7593687" y="2118241"/>
            <a:ext cx="4695706" cy="50207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1"/>
          <p:cNvSpPr/>
          <p:nvPr/>
        </p:nvSpPr>
        <p:spPr>
          <a:xfrm>
            <a:off x="2348389" y="2487573"/>
            <a:ext cx="5554980"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Grading and Evaluation</a:t>
            </a:r>
            <a:endParaRPr lang="en-US" sz="4374" dirty="0"/>
          </a:p>
        </p:txBody>
      </p:sp>
      <p:sp>
        <p:nvSpPr>
          <p:cNvPr id="5" name="Text 2"/>
          <p:cNvSpPr/>
          <p:nvPr/>
        </p:nvSpPr>
        <p:spPr>
          <a:xfrm>
            <a:off x="2348389" y="3626287"/>
            <a:ext cx="9933503"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college management system includes a robust grading and evaluation module. Students' academic performance is tracked through detailed assessments, quizzes, and exams. Instructors can easily input scores for their respective courses and generate reports for each course.</a:t>
            </a:r>
            <a:endParaRPr lang="en-US" sz="1750" dirty="0"/>
          </a:p>
        </p:txBody>
      </p:sp>
      <p:sp>
        <p:nvSpPr>
          <p:cNvPr id="6" name="Text 3"/>
          <p:cNvSpPr/>
          <p:nvPr/>
        </p:nvSpPr>
        <p:spPr>
          <a:xfrm>
            <a:off x="2703790" y="4942403"/>
            <a:ext cx="9578102" cy="355402"/>
          </a:xfrm>
          <a:prstGeom prst="rect">
            <a:avLst/>
          </a:prstGeom>
          <a:noFill/>
          <a:ln/>
        </p:spPr>
        <p:txBody>
          <a:bodyPr wrap="none" rtlCol="0" anchor="t"/>
          <a:lstStyle/>
          <a:p>
            <a:pPr marL="342900" indent="-342900" algn="l">
              <a:lnSpc>
                <a:spcPts val="2799"/>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Customizable grading scales and weighting for assessments</a:t>
            </a:r>
            <a:endParaRPr lang="en-US" sz="1750" dirty="0"/>
          </a:p>
        </p:txBody>
      </p:sp>
      <p:sp>
        <p:nvSpPr>
          <p:cNvPr id="7" name="Text 4"/>
          <p:cNvSpPr/>
          <p:nvPr/>
        </p:nvSpPr>
        <p:spPr>
          <a:xfrm>
            <a:off x="2703790" y="5386626"/>
            <a:ext cx="9578102" cy="355402"/>
          </a:xfrm>
          <a:prstGeom prst="rect">
            <a:avLst/>
          </a:prstGeom>
          <a:noFill/>
          <a:ln/>
        </p:spPr>
        <p:txBody>
          <a:bodyPr wrap="none" rtlCol="0" anchor="t"/>
          <a:lstStyle/>
          <a:p>
            <a:pPr marL="342900" indent="-342900" algn="l">
              <a:lnSpc>
                <a:spcPts val="2799"/>
              </a:lnSpc>
              <a:buSzPct val="100000"/>
              <a:buChar char="•"/>
            </a:pPr>
            <a:r>
              <a:rPr lang="en-US" sz="1750" b="1" kern="0" spc="-35" dirty="0">
                <a:solidFill>
                  <a:srgbClr val="272525"/>
                </a:solidFill>
                <a:latin typeface="Source Sans Pro" pitchFamily="34" charset="0"/>
                <a:ea typeface="Source Sans Pro" pitchFamily="34" charset="-122"/>
                <a:cs typeface="Source Sans Pro" pitchFamily="34" charset="-120"/>
              </a:rPr>
              <a:t>Detailed grade reports</a:t>
            </a:r>
            <a:r>
              <a:rPr lang="en-US" sz="1750" kern="0" spc="-35" dirty="0">
                <a:solidFill>
                  <a:srgbClr val="272525"/>
                </a:solidFill>
                <a:latin typeface="Source Sans Pro" pitchFamily="34" charset="0"/>
                <a:ea typeface="Source Sans Pro" pitchFamily="34" charset="-122"/>
                <a:cs typeface="Source Sans Pro" pitchFamily="34" charset="-120"/>
              </a:rPr>
              <a:t> and analytics for students and administration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808</Words>
  <Application>Microsoft Macintosh PowerPoint</Application>
  <PresentationFormat>Custom</PresentationFormat>
  <Paragraphs>87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adonis-web</vt:lpstr>
      <vt:lpstr>Arial</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Ahmad Faraz</cp:lastModifiedBy>
  <cp:revision>2</cp:revision>
  <dcterms:created xsi:type="dcterms:W3CDTF">2024-04-07T13:06:58Z</dcterms:created>
  <dcterms:modified xsi:type="dcterms:W3CDTF">2024-04-07T13:09:46Z</dcterms:modified>
</cp:coreProperties>
</file>