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2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39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Aptos" panose="020B0004020202020204" pitchFamily="34" charset="0"/>
              </a:rPr>
              <a:t>Good afternoon, respected teachers, seniors and batchmates. I Khushi Kumari and my partner Ahmad Faraz are excited to introduce you </a:t>
            </a:r>
            <a:r>
              <a:rPr lang="en-IN" sz="1800" dirty="0" err="1">
                <a:effectLst/>
                <a:latin typeface="Aptos" panose="020B0004020202020204" pitchFamily="34" charset="0"/>
              </a:rPr>
              <a:t>GestureCanvas</a:t>
            </a:r>
            <a:r>
              <a:rPr lang="en-IN" sz="1800" dirty="0">
                <a:effectLst/>
                <a:latin typeface="Aptos" panose="020B0004020202020204" pitchFamily="34" charset="0"/>
              </a:rPr>
              <a:t> an innovative application that transform any digital surface into a dynamic workspace which allow users to draw, write and erase with intuitive hand gestures. This cutting edge technology increases education, meetings and creative sessions.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Aptos" panose="020B0004020202020204" pitchFamily="34" charset="0"/>
              </a:rPr>
              <a:t>We created gesture canvas to address three main goals: </a:t>
            </a:r>
            <a:endParaRPr lang="en-IN" dirty="0"/>
          </a:p>
          <a:p>
            <a:r>
              <a:rPr lang="en-IN" sz="1800" dirty="0">
                <a:effectLst/>
                <a:latin typeface="Aptos" panose="020B0004020202020204" pitchFamily="34" charset="0"/>
              </a:rPr>
              <a:t>To engage audience, we wanted a tool that captivates the participants and keep them actively engaged in educational settings or meetings. </a:t>
            </a:r>
            <a:endParaRPr lang="en-IN" dirty="0"/>
          </a:p>
          <a:p>
            <a:r>
              <a:rPr lang="en-IN" sz="1800" dirty="0">
                <a:effectLst/>
                <a:latin typeface="Aptos" panose="020B0004020202020204" pitchFamily="34" charset="0"/>
              </a:rPr>
              <a:t>To boost collaboration, our goal is to allow multiple users to intuitively use hand gesture-bases controls </a:t>
            </a:r>
            <a:endParaRPr lang="en-IN" dirty="0"/>
          </a:p>
          <a:p>
            <a:r>
              <a:rPr lang="en-IN" sz="1800" dirty="0">
                <a:effectLst/>
                <a:latin typeface="Aptos" panose="020B0004020202020204" pitchFamily="34" charset="0"/>
              </a:rPr>
              <a:t>To enhance learning, we aim to transform static presentations into dynamic and helping teachers to deliver more impactful lessons.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Aptos" panose="020B0004020202020204" pitchFamily="34" charset="0"/>
              </a:rPr>
              <a:t>Traditional digital drawing tools like mousepad or mouse bases apps have several limitation: </a:t>
            </a:r>
            <a:endParaRPr lang="en-IN" dirty="0"/>
          </a:p>
          <a:p>
            <a:r>
              <a:rPr lang="en-IN" sz="1800" dirty="0">
                <a:effectLst/>
                <a:latin typeface="Aptos" panose="020B0004020202020204" pitchFamily="34" charset="0"/>
              </a:rPr>
              <a:t>Like lack of responsiveness, or unintuitive controls or clunky controls in which users don’t have complete control to showcase their creativity properly.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Aptos" panose="020B0004020202020204" pitchFamily="34" charset="0"/>
              </a:rPr>
              <a:t>To overcome these challenges: </a:t>
            </a:r>
            <a:endParaRPr lang="en-IN" dirty="0"/>
          </a:p>
          <a:p>
            <a:r>
              <a:rPr lang="en-IN" sz="1800" dirty="0">
                <a:effectLst/>
                <a:latin typeface="Aptos" panose="020B0004020202020204" pitchFamily="34" charset="0"/>
              </a:rPr>
              <a:t>We designed an app which is responsive, can be easily controlled with just hand gestures and have many </a:t>
            </a:r>
            <a:r>
              <a:rPr lang="en-IN" sz="1800" dirty="0" err="1">
                <a:effectLst/>
                <a:latin typeface="Aptos" panose="020B0004020202020204" pitchFamily="34" charset="0"/>
              </a:rPr>
              <a:t>diIerent</a:t>
            </a:r>
            <a:r>
              <a:rPr lang="en-IN" sz="1800" dirty="0">
                <a:effectLst/>
                <a:latin typeface="Aptos" panose="020B0004020202020204" pitchFamily="34" charset="0"/>
              </a:rPr>
              <a:t> options like to draw with </a:t>
            </a:r>
            <a:r>
              <a:rPr lang="en-IN" sz="1800" dirty="0" err="1">
                <a:effectLst/>
                <a:latin typeface="Aptos" panose="020B0004020202020204" pitchFamily="34" charset="0"/>
              </a:rPr>
              <a:t>diIerent</a:t>
            </a:r>
            <a:r>
              <a:rPr lang="en-IN" sz="1800" dirty="0">
                <a:effectLst/>
                <a:latin typeface="Aptos" panose="020B0004020202020204" pitchFamily="34" charset="0"/>
              </a:rPr>
              <a:t> </a:t>
            </a:r>
            <a:r>
              <a:rPr lang="en-IN" sz="1800" dirty="0" err="1">
                <a:effectLst/>
                <a:latin typeface="Aptos" panose="020B0004020202020204" pitchFamily="34" charset="0"/>
              </a:rPr>
              <a:t>colors</a:t>
            </a:r>
            <a:r>
              <a:rPr lang="en-IN" sz="1800" dirty="0">
                <a:effectLst/>
                <a:latin typeface="Aptos" panose="020B0004020202020204" pitchFamily="34" charset="0"/>
              </a:rPr>
              <a:t>, increase the size of paint brush or eraser, etc.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Aptos" panose="020B0004020202020204" pitchFamily="34" charset="0"/>
              </a:rPr>
              <a:t>This data flow diagram states that first the data is being inputted by the camera, then it captures what is recorded, then it detects hand and finger gestures using </a:t>
            </a:r>
            <a:r>
              <a:rPr lang="en-IN" sz="1800" dirty="0" err="1">
                <a:effectLst/>
                <a:latin typeface="Aptos" panose="020B0004020202020204" pitchFamily="34" charset="0"/>
              </a:rPr>
              <a:t>MediaPipe’s</a:t>
            </a:r>
            <a:r>
              <a:rPr lang="en-IN" sz="1800" dirty="0">
                <a:effectLst/>
                <a:latin typeface="Aptos" panose="020B0004020202020204" pitchFamily="34" charset="0"/>
              </a:rPr>
              <a:t> Hand Landmark Model, then it process the gestures then it renders the data which is drawn on the canvas and it is being displayed to the user.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Aptos" panose="020B0004020202020204" pitchFamily="34" charset="0"/>
              </a:rPr>
              <a:t>In this prototype app, we implemented to gestures only, one finger to draw or erase and two fingers to select different options like change of </a:t>
            </a:r>
            <a:r>
              <a:rPr lang="en-IN" sz="1800" dirty="0" err="1">
                <a:effectLst/>
                <a:latin typeface="Aptos" panose="020B0004020202020204" pitchFamily="34" charset="0"/>
              </a:rPr>
              <a:t>colors</a:t>
            </a:r>
            <a:r>
              <a:rPr lang="en-IN" sz="1800" dirty="0">
                <a:effectLst/>
                <a:latin typeface="Aptos" panose="020B0004020202020204" pitchFamily="34" charset="0"/>
              </a:rPr>
              <a:t> of brush, increasing and decreasing the size of brush or eraser and selecting eraser or brush.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Aptos" panose="020B0004020202020204" pitchFamily="34" charset="0"/>
              </a:rPr>
              <a:t>For future, we are planning to introduce a feature in which </a:t>
            </a:r>
            <a:r>
              <a:rPr lang="en-IN" sz="1800" dirty="0" err="1">
                <a:effectLst/>
                <a:latin typeface="Aptos" panose="020B0004020202020204" pitchFamily="34" charset="0"/>
              </a:rPr>
              <a:t>diIerent</a:t>
            </a:r>
            <a:r>
              <a:rPr lang="en-IN" sz="1800" dirty="0">
                <a:effectLst/>
                <a:latin typeface="Aptos" panose="020B0004020202020204" pitchFamily="34" charset="0"/>
              </a:rPr>
              <a:t> users can interact at the same time, sharing their ideas and annotations on the same digital canvas. </a:t>
            </a:r>
            <a:endParaRPr lang="en-I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Aptos" panose="020B0004020202020204" pitchFamily="34" charset="0"/>
              </a:rPr>
              <a:t>Now my partner will demonstrate the app we made and show its </a:t>
            </a:r>
            <a:r>
              <a:rPr lang="en-IN" sz="1800" dirty="0" err="1">
                <a:effectLst/>
                <a:latin typeface="Aptos" panose="020B0004020202020204" pitchFamily="34" charset="0"/>
              </a:rPr>
              <a:t>diIerent</a:t>
            </a:r>
            <a:r>
              <a:rPr lang="en-IN" sz="1800" dirty="0">
                <a:effectLst/>
                <a:latin typeface="Aptos" panose="020B0004020202020204" pitchFamily="34" charset="0"/>
              </a:rPr>
              <a:t> features and uses.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2272427"/>
            <a:ext cx="129023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GestureCanvas: Intuitive Digital Drawing</a:t>
            </a:r>
            <a:endParaRPr lang="en-US" sz="6707" dirty="0"/>
          </a:p>
        </p:txBody>
      </p:sp>
      <p:sp>
        <p:nvSpPr>
          <p:cNvPr id="5" name="Text 2"/>
          <p:cNvSpPr/>
          <p:nvPr/>
        </p:nvSpPr>
        <p:spPr>
          <a:xfrm>
            <a:off x="864037" y="4772025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GestureCanvas is an innovative application that transforms any digital surface into a dynamic workspace, empowering users to draw, write, and erase with intuitive hand gestures. This cutting-edge technology enhances interactivity in education, meetings, and creative sessions.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1755458"/>
            <a:ext cx="942129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Why We Created GestureCanvas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864037" y="317492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69538" y="3267432"/>
            <a:ext cx="1444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4"/>
          <p:cNvSpPr/>
          <p:nvPr/>
        </p:nvSpPr>
        <p:spPr>
          <a:xfrm>
            <a:off x="1666280" y="317492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Engage Audiences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1666280" y="3708797"/>
            <a:ext cx="3333988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wanted to build a tool that would captivate participants and keep them actively engaged, whether in educational settings, meetings, or creative sessions.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247084" y="317492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418058" y="3267432"/>
            <a:ext cx="21336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8"/>
          <p:cNvSpPr/>
          <p:nvPr/>
        </p:nvSpPr>
        <p:spPr>
          <a:xfrm>
            <a:off x="6049328" y="317492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Boost Collaboration</a:t>
            </a:r>
            <a:endParaRPr lang="en-US" sz="2430" dirty="0"/>
          </a:p>
        </p:txBody>
      </p:sp>
      <p:sp>
        <p:nvSpPr>
          <p:cNvPr id="12" name="Text 9"/>
          <p:cNvSpPr/>
          <p:nvPr/>
        </p:nvSpPr>
        <p:spPr>
          <a:xfrm>
            <a:off x="6049328" y="3708797"/>
            <a:ext cx="333398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goal was to enable seamless, real-time collaboration by empowering multiple users to interact intuitively using gesture-based controls.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9630132" y="317492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802416" y="3267432"/>
            <a:ext cx="2107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2"/>
          <p:cNvSpPr/>
          <p:nvPr/>
        </p:nvSpPr>
        <p:spPr>
          <a:xfrm>
            <a:off x="10432375" y="317492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Enhance Learning</a:t>
            </a:r>
            <a:endParaRPr lang="en-US" sz="2430" dirty="0"/>
          </a:p>
        </p:txBody>
      </p:sp>
      <p:sp>
        <p:nvSpPr>
          <p:cNvPr id="16" name="Text 13"/>
          <p:cNvSpPr/>
          <p:nvPr/>
        </p:nvSpPr>
        <p:spPr>
          <a:xfrm>
            <a:off x="10432375" y="3708797"/>
            <a:ext cx="333398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envisioned transforming static presentations into dynamic, hands-on learning experiences that would help educators deliver more impactful lessons.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1807964"/>
            <a:ext cx="1239071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Challenge of Traditional Drawing Tools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Clunky Controls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82916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Existing digital drawing tools often rely on complex menus, buttons, and controllers that disrupt the creative flow and make it difficult to interact naturally.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196590"/>
            <a:ext cx="338709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Lack of Responsiveness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382916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Many digital drawing apps suffer from lag or delayed reactions, hampering the user's ability to create content fluidly and spontaneously.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196590"/>
            <a:ext cx="325528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Unintuitive Interaction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Traditional digital drawing tools force users to adapt to the technology, rather than the technology adapting to the user's natural hand movements and gestures.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921306" y="832128"/>
            <a:ext cx="6586418" cy="7314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60"/>
              </a:lnSpc>
              <a:buNone/>
            </a:pPr>
            <a:r>
              <a:rPr lang="en-US" sz="4608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Proposed Approach</a:t>
            </a:r>
            <a:endParaRPr lang="en-US" sz="4608" dirty="0"/>
          </a:p>
        </p:txBody>
      </p:sp>
      <p:sp>
        <p:nvSpPr>
          <p:cNvPr id="5" name="Shape 2"/>
          <p:cNvSpPr/>
          <p:nvPr/>
        </p:nvSpPr>
        <p:spPr>
          <a:xfrm>
            <a:off x="921306" y="4714518"/>
            <a:ext cx="12787670" cy="30480"/>
          </a:xfrm>
          <a:prstGeom prst="roundRect">
            <a:avLst>
              <a:gd name="adj" fmla="val 32257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4044315" y="3895308"/>
            <a:ext cx="30480" cy="819269"/>
          </a:xfrm>
          <a:prstGeom prst="roundRect">
            <a:avLst>
              <a:gd name="adj" fmla="val 32257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3796308" y="4451211"/>
            <a:ext cx="526613" cy="526613"/>
          </a:xfrm>
          <a:prstGeom prst="roundRect">
            <a:avLst>
              <a:gd name="adj" fmla="val 1867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3991094" y="4538960"/>
            <a:ext cx="137041" cy="351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5"/>
              </a:lnSpc>
              <a:buNone/>
            </a:pPr>
            <a:r>
              <a:rPr lang="en-US" sz="2765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765" dirty="0"/>
          </a:p>
        </p:txBody>
      </p:sp>
      <p:sp>
        <p:nvSpPr>
          <p:cNvPr id="9" name="Text 6"/>
          <p:cNvSpPr/>
          <p:nvPr/>
        </p:nvSpPr>
        <p:spPr>
          <a:xfrm>
            <a:off x="2596515" y="2031683"/>
            <a:ext cx="292619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Intuitive Gestures</a:t>
            </a:r>
            <a:endParaRPr lang="en-US" sz="2304" dirty="0"/>
          </a:p>
        </p:txBody>
      </p:sp>
      <p:sp>
        <p:nvSpPr>
          <p:cNvPr id="10" name="Text 7"/>
          <p:cNvSpPr/>
          <p:nvPr/>
        </p:nvSpPr>
        <p:spPr>
          <a:xfrm>
            <a:off x="1155383" y="2537817"/>
            <a:ext cx="5808583" cy="11233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49"/>
              </a:lnSpc>
              <a:buNone/>
            </a:pPr>
            <a:r>
              <a:rPr lang="en-US" sz="1843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Empower users to control the drawing tools using natural hand movements and finger gestures, eliminating the need for complex menus or controllers.</a:t>
            </a:r>
            <a:endParaRPr lang="en-US" sz="1843" dirty="0"/>
          </a:p>
        </p:txBody>
      </p:sp>
      <p:sp>
        <p:nvSpPr>
          <p:cNvPr id="11" name="Shape 8"/>
          <p:cNvSpPr/>
          <p:nvPr/>
        </p:nvSpPr>
        <p:spPr>
          <a:xfrm>
            <a:off x="7299722" y="4714458"/>
            <a:ext cx="30480" cy="819269"/>
          </a:xfrm>
          <a:prstGeom prst="roundRect">
            <a:avLst>
              <a:gd name="adj" fmla="val 32257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051715" y="4451211"/>
            <a:ext cx="526613" cy="526613"/>
          </a:xfrm>
          <a:prstGeom prst="roundRect">
            <a:avLst>
              <a:gd name="adj" fmla="val 1867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7213878" y="4538960"/>
            <a:ext cx="202287" cy="351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5"/>
              </a:lnSpc>
              <a:buNone/>
            </a:pPr>
            <a:r>
              <a:rPr lang="en-US" sz="2765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765" dirty="0"/>
          </a:p>
        </p:txBody>
      </p:sp>
      <p:sp>
        <p:nvSpPr>
          <p:cNvPr id="14" name="Text 11"/>
          <p:cNvSpPr/>
          <p:nvPr/>
        </p:nvSpPr>
        <p:spPr>
          <a:xfrm>
            <a:off x="5851922" y="5767864"/>
            <a:ext cx="292619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Responsive Design</a:t>
            </a:r>
            <a:endParaRPr lang="en-US" sz="2304" dirty="0"/>
          </a:p>
        </p:txBody>
      </p:sp>
      <p:sp>
        <p:nvSpPr>
          <p:cNvPr id="15" name="Text 12"/>
          <p:cNvSpPr/>
          <p:nvPr/>
        </p:nvSpPr>
        <p:spPr>
          <a:xfrm>
            <a:off x="4410789" y="6273998"/>
            <a:ext cx="5808583" cy="11233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49"/>
              </a:lnSpc>
              <a:buNone/>
            </a:pPr>
            <a:r>
              <a:rPr lang="en-US" sz="1843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Ensure the app responds instantly to user input, creating a seamless and fluid drawing experience with no perceptible lag.</a:t>
            </a:r>
            <a:endParaRPr lang="en-US" sz="1843" dirty="0"/>
          </a:p>
        </p:txBody>
      </p:sp>
      <p:sp>
        <p:nvSpPr>
          <p:cNvPr id="16" name="Shape 13"/>
          <p:cNvSpPr/>
          <p:nvPr/>
        </p:nvSpPr>
        <p:spPr>
          <a:xfrm>
            <a:off x="10555129" y="3895308"/>
            <a:ext cx="30480" cy="819269"/>
          </a:xfrm>
          <a:prstGeom prst="roundRect">
            <a:avLst>
              <a:gd name="adj" fmla="val 32257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10307122" y="4451211"/>
            <a:ext cx="526613" cy="526613"/>
          </a:xfrm>
          <a:prstGeom prst="roundRect">
            <a:avLst>
              <a:gd name="adj" fmla="val 1867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10470475" y="4538960"/>
            <a:ext cx="199787" cy="351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5"/>
              </a:lnSpc>
              <a:buNone/>
            </a:pPr>
            <a:r>
              <a:rPr lang="en-US" sz="2765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765" dirty="0"/>
          </a:p>
        </p:txBody>
      </p:sp>
      <p:sp>
        <p:nvSpPr>
          <p:cNvPr id="19" name="Text 16"/>
          <p:cNvSpPr/>
          <p:nvPr/>
        </p:nvSpPr>
        <p:spPr>
          <a:xfrm>
            <a:off x="9010412" y="2031683"/>
            <a:ext cx="3120271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Adaptive Functionality</a:t>
            </a:r>
            <a:endParaRPr lang="en-US" sz="2304" dirty="0"/>
          </a:p>
        </p:txBody>
      </p:sp>
      <p:sp>
        <p:nvSpPr>
          <p:cNvPr id="20" name="Text 17"/>
          <p:cNvSpPr/>
          <p:nvPr/>
        </p:nvSpPr>
        <p:spPr>
          <a:xfrm>
            <a:off x="7666196" y="2537817"/>
            <a:ext cx="5808702" cy="11233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49"/>
              </a:lnSpc>
              <a:buNone/>
            </a:pPr>
            <a:r>
              <a:rPr lang="en-US" sz="1843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Allow users to intuitively adjust brush sizes, colors, and other settings through simple gestures, adapting the tools to their needs in the moment.</a:t>
            </a:r>
            <a:endParaRPr lang="en-US" sz="184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967801" y="723640"/>
            <a:ext cx="6586418" cy="7314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60"/>
              </a:lnSpc>
              <a:buNone/>
            </a:pPr>
            <a:r>
              <a:rPr lang="en-US" sz="4608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Flow Diagram</a:t>
            </a:r>
            <a:endParaRPr lang="en-US" sz="4608" dirty="0"/>
          </a:p>
        </p:txBody>
      </p:sp>
      <p:pic>
        <p:nvPicPr>
          <p:cNvPr id="22" name="Picture 21" descr="A diagram of a computer&#10;&#10;Description automatically generated">
            <a:extLst>
              <a:ext uri="{FF2B5EF4-FFF2-40B4-BE49-F238E27FC236}">
                <a16:creationId xmlns:a16="http://schemas.microsoft.com/office/drawing/2014/main" id="{AFBEBDB5-EF0F-9420-B972-989E37787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114" y="1765298"/>
            <a:ext cx="8174171" cy="59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2252305"/>
            <a:ext cx="1257466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Index and Middle Fingers to Select Tools</a:t>
            </a:r>
            <a:endParaRPr lang="en-US" sz="48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394115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Brush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4792028"/>
            <a:ext cx="405384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your index finger to draw with the selected brush color and size.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3394115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88161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Eraser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5288161" y="4792028"/>
            <a:ext cx="405395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Employ your index finger to erase digital content with precision.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3394115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2404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Tool Settings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9712404" y="4792028"/>
            <a:ext cx="405384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Utilize your index and middle fingers to adjust brush size and color options.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1281589" y="607933"/>
            <a:ext cx="12067223" cy="1380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Transform Any Digital Surface into a Dynamic Workspace</a:t>
            </a:r>
            <a:endParaRPr lang="en-US" sz="434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589" y="2319933"/>
            <a:ext cx="1104543" cy="176724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717483" y="2540794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Connect</a:t>
            </a:r>
            <a:endParaRPr lang="en-US" sz="2174" dirty="0"/>
          </a:p>
        </p:txBody>
      </p:sp>
      <p:sp>
        <p:nvSpPr>
          <p:cNvPr id="7" name="Text 3"/>
          <p:cNvSpPr/>
          <p:nvPr/>
        </p:nvSpPr>
        <p:spPr>
          <a:xfrm>
            <a:off x="2717483" y="3018353"/>
            <a:ext cx="1063132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Seamlessly integrate GestureCanvas with a variety of digital devices, including interactive whiteboards, tablets, and touchscreen displays.</a:t>
            </a:r>
            <a:endParaRPr lang="en-US" sz="1739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589" y="4087178"/>
            <a:ext cx="1104543" cy="176724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717483" y="4308038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Collaborate</a:t>
            </a:r>
            <a:endParaRPr lang="en-US" sz="2174" dirty="0"/>
          </a:p>
        </p:txBody>
      </p:sp>
      <p:sp>
        <p:nvSpPr>
          <p:cNvPr id="10" name="Text 5"/>
          <p:cNvSpPr/>
          <p:nvPr/>
        </p:nvSpPr>
        <p:spPr>
          <a:xfrm>
            <a:off x="2717483" y="4785598"/>
            <a:ext cx="1063132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Enable multiple users to work together in real-time, sharing ideas and annotations on the same digital canvas.</a:t>
            </a:r>
            <a:endParaRPr lang="en-US" sz="1739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589" y="5854422"/>
            <a:ext cx="1104543" cy="176724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717483" y="6075283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Create</a:t>
            </a:r>
            <a:endParaRPr lang="en-US" sz="2174" dirty="0"/>
          </a:p>
        </p:txBody>
      </p:sp>
      <p:sp>
        <p:nvSpPr>
          <p:cNvPr id="13" name="Text 7"/>
          <p:cNvSpPr/>
          <p:nvPr/>
        </p:nvSpPr>
        <p:spPr>
          <a:xfrm>
            <a:off x="2717483" y="6552843"/>
            <a:ext cx="1063132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Unleash your creativity and bring your digital concepts to life, whether you're sketching, diagramming, or annotating.</a:t>
            </a:r>
            <a:endParaRPr lang="en-US" sz="173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802</Words>
  <Application>Microsoft Macintosh PowerPoint</Application>
  <PresentationFormat>Custom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Arimo</vt:lpstr>
      <vt:lpstr>Outfit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Faraz</cp:lastModifiedBy>
  <cp:revision>6</cp:revision>
  <dcterms:created xsi:type="dcterms:W3CDTF">2024-08-05T11:53:45Z</dcterms:created>
  <dcterms:modified xsi:type="dcterms:W3CDTF">2024-08-06T17:17:10Z</dcterms:modified>
</cp:coreProperties>
</file>