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5" r:id="rId3"/>
    <p:sldId id="267" r:id="rId4"/>
    <p:sldId id="273" r:id="rId5"/>
    <p:sldId id="268" r:id="rId6"/>
    <p:sldId id="270" r:id="rId7"/>
    <p:sldId id="292" r:id="rId8"/>
    <p:sldId id="271" r:id="rId9"/>
    <p:sldId id="287" r:id="rId10"/>
    <p:sldId id="275" r:id="rId11"/>
    <p:sldId id="272" r:id="rId12"/>
    <p:sldId id="312" r:id="rId13"/>
    <p:sldId id="300" r:id="rId14"/>
    <p:sldId id="295" r:id="rId15"/>
    <p:sldId id="301" r:id="rId16"/>
    <p:sldId id="302" r:id="rId17"/>
    <p:sldId id="303" r:id="rId18"/>
    <p:sldId id="291" r:id="rId19"/>
    <p:sldId id="306" r:id="rId20"/>
    <p:sldId id="307" r:id="rId21"/>
    <p:sldId id="298" r:id="rId22"/>
    <p:sldId id="277" r:id="rId23"/>
    <p:sldId id="309" r:id="rId24"/>
    <p:sldId id="310" r:id="rId25"/>
    <p:sldId id="315" r:id="rId26"/>
    <p:sldId id="314" r:id="rId27"/>
    <p:sldId id="308" r:id="rId28"/>
    <p:sldId id="318" r:id="rId29"/>
    <p:sldId id="319" r:id="rId30"/>
    <p:sldId id="297" r:id="rId31"/>
    <p:sldId id="320" r:id="rId32"/>
    <p:sldId id="321" r:id="rId33"/>
    <p:sldId id="322" r:id="rId34"/>
    <p:sldId id="323" r:id="rId35"/>
    <p:sldId id="324" r:id="rId36"/>
    <p:sldId id="316" r:id="rId37"/>
    <p:sldId id="26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анализ данных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Москвин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Репрезентативность выборки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Выборка должна хорошо отражать свойства генеральной совокупности</a:t>
            </a:r>
          </a:p>
          <a:p>
            <a:endParaRPr lang="ru-RU" dirty="0"/>
          </a:p>
          <a:p>
            <a:r>
              <a:rPr lang="ru-RU" dirty="0" smtClean="0"/>
              <a:t>Риск-факторы нерепрезентативности: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Очень редкие, но очень важные группы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Группы малой достижимости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7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676132"/>
            <a:ext cx="727295" cy="712297"/>
          </a:xfrm>
          <a:prstGeom prst="rect">
            <a:avLst/>
          </a:prstGeom>
        </p:spPr>
      </p:pic>
      <p:sp>
        <p:nvSpPr>
          <p:cNvPr id="10" name="Текст 8"/>
          <p:cNvSpPr txBox="1">
            <a:spLocks/>
          </p:cNvSpPr>
          <p:nvPr/>
        </p:nvSpPr>
        <p:spPr>
          <a:xfrm>
            <a:off x="1485644" y="5814939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Notebook: stratified sample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33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Иногда у нас есть все существующие в природе данные определенного типа</a:t>
            </a:r>
          </a:p>
          <a:p>
            <a:endParaRPr lang="ru-RU" dirty="0"/>
          </a:p>
          <a:p>
            <a:r>
              <a:rPr lang="ru-RU" dirty="0" smtClean="0"/>
              <a:t>В этом случае мы можем изменять определение генеральной совокупности, чтобы применение статистических методов было обосновано</a:t>
            </a:r>
          </a:p>
          <a:p>
            <a:endParaRPr lang="ru-RU" dirty="0"/>
          </a:p>
          <a:p>
            <a:r>
              <a:rPr lang="en-US" b="1" dirty="0" smtClean="0"/>
              <a:t>Ex: </a:t>
            </a:r>
            <a:r>
              <a:rPr lang="ru-RU" i="1" dirty="0" smtClean="0"/>
              <a:t>новый дизайн сайта, маркетинговая акция, доступная всем потребителям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965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вероятность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Частота возникновения события при большом количестве повторений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Состояние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 свойства системы как предрасположенность к определенным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возможности наступления исходов на основании ограниченной информации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16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Аксиоматика случайных величин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ru-RU" dirty="0" smtClean="0"/>
              <a:t>Вероятностный математический аппарат не зависит от выбранного подхода к определению вероятностей.</a:t>
            </a:r>
          </a:p>
          <a:p>
            <a:pPr algn="just"/>
            <a:endParaRPr lang="ru-RU" i="1" dirty="0"/>
          </a:p>
          <a:p>
            <a:pPr algn="just"/>
            <a:r>
              <a:rPr lang="ru-RU" dirty="0" smtClean="0"/>
              <a:t>Объектом рассмотрения будет пространство элементарных исходов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ru-RU" dirty="0" smtClean="0"/>
              <a:t>. Подмножества пространства элементарных исходов – случайные события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Вероятность – неотрицательная мера на пространстве случайных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274751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вероятностей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∅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altLang="ru-RU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altLang="ru-RU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Для независимых событий</a:t>
                </a:r>
                <a:endParaRPr lang="en-US" altLang="ru-RU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ru-RU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ru-RU" altLang="ru-RU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∪</m:t>
                        </m:r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n-US" alt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ru-RU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7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вероятность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lvl="0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ru-RU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Условная вероятность для двух событий </a:t>
                </a:r>
                <a:r>
                  <a:rPr lang="ru-RU" altLang="ru-RU" sz="18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ru-RU" altLang="ru-RU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и </a:t>
                </a:r>
                <a:r>
                  <a:rPr lang="ru-RU" altLang="ru-RU" sz="18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 </a:t>
                </a:r>
                <a:r>
                  <a:rPr lang="ru-RU" altLang="ru-RU" sz="18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800" dirty="0"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altLang="ru-RU" sz="800" dirty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800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Независимые </a:t>
                </a:r>
                <a:r>
                  <a:rPr lang="ru-RU" altLang="ru-RU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события</a:t>
                </a: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i="1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ru-RU" dirty="0" smtClean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800" dirty="0" smtClean="0"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800" dirty="0" smtClean="0"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Формула Байеса</a:t>
                </a:r>
              </a:p>
              <a:p>
                <a:pPr lvl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alt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 </m:t>
                          </m:r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alt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ru-RU" i="1" dirty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ru-RU" i="1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Group 25144"/>
          <p:cNvGrpSpPr/>
          <p:nvPr/>
        </p:nvGrpSpPr>
        <p:grpSpPr>
          <a:xfrm>
            <a:off x="0" y="0"/>
            <a:ext cx="603885" cy="5080"/>
            <a:chOff x="0" y="0"/>
            <a:chExt cx="604101" cy="5537"/>
          </a:xfrm>
        </p:grpSpPr>
        <p:sp>
          <p:nvSpPr>
            <p:cNvPr id="10" name="Shape 765"/>
            <p:cNvSpPr/>
            <p:nvPr/>
          </p:nvSpPr>
          <p:spPr>
            <a:xfrm>
              <a:off x="0" y="0"/>
              <a:ext cx="604101" cy="0"/>
            </a:xfrm>
            <a:custGeom>
              <a:avLst/>
              <a:gdLst/>
              <a:ahLst/>
              <a:cxnLst/>
              <a:rect l="0" t="0" r="0" b="0"/>
              <a:pathLst>
                <a:path w="604101">
                  <a:moveTo>
                    <a:pt x="0" y="0"/>
                  </a:moveTo>
                  <a:lnTo>
                    <a:pt x="604101" y="0"/>
                  </a:lnTo>
                </a:path>
              </a:pathLst>
            </a:custGeom>
            <a:ln w="553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30344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Байеса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i="1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/>
              <a:t>	Допустим</a:t>
            </a:r>
            <a:r>
              <a:rPr lang="ru-RU" dirty="0"/>
              <a:t>, существует редкое заболевание, которым болеет лишь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r>
              <a:rPr lang="ru-RU" dirty="0" smtClean="0"/>
              <a:t> </a:t>
            </a:r>
            <a:r>
              <a:rPr lang="ru-RU" dirty="0"/>
              <a:t>населения. Самый точный тест выявляет всех заболевших, однако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 smtClean="0"/>
              <a:t> </a:t>
            </a:r>
            <a:r>
              <a:rPr lang="ru-RU" dirty="0"/>
              <a:t>случаев он показывает заболевание для с здорового индивида. Некто Х сдает тест – результат положительный. Какова вероятность того, что он </a:t>
            </a:r>
            <a:r>
              <a:rPr lang="ru-RU" dirty="0" smtClean="0"/>
              <a:t>болен?</a:t>
            </a:r>
          </a:p>
          <a:p>
            <a:pPr algn="just"/>
            <a:endParaRPr lang="ru-RU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4000" dirty="0" smtClean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i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Group 25144"/>
          <p:cNvGrpSpPr/>
          <p:nvPr/>
        </p:nvGrpSpPr>
        <p:grpSpPr>
          <a:xfrm>
            <a:off x="0" y="0"/>
            <a:ext cx="603885" cy="5080"/>
            <a:chOff x="0" y="0"/>
            <a:chExt cx="604101" cy="5537"/>
          </a:xfrm>
        </p:grpSpPr>
        <p:sp>
          <p:nvSpPr>
            <p:cNvPr id="10" name="Shape 765"/>
            <p:cNvSpPr/>
            <p:nvPr/>
          </p:nvSpPr>
          <p:spPr>
            <a:xfrm>
              <a:off x="0" y="0"/>
              <a:ext cx="604101" cy="0"/>
            </a:xfrm>
            <a:custGeom>
              <a:avLst/>
              <a:gdLst/>
              <a:ahLst/>
              <a:cxnLst/>
              <a:rect l="0" t="0" r="0" b="0"/>
              <a:pathLst>
                <a:path w="604101">
                  <a:moveTo>
                    <a:pt x="0" y="0"/>
                  </a:moveTo>
                  <a:lnTo>
                    <a:pt x="604101" y="0"/>
                  </a:lnTo>
                </a:path>
              </a:pathLst>
            </a:custGeom>
            <a:ln w="553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0" name="Group 25145"/>
          <p:cNvGrpSpPr/>
          <p:nvPr/>
        </p:nvGrpSpPr>
        <p:grpSpPr>
          <a:xfrm>
            <a:off x="0" y="0"/>
            <a:ext cx="834390" cy="5080"/>
            <a:chOff x="0" y="0"/>
            <a:chExt cx="834949" cy="5537"/>
          </a:xfrm>
        </p:grpSpPr>
        <p:sp>
          <p:nvSpPr>
            <p:cNvPr id="21" name="Shape 812"/>
            <p:cNvSpPr/>
            <p:nvPr/>
          </p:nvSpPr>
          <p:spPr>
            <a:xfrm>
              <a:off x="0" y="0"/>
              <a:ext cx="834949" cy="0"/>
            </a:xfrm>
            <a:custGeom>
              <a:avLst/>
              <a:gdLst/>
              <a:ahLst/>
              <a:cxnLst/>
              <a:rect l="0" t="0" r="0" b="0"/>
              <a:pathLst>
                <a:path w="834949">
                  <a:moveTo>
                    <a:pt x="0" y="0"/>
                  </a:moveTo>
                  <a:lnTo>
                    <a:pt x="834949" y="0"/>
                  </a:lnTo>
                </a:path>
              </a:pathLst>
            </a:custGeom>
            <a:ln w="553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187450" y="116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04" y="1737953"/>
            <a:ext cx="436492" cy="6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Байеса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414468"/>
            <a:ext cx="7527727" cy="2552951"/>
          </a:xfrm>
        </p:spPr>
        <p:txBody>
          <a:bodyPr/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ru-RU" dirty="0" smtClean="0"/>
              <a:t>Иногда </a:t>
            </a:r>
            <a:r>
              <a:rPr lang="ru-RU" dirty="0"/>
              <a:t>при вводе текста в поисковик мы делаем опечатки. Посмотрим, как можно построить систему исправления ошибок, основываясь на формуле </a:t>
            </a:r>
            <a:r>
              <a:rPr lang="ru-RU" dirty="0" smtClean="0"/>
              <a:t>Байеса</a:t>
            </a:r>
            <a:r>
              <a:rPr lang="ru-RU" dirty="0" smtClean="0">
                <a:cs typeface="Aharoni" panose="02010803020104030203" pitchFamily="2" charset="-79"/>
              </a:rPr>
              <a:t>.</a:t>
            </a:r>
            <a:endParaRPr lang="ru-RU" dirty="0">
              <a:cs typeface="Aharoni" panose="02010803020104030203" pitchFamily="2" charset="-79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i="1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4000" dirty="0" smtClean="0">
              <a:latin typeface="Arial" panose="020B0604020202020204" pitchFamily="34" charset="0"/>
            </a:endParaRPr>
          </a:p>
          <a:p>
            <a:pPr marL="342900" lvl="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i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Group 25144"/>
          <p:cNvGrpSpPr/>
          <p:nvPr/>
        </p:nvGrpSpPr>
        <p:grpSpPr>
          <a:xfrm>
            <a:off x="0" y="0"/>
            <a:ext cx="603885" cy="5080"/>
            <a:chOff x="0" y="0"/>
            <a:chExt cx="604101" cy="5537"/>
          </a:xfrm>
        </p:grpSpPr>
        <p:sp>
          <p:nvSpPr>
            <p:cNvPr id="10" name="Shape 765"/>
            <p:cNvSpPr/>
            <p:nvPr/>
          </p:nvSpPr>
          <p:spPr>
            <a:xfrm>
              <a:off x="0" y="0"/>
              <a:ext cx="604101" cy="0"/>
            </a:xfrm>
            <a:custGeom>
              <a:avLst/>
              <a:gdLst/>
              <a:ahLst/>
              <a:cxnLst/>
              <a:rect l="0" t="0" r="0" b="0"/>
              <a:pathLst>
                <a:path w="604101">
                  <a:moveTo>
                    <a:pt x="0" y="0"/>
                  </a:moveTo>
                  <a:lnTo>
                    <a:pt x="604101" y="0"/>
                  </a:lnTo>
                </a:path>
              </a:pathLst>
            </a:custGeom>
            <a:ln w="553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0" name="Group 25145"/>
          <p:cNvGrpSpPr/>
          <p:nvPr/>
        </p:nvGrpSpPr>
        <p:grpSpPr>
          <a:xfrm>
            <a:off x="0" y="0"/>
            <a:ext cx="834390" cy="5080"/>
            <a:chOff x="0" y="0"/>
            <a:chExt cx="834949" cy="5537"/>
          </a:xfrm>
        </p:grpSpPr>
        <p:sp>
          <p:nvSpPr>
            <p:cNvPr id="21" name="Shape 812"/>
            <p:cNvSpPr/>
            <p:nvPr/>
          </p:nvSpPr>
          <p:spPr>
            <a:xfrm>
              <a:off x="0" y="0"/>
              <a:ext cx="834949" cy="0"/>
            </a:xfrm>
            <a:custGeom>
              <a:avLst/>
              <a:gdLst/>
              <a:ahLst/>
              <a:cxnLst/>
              <a:rect l="0" t="0" r="0" b="0"/>
              <a:pathLst>
                <a:path w="834949">
                  <a:moveTo>
                    <a:pt x="0" y="0"/>
                  </a:moveTo>
                  <a:lnTo>
                    <a:pt x="834949" y="0"/>
                  </a:lnTo>
                </a:path>
              </a:pathLst>
            </a:custGeom>
            <a:ln w="553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187450" y="116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226198"/>
            <a:ext cx="727295" cy="712297"/>
          </a:xfrm>
          <a:prstGeom prst="rect">
            <a:avLst/>
          </a:prstGeom>
        </p:spPr>
      </p:pic>
      <p:sp>
        <p:nvSpPr>
          <p:cNvPr id="13" name="Текст 8"/>
          <p:cNvSpPr txBox="1">
            <a:spLocks/>
          </p:cNvSpPr>
          <p:nvPr/>
        </p:nvSpPr>
        <p:spPr>
          <a:xfrm>
            <a:off x="1469168" y="537089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 Bayes Spell Correction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334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Все законы распределения – теоретические</a:t>
            </a:r>
            <a:r>
              <a:rPr lang="en-US" dirty="0" smtClean="0"/>
              <a:t>; </a:t>
            </a:r>
            <a:r>
              <a:rPr lang="ru-RU" dirty="0" smtClean="0"/>
              <a:t>случайных величин, которые бы им в точности соответствовали почти нет</a:t>
            </a:r>
          </a:p>
          <a:p>
            <a:endParaRPr lang="ru-RU" dirty="0"/>
          </a:p>
          <a:p>
            <a:r>
              <a:rPr lang="en-US" dirty="0" smtClean="0"/>
              <a:t>“</a:t>
            </a:r>
            <a:r>
              <a:rPr lang="ru-RU" dirty="0" smtClean="0"/>
              <a:t>Все </a:t>
            </a:r>
            <a:r>
              <a:rPr lang="ru-RU" dirty="0"/>
              <a:t>модели неправильны, но некоторые </a:t>
            </a:r>
            <a:r>
              <a:rPr lang="ru-RU" dirty="0" smtClean="0"/>
              <a:t>полезны</a:t>
            </a:r>
            <a:r>
              <a:rPr lang="en-US" dirty="0" smtClean="0"/>
              <a:t>” </a:t>
            </a:r>
            <a:endParaRPr lang="ru-RU" dirty="0"/>
          </a:p>
          <a:p>
            <a:pPr marL="342900" indent="-342900" algn="r">
              <a:buFontTx/>
              <a:buChar char="-"/>
            </a:pPr>
            <a:r>
              <a:rPr lang="ru-RU" dirty="0" smtClean="0"/>
              <a:t>Д.Бокс</a:t>
            </a:r>
            <a:endParaRPr lang="en-US" dirty="0" smtClean="0"/>
          </a:p>
          <a:p>
            <a:pPr marL="342900" indent="-342900" algn="r">
              <a:buFontTx/>
              <a:buChar char="-"/>
            </a:pPr>
            <a:endParaRPr lang="en-US" dirty="0"/>
          </a:p>
          <a:p>
            <a:r>
              <a:rPr lang="ru-RU" dirty="0" smtClean="0"/>
              <a:t>Мы используем теоретические распределения, чтобы моделировать реальные процессы и делать выводы про генеральную совокупность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995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Дискретные случайные величины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Счетное множество элементарных исходов</a:t>
            </a:r>
          </a:p>
          <a:p>
            <a:endParaRPr lang="ru-RU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/>
              <a:t>Бросание кубиков, монет и прочих предметов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/>
              <a:t>Количество событий / предметов / людей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i="1" dirty="0" smtClean="0"/>
              <a:t>Результат округления, попадания в интервал</a:t>
            </a:r>
          </a:p>
          <a:p>
            <a:endParaRPr lang="en-US" i="1" dirty="0" smtClean="0"/>
          </a:p>
          <a:p>
            <a:r>
              <a:rPr lang="ru-RU" dirty="0" smtClean="0"/>
              <a:t>Большая часть статистического аппарата подразумевает, что</a:t>
            </a:r>
            <a:r>
              <a:rPr lang="en-US" dirty="0" smtClean="0"/>
              <a:t> </a:t>
            </a:r>
            <a:r>
              <a:rPr lang="ru-RU" dirty="0" smtClean="0"/>
              <a:t>реализации случайной величины должны быть действительными числами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lnSpc>
                <a:spcPct val="50000"/>
              </a:lnSpc>
            </a:pPr>
            <a:endParaRPr lang="en-US" dirty="0"/>
          </a:p>
          <a:p>
            <a:endParaRPr lang="ru-RU" i="1" dirty="0"/>
          </a:p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6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Типы переменных</a:t>
            </a:r>
          </a:p>
          <a:p>
            <a:r>
              <a:rPr lang="ru-RU" dirty="0" smtClean="0"/>
              <a:t>Генеральная совокупность и выборка</a:t>
            </a:r>
          </a:p>
          <a:p>
            <a:r>
              <a:rPr lang="ru-RU" dirty="0" smtClean="0"/>
              <a:t>Вероятности</a:t>
            </a:r>
          </a:p>
          <a:p>
            <a:r>
              <a:rPr lang="ru-RU" dirty="0" smtClean="0"/>
              <a:t>Распределения и их возникновение</a:t>
            </a:r>
          </a:p>
          <a:p>
            <a:r>
              <a:rPr lang="ru-RU" dirty="0" smtClean="0"/>
              <a:t>Оценки и их свойства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smtClean="0"/>
              <a:t>вероятности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Probability Mass Function (PMF)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показывающая вероятность того, что случайная </a:t>
                </a:r>
                <a:r>
                  <a:rPr lang="ru-RU" dirty="0"/>
                  <a:t>величина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ru-RU" dirty="0"/>
                  <a:t> примет значение </a:t>
                </a:r>
                <a:r>
                  <a:rPr lang="ru-RU" dirty="0" smtClean="0"/>
                  <a:t>равное </a:t>
                </a:r>
                <a:r>
                  <a:rPr lang="ru-RU" dirty="0"/>
                  <a:t>аргументу функции</a:t>
                </a:r>
              </a:p>
              <a:p>
                <a:endParaRPr lang="ru-RU" dirty="0"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 smtClean="0">
                  <a:cs typeface="Aharoni" panose="02010803020104030203" pitchFamily="2" charset="-79"/>
                </a:endParaRPr>
              </a:p>
              <a:p>
                <a:endParaRPr lang="ru-RU" dirty="0">
                  <a:cs typeface="Aharoni" panose="02010803020104030203" pitchFamily="2" charset="-79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→[0,1]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ru-RU" i="1" dirty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215" t="-1724" r="-2105" b="-42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2" name="AutoShape 2" descr="\lim \limits _{x\to -\infty }F_{X}(x)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42" y="4212001"/>
            <a:ext cx="3063597" cy="21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62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распределения случайной </a:t>
            </a:r>
            <a:r>
              <a:rPr lang="ru-RU" dirty="0" smtClean="0"/>
              <a:t>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Cumulative Distribution Function (CDF)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значение которой равно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вероятности </a:t>
                </a:r>
                <a:r>
                  <a:rPr lang="ru-RU" dirty="0"/>
                  <a:t>того, что </a:t>
                </a:r>
                <a:r>
                  <a:rPr lang="ru-RU" dirty="0" smtClean="0"/>
                  <a:t>случайная величина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ru-RU" dirty="0" smtClean="0"/>
                  <a:t> примет </a:t>
                </a:r>
                <a:r>
                  <a:rPr lang="ru-RU" dirty="0"/>
                  <a:t>значение </a:t>
                </a:r>
                <a:r>
                  <a:rPr lang="ru-RU" dirty="0" smtClean="0"/>
                  <a:t>меньшее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или равное аргументу функции:</a:t>
                </a:r>
                <a:endParaRPr lang="ru-RU" dirty="0"/>
              </a:p>
              <a:p>
                <a:endParaRPr lang="ru-RU" dirty="0"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 smtClean="0">
                  <a:cs typeface="Aharoni" panose="02010803020104030203" pitchFamily="2" charset="-79"/>
                </a:endParaRPr>
              </a:p>
              <a:p>
                <a:endParaRPr lang="ru-RU" dirty="0">
                  <a:cs typeface="Aharoni" panose="02010803020104030203" pitchFamily="2" charset="-79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→[0,1]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 smtClean="0"/>
                  <a:t> </a:t>
                </a:r>
                <a:endParaRPr lang="ru-RU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</a:t>
                </a:r>
                <a:endParaRPr lang="ru-RU" i="1" dirty="0" smtClean="0"/>
              </a:p>
              <a:p>
                <a:endParaRPr lang="ru-RU" i="1" dirty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r>
                  <a:rPr lang="en-US" i="1" dirty="0" smtClean="0"/>
                  <a:t>Notebooks</a:t>
                </a:r>
                <a:endParaRPr lang="ru-RU" i="1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215" t="-1724" b="-66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2" name="AutoShape 2" descr="\lim \limits _{x\to -\infty }F_{X}(x)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0" y="4212000"/>
            <a:ext cx="3060000" cy="2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Дискретные распределения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Давайте вспомним основные дискретные распределения: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Распределение Бернулли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Биномиальное распределение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Распределение Пуассона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22619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37089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Discreet RV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540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средней тенденции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33726"/>
              </p:ext>
            </p:extLst>
          </p:nvPr>
        </p:nvGraphicFramePr>
        <p:xfrm>
          <a:off x="2204204" y="2237861"/>
          <a:ext cx="6741132" cy="29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546"/>
                <a:gridCol w="4817586"/>
              </a:tblGrid>
              <a:tr h="99600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Мода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600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Медиана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Минимизирует абсолютное отклонение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600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Среднее (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mean)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Минимизирует стандартное отклонение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4" y="2031915"/>
            <a:ext cx="1769465" cy="30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94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разброса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dispersion)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244691"/>
                <a:ext cx="7527727" cy="460064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Дисперсия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Variance)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/>
                  <a:t>	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5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Стандартное отклонение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Std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Var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5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Среднее абсолютное отклонение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5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Разброс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range)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𝑅𝑎𝑛𝑔𝑒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244691"/>
                <a:ext cx="7527727" cy="4600642"/>
              </a:xfrm>
              <a:blipFill rotWithShape="0">
                <a:blip r:embed="rId2"/>
                <a:stretch>
                  <a:fillRect l="-1215" t="-1060" b="-4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51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Дисперсия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Почему дисперсия?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Связана со средним значением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Встречается в нормальном распределении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Удобно дифференцировать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Полезные свойства</a:t>
                </a:r>
              </a:p>
              <a:p>
                <a:pPr>
                  <a:lnSpc>
                    <a:spcPct val="100000"/>
                  </a:lnSpc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Свойства дисперсии: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b="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b="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для независимых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</a:p>
              <a:p>
                <a:pPr>
                  <a:lnSpc>
                    <a:spcPct val="100000"/>
                  </a:lnSpc>
                </a:pPr>
                <a:endParaRPr lang="ru-RU" sz="20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810" t="-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24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плотности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Probabity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Density Function (CDF)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haroni" panose="02010803020104030203" pitchFamily="2" charset="-79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>
                  <a:cs typeface="Aharoni" panose="02010803020104030203" pitchFamily="2" charset="-79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haroni" panose="02010803020104030203" pitchFamily="2" charset="-79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haroni" panose="02010803020104030203" pitchFamily="2" charset="-79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cs typeface="Aharoni" panose="02010803020104030203" pitchFamily="2" charset="-79"/>
                </a:endParaRPr>
              </a:p>
              <a:p>
                <a:endParaRPr lang="ru-RU" dirty="0">
                  <a:cs typeface="Aharoni" panose="02010803020104030203" pitchFamily="2" charset="-79"/>
                </a:endParaRPr>
              </a:p>
              <a:p>
                <a:endParaRPr lang="ru-RU" i="1" dirty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endParaRPr lang="ru-RU" i="1" dirty="0" smtClean="0"/>
              </a:p>
              <a:p>
                <a:endParaRPr lang="ru-RU" i="1" dirty="0"/>
              </a:p>
              <a:p>
                <a:r>
                  <a:rPr lang="en-US" i="1" dirty="0" smtClean="0"/>
                  <a:t>Notebooks</a:t>
                </a:r>
                <a:endParaRPr lang="ru-RU" i="1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215" t="-1724" b="-30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2" name="AutoShape 2" descr="\lim \limits _{x\to -\infty }F_{X}(x)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96" y="4038386"/>
            <a:ext cx="3326316" cy="23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3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Непрерывные распределения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Давайте вспомним основные непрерывные распределения: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Нормальное </a:t>
            </a:r>
            <a:r>
              <a:rPr lang="ru-RU" dirty="0" smtClean="0"/>
              <a:t>распределение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Равномерное распределение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Логнормальное распределение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Распределение </a:t>
            </a:r>
            <a:r>
              <a:rPr lang="ru-RU" dirty="0" err="1" smtClean="0"/>
              <a:t>Вейбулла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22619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37089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Continuous RV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092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Границы разброса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Для любых распределений - неравенство Чебышева:</a:t>
                </a: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sz="18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⁡(|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X</m:t>
                      </m:r>
                      <m:r>
                        <a:rPr lang="en-US" sz="18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µ| </m:t>
                      </m:r>
                      <m:r>
                        <a:rPr lang="en-US" sz="1800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</m:t>
                      </m:r>
                      <m:r>
                        <a:rPr lang="en-US" sz="1800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sz="1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1800" dirty="0">
                                  <a:solidFill>
                                    <a:prstClr val="black"/>
                                  </a:solidFill>
                                  <a:latin typeface="HelveticaCyr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1800" i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i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1800" i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en-US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Для нормального распределения: правила  </a:t>
                </a:r>
                <a:r>
                  <a:rPr 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ru-RU" sz="1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сигм</a:t>
                </a: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48" t="-7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434316"/>
                  </p:ext>
                </p:extLst>
              </p:nvPr>
            </p:nvGraphicFramePr>
            <p:xfrm>
              <a:off x="1197061" y="4514511"/>
              <a:ext cx="216000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  <a:gridCol w="10800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 smtClean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</a:rPr>
                            <a:t>1*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0" kern="1200" dirty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68%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2*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0" kern="1200" dirty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95%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3*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0" kern="1200" dirty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99.7%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434316"/>
                  </p:ext>
                </p:extLst>
              </p:nvPr>
            </p:nvGraphicFramePr>
            <p:xfrm>
              <a:off x="1197061" y="4514511"/>
              <a:ext cx="216000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2" t="-8333" r="-10056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68%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2" t="-106557" r="-10056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95%</a:t>
                          </a:r>
                          <a:endParaRPr lang="ru-RU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2" t="-210000" r="-1005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99.7%</a:t>
                          </a:r>
                          <a:endParaRPr lang="ru-RU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503757"/>
                  </p:ext>
                </p:extLst>
              </p:nvPr>
            </p:nvGraphicFramePr>
            <p:xfrm>
              <a:off x="1197061" y="2652761"/>
              <a:ext cx="2160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  <a:gridCol w="108000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2*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0" kern="1200" dirty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5%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3*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0" kern="1200" dirty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88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503757"/>
                  </p:ext>
                </p:extLst>
              </p:nvPr>
            </p:nvGraphicFramePr>
            <p:xfrm>
              <a:off x="1197061" y="2652761"/>
              <a:ext cx="2160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62" t="-8197" r="-10056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5%</a:t>
                          </a:r>
                          <a:endParaRPr lang="ru-RU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62" t="-110000" r="-10056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88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</a:rPr>
                            <a:t>%</a:t>
                          </a:r>
                          <a:endParaRPr lang="ru-RU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9590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больших чисел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независимые, одинаково распределенные случайные </a:t>
                </a:r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величины, причем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ru-RU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для всех </a:t>
                </a:r>
                <a:r>
                  <a:rPr lang="en-US" sz="1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то выборочное среднее:</a:t>
                </a: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1800" b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en-US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сходится по вероятности к теоретическому среднему:</a:t>
                </a: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groupChr>
                      <m:r>
                        <m:rPr>
                          <m:nor/>
                        </m:rPr>
                        <a:rPr lang="en-US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µ</m:t>
                      </m:r>
                    </m:oMath>
                  </m:oMathPara>
                </a14:m>
                <a:endParaRPr lang="ru-RU" sz="18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en-US" sz="1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>
                  <a:lnSpc>
                    <a:spcPct val="100000"/>
                  </a:lnSpc>
                  <a:spcBef>
                    <a:spcPts val="0"/>
                  </a:spcBef>
                </a:pPr>
                <a:endParaRPr lang="ru-RU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48" t="-7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743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берутся данные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Агрегация или обработка других данных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Логи событий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Опросы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Информация от датчиков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И т.д.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32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ЦПТ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8"/>
              <p:cNvSpPr txBox="1">
                <a:spLocks/>
              </p:cNvSpPr>
              <p:nvPr/>
            </p:nvSpPr>
            <p:spPr>
              <a:xfrm>
                <a:off x="763860" y="1734844"/>
                <a:ext cx="7527727" cy="4600642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1pPr>
                <a:lvl2pPr marL="53338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2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2pPr>
                <a:lvl3pPr marL="90167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3pPr>
                <a:lvl4pPr marL="1257269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4pPr>
                <a:lvl5pPr marL="1612860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независимые, одинаково распределенные случайные величины с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Тогда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µ)</m:t>
                        </m:r>
                        <m:r>
                          <m:rPr>
                            <m:nor/>
                          </m:rPr>
                          <a:rPr lang="ru-R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В случае, если отдельные переменные не </a:t>
                </a:r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вносят </a:t>
                </a:r>
                <a:r>
                  <a:rPr lang="ru-RU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большого вклада в </a:t>
                </a:r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сумму/среднее, </a:t>
                </a:r>
                <a:r>
                  <a:rPr lang="ru-RU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выполняется и для неодинаково распределенных случайных </a:t>
                </a:r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величин (варианты Ляпунова, </a:t>
                </a:r>
                <a:r>
                  <a:rPr lang="ru-RU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Линдеберга</a:t>
                </a:r>
                <a:r>
                  <a:rPr lang="ru-RU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Текс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0" y="1734844"/>
                <a:ext cx="7527727" cy="4600642"/>
              </a:xfrm>
              <a:prstGeom prst="rect">
                <a:avLst/>
              </a:prstGeom>
              <a:blipFill rotWithShape="0">
                <a:blip r:embed="rId2"/>
                <a:stretch>
                  <a:fillRect l="-1700" t="-1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7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notebook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Making a normal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distrib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984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Смешанные распределения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Имеют функцию распределения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Т.к. функция распределения не непрерывна,  не имеют функцию плотности</a:t>
            </a:r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	Как выглядит распределение времени ожидания </a:t>
            </a:r>
            <a:r>
              <a:rPr lang="en-US" dirty="0" smtClean="0"/>
              <a:t>	</a:t>
            </a:r>
            <a:r>
              <a:rPr lang="ru-RU" dirty="0" smtClean="0"/>
              <a:t>на светофоре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41" y="4665361"/>
            <a:ext cx="436492" cy="6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6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и статистики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25922"/>
                <a:ext cx="7527727" cy="4867786"/>
              </a:xfrm>
            </p:spPr>
            <p:txBody>
              <a:bodyPr/>
              <a:lstStyle/>
              <a:p>
                <a:r>
                  <a:rPr lang="ru-RU" dirty="0"/>
                  <a:t>Теория вероятностей: если задан закон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как будут выглядеть реализации такой случайной величины?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Математическая статистика: имея наблюдаемые реализации случайной величины, как мы можем восстановить </a:t>
                </a:r>
                <a:r>
                  <a:rPr lang="ru-RU" dirty="0"/>
                  <a:t>закон распределения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Статистика – функция от наблюдаемой выборки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Оценка – статистика, используемая для восстановления значений неизвестного параметра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25922"/>
                <a:ext cx="7527727" cy="4867786"/>
              </a:xfrm>
              <a:blipFill rotWithShape="0">
                <a:blip r:embed="rId2"/>
                <a:stretch>
                  <a:fillRect l="-1215" t="-2005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23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оценок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25922"/>
                <a:ext cx="7527727" cy="4867786"/>
              </a:xfrm>
            </p:spPr>
            <p:txBody>
              <a:bodyPr/>
              <a:lstStyle/>
              <a:p>
                <a:endParaRPr lang="ru-RU" dirty="0" smtClean="0"/>
              </a:p>
              <a:p>
                <a:r>
                  <a:rPr lang="ru-RU" b="1" dirty="0" err="1" smtClean="0"/>
                  <a:t>Несмещенность</a:t>
                </a:r>
                <a:r>
                  <a:rPr lang="ru-RU" b="1" dirty="0" smtClean="0"/>
                  <a:t>: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Ранее считалось важным свойством оценки, сейчас зачастую используют смещенные оценки, которые сходятся 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25922"/>
                <a:ext cx="7527727" cy="4867786"/>
              </a:xfrm>
              <a:blipFill rotWithShape="0">
                <a:blip r:embed="rId2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24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оценок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25922"/>
                <a:ext cx="7527727" cy="4867786"/>
              </a:xfrm>
            </p:spPr>
            <p:txBody>
              <a:bodyPr/>
              <a:lstStyle/>
              <a:p>
                <a:endParaRPr lang="ru-RU" dirty="0" smtClean="0"/>
              </a:p>
              <a:p>
                <a:r>
                  <a:rPr lang="ru-RU" b="1" dirty="0" smtClean="0"/>
                  <a:t>Состоятельность: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r>
                  <a:rPr lang="ru-RU" dirty="0" smtClean="0"/>
                  <a:t>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- выборочное распределение оценки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25922"/>
                <a:ext cx="7527727" cy="4867786"/>
              </a:xfrm>
              <a:blipFill rotWithShape="0">
                <a:blip r:embed="rId2"/>
                <a:stretch>
                  <a:fillRect l="-1215" r="-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0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оценок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25922"/>
            <a:ext cx="7527727" cy="4867786"/>
          </a:xfrm>
        </p:spPr>
        <p:txBody>
          <a:bodyPr/>
          <a:lstStyle/>
          <a:p>
            <a:endParaRPr lang="ru-RU" dirty="0" smtClean="0"/>
          </a:p>
          <a:p>
            <a:r>
              <a:rPr lang="ru-RU" b="1" dirty="0" smtClean="0"/>
              <a:t>Робастность:</a:t>
            </a:r>
          </a:p>
          <a:p>
            <a:endParaRPr lang="ru-RU" dirty="0" smtClean="0"/>
          </a:p>
          <a:p>
            <a:r>
              <a:rPr lang="ru-RU" dirty="0" smtClean="0"/>
              <a:t>Оценка должна быть нечувствительна к выбросам и загрязнению данных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22619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37089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otebook</a:t>
            </a:r>
            <a:r>
              <a:rPr lang="ru-RU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Sample Estimate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981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на следующие лекции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Проверка статистических гипотез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Параметрические методы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63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Сергей Москвин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smos@list.ru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берутся данные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Наблюдение: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ru-RU" dirty="0" smtClean="0"/>
              <a:t>Данных много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Конфигурация данных может нас не устраивать</a:t>
            </a:r>
          </a:p>
          <a:p>
            <a:endParaRPr lang="ru-RU" dirty="0" smtClean="0"/>
          </a:p>
          <a:p>
            <a:r>
              <a:rPr lang="ru-RU" b="1" dirty="0" smtClean="0"/>
              <a:t>Эксперимент: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Данных мало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Конфигурация данных выбираем мы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Результаты могут быть полезными или бесполезными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06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переменных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Численные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numeric)</a:t>
            </a:r>
          </a:p>
          <a:p>
            <a:r>
              <a:rPr lang="en-US" dirty="0" smtClean="0"/>
              <a:t>	</a:t>
            </a:r>
            <a:r>
              <a:rPr lang="ru-RU" dirty="0" smtClean="0"/>
              <a:t>Целочисленные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	</a:t>
            </a:r>
            <a:r>
              <a:rPr lang="ru-RU" dirty="0" smtClean="0"/>
              <a:t>Дробные </a:t>
            </a:r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Текстовые </a:t>
            </a:r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Категориальные (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rdinal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	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non-ordinal</a:t>
            </a:r>
            <a:endParaRPr lang="ru-R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Бинарные (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865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Генеральная совокупность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887238"/>
            <a:ext cx="7527727" cy="1059161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Набор схожих по своим признакам объектов, в отношении которых проводится исследование</a:t>
            </a:r>
            <a:endParaRPr lang="en-US" dirty="0" smtClean="0"/>
          </a:p>
          <a:p>
            <a:pPr algn="just"/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Фактически, эта та общность объектов, о которой мы хотим получить какую-то информацию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Объектами могут выступать не только физические объекты, но и состояния, действия и т.д.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807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 анализа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887238"/>
            <a:ext cx="7527727" cy="1059161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Если нам доступна вся генеральная совокупность – мы проводим описательный анализ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Если у нас есть только выборка – мы пытаемся сделать выводы о генеральной совокупности при помощи статистических методов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861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03886" y="1393759"/>
            <a:ext cx="7527727" cy="1407499"/>
          </a:xfrm>
        </p:spPr>
        <p:txBody>
          <a:bodyPr/>
          <a:lstStyle/>
          <a:p>
            <a:r>
              <a:rPr lang="ru-RU" dirty="0" smtClean="0"/>
              <a:t>Выборка – набор данных, полученный из генеральной совокупности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Случайная выборка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Стратифицированная выборка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Прямоугольник 40"/>
          <p:cNvSpPr/>
          <p:nvPr/>
        </p:nvSpPr>
        <p:spPr>
          <a:xfrm>
            <a:off x="632913" y="4390939"/>
            <a:ext cx="7640230" cy="637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sklearn.cross_validation.train_test_split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(… , stratify = …)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10" name="Прямоугольник 40"/>
          <p:cNvSpPr/>
          <p:nvPr/>
        </p:nvSpPr>
        <p:spPr>
          <a:xfrm>
            <a:off x="632912" y="3019368"/>
            <a:ext cx="7640231" cy="637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pandas.DataFrame.sample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numpy.random.choice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959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14074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Выборка с замещением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Выборка без замещения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Обычно все выборки - без замещения, но это часто игнорируют, т.к. </a:t>
            </a:r>
            <a:r>
              <a:rPr lang="ru-RU" dirty="0"/>
              <a:t>о</a:t>
            </a:r>
            <a:r>
              <a:rPr lang="ru-RU" dirty="0" smtClean="0"/>
              <a:t>бъем генеральной совокупности значительно превосходит объем выборки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частности, почти все статистические тесты подразумевают выборку с замещением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050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.ru Group Техносфера 1202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25775</TotalTime>
  <Words>763</Words>
  <Application>Microsoft Office PowerPoint</Application>
  <PresentationFormat>Экран (4:3)</PresentationFormat>
  <Paragraphs>352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Aharoni</vt:lpstr>
      <vt:lpstr>Arial</vt:lpstr>
      <vt:lpstr>Calibri</vt:lpstr>
      <vt:lpstr>Cambria Math</vt:lpstr>
      <vt:lpstr>HelveticaCyr</vt:lpstr>
      <vt:lpstr>HelveticaNeueCyr</vt:lpstr>
      <vt:lpstr>PF Isotext Pro</vt:lpstr>
      <vt:lpstr>PT Mono</vt:lpstr>
      <vt:lpstr>Wingdings</vt:lpstr>
      <vt:lpstr>Mail.ru Group Техносфера 1202</vt:lpstr>
      <vt:lpstr>Введение в анализ данных</vt:lpstr>
      <vt:lpstr> </vt:lpstr>
      <vt:lpstr>Откуда берутся данные</vt:lpstr>
      <vt:lpstr>Откуда берутся данные</vt:lpstr>
      <vt:lpstr>Типы переменных</vt:lpstr>
      <vt:lpstr>Генеральная совокупность</vt:lpstr>
      <vt:lpstr>Предмет анализа</vt:lpstr>
      <vt:lpstr>Выборка</vt:lpstr>
      <vt:lpstr>Выборка</vt:lpstr>
      <vt:lpstr>Репрезентативность выборки</vt:lpstr>
      <vt:lpstr>Выборка</vt:lpstr>
      <vt:lpstr>Что такое вероятность</vt:lpstr>
      <vt:lpstr>Аксиоматика случайных величин</vt:lpstr>
      <vt:lpstr>Свойства вероятностей</vt:lpstr>
      <vt:lpstr>Условная вероятность</vt:lpstr>
      <vt:lpstr>Формула Байеса</vt:lpstr>
      <vt:lpstr>Формула Байеса</vt:lpstr>
      <vt:lpstr>Распределения</vt:lpstr>
      <vt:lpstr>Дискретные случайные величины</vt:lpstr>
      <vt:lpstr>Функция вероятности</vt:lpstr>
      <vt:lpstr>Функция распределения случайной величины</vt:lpstr>
      <vt:lpstr>Дискретные распределения</vt:lpstr>
      <vt:lpstr>Меры средней тенденции</vt:lpstr>
      <vt:lpstr>Меры разброса (dispersion)</vt:lpstr>
      <vt:lpstr>Дисперсия</vt:lpstr>
      <vt:lpstr>Функция плотности распределения</vt:lpstr>
      <vt:lpstr>Непрерывные распределения</vt:lpstr>
      <vt:lpstr>Границы разброса</vt:lpstr>
      <vt:lpstr>Закон больших чисел</vt:lpstr>
      <vt:lpstr>ЦПТ</vt:lpstr>
      <vt:lpstr>Смешанные распределения</vt:lpstr>
      <vt:lpstr>Оценки и статистики</vt:lpstr>
      <vt:lpstr>Свойства оценок</vt:lpstr>
      <vt:lpstr>Свойства оценок</vt:lpstr>
      <vt:lpstr>Свойства оценок</vt:lpstr>
      <vt:lpstr>План на следующие лекции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</dc:creator>
  <cp:lastModifiedBy>Moskvin Sergey</cp:lastModifiedBy>
  <cp:revision>210</cp:revision>
  <dcterms:created xsi:type="dcterms:W3CDTF">2016-08-31T09:41:39Z</dcterms:created>
  <dcterms:modified xsi:type="dcterms:W3CDTF">2016-10-19T15:42:17Z</dcterms:modified>
</cp:coreProperties>
</file>