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5" r:id="rId3"/>
    <p:sldId id="267" r:id="rId4"/>
    <p:sldId id="311" r:id="rId5"/>
    <p:sldId id="269" r:id="rId6"/>
    <p:sldId id="270" r:id="rId7"/>
    <p:sldId id="310" r:id="rId8"/>
    <p:sldId id="307" r:id="rId9"/>
    <p:sldId id="308" r:id="rId10"/>
    <p:sldId id="301" r:id="rId11"/>
    <p:sldId id="302" r:id="rId12"/>
    <p:sldId id="318" r:id="rId13"/>
    <p:sldId id="303" r:id="rId14"/>
    <p:sldId id="278" r:id="rId15"/>
    <p:sldId id="320" r:id="rId16"/>
    <p:sldId id="313" r:id="rId17"/>
    <p:sldId id="317" r:id="rId18"/>
    <p:sldId id="280" r:id="rId19"/>
    <p:sldId id="285" r:id="rId20"/>
    <p:sldId id="316" r:id="rId21"/>
    <p:sldId id="282" r:id="rId22"/>
    <p:sldId id="283" r:id="rId23"/>
    <p:sldId id="300" r:id="rId24"/>
    <p:sldId id="286" r:id="rId25"/>
    <p:sldId id="287" r:id="rId26"/>
    <p:sldId id="296" r:id="rId27"/>
    <p:sldId id="321" r:id="rId28"/>
    <p:sldId id="298" r:id="rId29"/>
    <p:sldId id="299" r:id="rId30"/>
    <p:sldId id="305" r:id="rId31"/>
    <p:sldId id="322" r:id="rId32"/>
    <p:sldId id="264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Статистические тесты и гипотезы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Сергей Москвин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Занятие №6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Стьюдента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500062"/>
                <a:ext cx="7527727" cy="4587698"/>
              </a:xfrm>
            </p:spPr>
            <p:txBody>
              <a:bodyPr/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Пусть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выборка из случайного нормального распределения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ru-RU" sz="200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000" i="1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- выборочное среднее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 - </a:t>
                </a:r>
                <a:r>
                  <a:rPr lang="ru-RU" sz="20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несмещенная оценка дисперсии</a:t>
                </a:r>
              </a:p>
              <a:p>
                <a:endParaRPr lang="ru-RU" sz="20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ru-RU" sz="20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Тогда:</a:t>
                </a:r>
              </a:p>
              <a:p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ru-RU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</m:oMath>
                </a14:m>
                <a:r>
                  <a:rPr lang="ru-RU" sz="20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) </a:t>
                </a:r>
                <a:r>
                  <a:rPr lang="en-US" sz="20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~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ru-RU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 smtClean="0"/>
                  <a:t>)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ru-RU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µ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000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 - </a:t>
                </a:r>
                <a:r>
                  <a:rPr lang="ru-RU" sz="20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Имеет распределение Стьюдента с </a:t>
                </a:r>
                <a:r>
                  <a:rPr lang="en-US" sz="20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n-1 </a:t>
                </a:r>
                <a:r>
                  <a:rPr lang="ru-RU" sz="20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степенями свободы</a:t>
                </a: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500062"/>
                <a:ext cx="7527727" cy="4587698"/>
              </a:xfrm>
              <a:blipFill rotWithShape="0">
                <a:blip r:embed="rId2"/>
                <a:stretch>
                  <a:fillRect l="-810" t="-1195" b="-1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087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Стьюдента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623632"/>
            <a:ext cx="7527727" cy="4587698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тьюдента показывает на сколько выборочное среднее отклоняется от математического ожидания. При этом отклонение выражено в выборочных стандартных отклонениях.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Распределение Стьюдента имеет более толстые хвосты по сравнению с нормальным распределением.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увеличение объема выборки, распределение Стьюдента приближается к нормальному. При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N&gt;100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нет существенной разницы между нормальным распределением и распределением Стьюдента.</a:t>
            </a:r>
            <a:endParaRPr lang="ru-RU" sz="2000" dirty="0" smtClean="0"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000" dirty="0"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335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Стьюдента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70" y="2064062"/>
            <a:ext cx="4738179" cy="3290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27927" y="5468550"/>
            <a:ext cx="7367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Плотность распределений Стьюдента со степенями свободы 1-30 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плотность стандартного нормального распределения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156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Стьюдента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623632"/>
                <a:ext cx="7527727" cy="4587698"/>
              </a:xfrm>
            </p:spPr>
            <p:txBody>
              <a:bodyPr/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Что происходит, если нарушается предпосылка нормального распределения популяции, из которой мы получаем выборочное среднее?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Пусть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выборка из случайного нормального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распределения размера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k*m</a:t>
                </a:r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выборочные средние, такие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Тогда по ЦПТ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ru-RU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ru-RU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выборочное среднее из нормального распределения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623632"/>
                <a:ext cx="7527727" cy="4587698"/>
              </a:xfrm>
              <a:blipFill rotWithShape="0">
                <a:blip r:embed="rId2"/>
                <a:stretch>
                  <a:fillRect l="-810" t="-11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4" y="5572188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716881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otebook</a:t>
            </a:r>
            <a:r>
              <a:rPr lang="ru-RU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Student assumptions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474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Статистические гипотезы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42400"/>
                <a:ext cx="7527727" cy="37639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нулевая гипотеза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Нет разницы между </a:t>
                </a:r>
                <a:r>
                  <a:rPr lang="ru-RU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матожиданиями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распределений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Матожидание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распределения А не меньше / не больше, чем </a:t>
                </a:r>
                <a:r>
                  <a:rPr lang="ru-RU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матожидание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распределения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альтернативная гипотеза</a:t>
                </a:r>
              </a:p>
              <a:p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Матожидание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одного из распределений больше распределения другого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Матожидание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распределения А больше </a:t>
                </a:r>
                <a:r>
                  <a:rPr lang="ru-RU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матожидания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распределения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42400"/>
                <a:ext cx="7527727" cy="3763913"/>
              </a:xfrm>
              <a:blipFill rotWithShape="0">
                <a:blip r:embed="rId2"/>
                <a:stretch>
                  <a:fillRect l="-729" t="-1621" b="-19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965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теста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974638"/>
            <a:ext cx="7527727" cy="551160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пример применения статистического теста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572188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716881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otebook</a:t>
            </a:r>
            <a:r>
              <a:rPr lang="ru-RU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Hypothesis testing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321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Статистические гипотезы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43000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задачи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Формулировка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гипотез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теста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критериев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основание отвергнуть нулевую гипотезу/нет оснований отвергнуть нулевую гипотезу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Методология статистических тесто не предоставляет возможностей для подтверждения нулевой гипотезы!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47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Скрытые предпосылки тестов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442400"/>
            <a:ext cx="7527727" cy="4480605"/>
          </a:xfrm>
        </p:spPr>
        <p:txBody>
          <a:bodyPr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альтернативных гипотез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Околонормальное распределение нулевой и альтернативной гипотез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36" y="3451658"/>
            <a:ext cx="3937894" cy="27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5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первого и второго рода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536248"/>
                  </p:ext>
                </p:extLst>
              </p:nvPr>
            </p:nvGraphicFramePr>
            <p:xfrm>
              <a:off x="815280" y="1907747"/>
              <a:ext cx="7208831" cy="2565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852"/>
                    <a:gridCol w="703979"/>
                    <a:gridCol w="1980000"/>
                    <a:gridCol w="1980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Верная</a:t>
                          </a:r>
                          <a:r>
                            <a:rPr lang="ru-RU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гипотеза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41046">
                    <a:tc>
                      <a:txBody>
                        <a:bodyPr/>
                        <a:lstStyle/>
                        <a:p>
                          <a:endParaRPr lang="ru-RU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Результат</a:t>
                          </a:r>
                          <a:r>
                            <a:rPr lang="ru-RU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по тесту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верно</a:t>
                          </a:r>
                          <a:r>
                            <a:rPr lang="ru-RU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принята</a:t>
                          </a:r>
                          <a:endParaRPr lang="en-US" b="0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неверно</a:t>
                          </a:r>
                          <a:r>
                            <a:rPr lang="ru-RU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отвергнута</a:t>
                          </a:r>
                        </a:p>
                        <a:p>
                          <a:r>
                            <a:rPr lang="ru-RU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(ошибка 2 рода)</a:t>
                          </a:r>
                          <a:endParaRPr lang="en-US" b="0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неверно</a:t>
                          </a:r>
                          <a:r>
                            <a:rPr lang="ru-RU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отвергнута</a:t>
                          </a:r>
                        </a:p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(ошибка 1 рода)</a:t>
                          </a:r>
                          <a:endParaRPr lang="en-US" b="0" baseline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верно</a:t>
                          </a:r>
                          <a:r>
                            <a:rPr lang="ru-RU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принята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536248"/>
                  </p:ext>
                </p:extLst>
              </p:nvPr>
            </p:nvGraphicFramePr>
            <p:xfrm>
              <a:off x="815280" y="1907747"/>
              <a:ext cx="7208831" cy="2565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852"/>
                    <a:gridCol w="703979"/>
                    <a:gridCol w="1980000"/>
                    <a:gridCol w="1980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Верная</a:t>
                          </a:r>
                          <a:r>
                            <a:rPr lang="ru-RU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гипотеза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4615" t="-110000" r="-100615" b="-5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64615" t="-110000" r="-615" b="-528333"/>
                          </a:stretch>
                        </a:blipFill>
                      </a:tcPr>
                    </a:tc>
                  </a:tr>
                  <a:tr h="914400">
                    <a:tc rowSpan="2">
                      <a:txBody>
                        <a:bodyPr/>
                        <a:lstStyle/>
                        <a:p>
                          <a:r>
                            <a:rPr lang="ru-RU" b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Результат</a:t>
                          </a:r>
                          <a:r>
                            <a:rPr lang="ru-RU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по тесту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61207" t="-83444" r="-562069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4615" t="-83444" r="-100615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64615" t="-83444" r="-615" b="-109934"/>
                          </a:stretch>
                        </a:blipFill>
                      </a:tcPr>
                    </a:tc>
                  </a:tr>
                  <a:tr h="914400">
                    <a:tc vMerge="1">
                      <a:txBody>
                        <a:bodyPr/>
                        <a:lstStyle/>
                        <a:p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61207" t="-184667" r="-562069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64615" t="-184667" r="-100615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64615" t="-184667" r="-615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4687330"/>
            <a:ext cx="7527727" cy="1161536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Ошибка 1 рода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alse positive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Ошибка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рода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12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population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500065"/>
                <a:ext cx="7527727" cy="3763913"/>
              </a:xfrm>
            </p:spPr>
            <p:txBody>
              <a:bodyPr/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нам известно точное соотношение положительных и негативных исходов в популяции, мы можем определить следующие показатели: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Accuracy: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𝑇𝑟𝑢𝑒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𝑝𝑜𝑠𝑖𝑡𝑖𝑣𝑒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𝑇𝑟𝑢𝑒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𝑛𝑒𝑔𝑎𝑡𝑖𝑣𝑒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𝑇𝑜𝑡𝑎𝑙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𝑝𝑜𝑝𝑢𝑙𝑎𝑡𝑖𝑜𝑛</m:t>
                            </m:r>
                          </m:e>
                        </m:nary>
                      </m:den>
                    </m:f>
                  </m:oMath>
                </a14:m>
                <a:endParaRPr lang="en-US" sz="200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Sensitivity: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𝑇𝑟𝑢𝑒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𝑝𝑜𝑠𝑖𝑡𝑖𝑣𝑒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𝑇𝑜𝑡𝑎𝑙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𝑝𝑜𝑠𝑖𝑡𝑖𝑣𝑒</m:t>
                            </m:r>
                          </m:e>
                        </m:nary>
                      </m:den>
                    </m:f>
                  </m:oMath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Specificity: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𝑇𝑟𝑢𝑒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𝑛𝑒𝑔𝑎𝑡𝑖𝑣𝑒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𝑜𝑡𝑎𝑙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𝑛𝑒𝑔𝑎𝑡𝑖𝑣𝑒</m:t>
                            </m:r>
                          </m:e>
                        </m:nary>
                      </m:den>
                    </m:f>
                  </m:oMath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500065"/>
                <a:ext cx="7527727" cy="3763913"/>
              </a:xfrm>
              <a:blipFill rotWithShape="0">
                <a:blip r:embed="rId2"/>
                <a:stretch>
                  <a:fillRect l="-810" t="-1456" b="-1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880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Некоторые факты из прошлой лекции</a:t>
            </a:r>
          </a:p>
          <a:p>
            <a:r>
              <a:rPr lang="ru-RU" dirty="0" smtClean="0"/>
              <a:t>Доверительные интервалы</a:t>
            </a:r>
          </a:p>
          <a:p>
            <a:r>
              <a:rPr lang="ru-RU" dirty="0" smtClean="0"/>
              <a:t>Статистические гипотезы</a:t>
            </a:r>
          </a:p>
          <a:p>
            <a:r>
              <a:rPr lang="ru-RU" dirty="0" smtClean="0"/>
              <a:t>Статистические тесты</a:t>
            </a:r>
          </a:p>
          <a:p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B </a:t>
            </a:r>
            <a:r>
              <a:rPr lang="ru-RU" dirty="0" smtClean="0"/>
              <a:t>тестирование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35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части теста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574205"/>
            <a:ext cx="7527727" cy="3763913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тест определяется следующими показателями: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значимости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Мощность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Размер эффекта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Размер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выборки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полная информация о тесте дает возможность для интерпретации результатов!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810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Мощность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50638"/>
                <a:ext cx="7527727" cy="4299373"/>
              </a:xfrm>
            </p:spPr>
            <p:txBody>
              <a:bodyPr/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 smtClean="0"/>
                  <a:t> – вероятность ошибки второго рода, величина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 smtClean="0"/>
                  <a:t> называется мощностью теста</a:t>
                </a:r>
              </a:p>
              <a:p>
                <a:endParaRPr lang="ru-RU" dirty="0"/>
              </a:p>
              <a:p>
                <a:r>
                  <a:rPr lang="ru-RU" dirty="0" smtClean="0"/>
                  <a:t>Чтобы оценить мощность теста, нужно точно сформулировать альтернативную гипотезу и сделать предположение о распределении случайной величины в случае правильности альтернативной гипотезы</a:t>
                </a:r>
              </a:p>
              <a:p>
                <a:endParaRPr lang="ru-RU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Теоретическая – при выполнении предположений</a:t>
                </a:r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Фактическая – в реальности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50638"/>
                <a:ext cx="7527727" cy="4299373"/>
              </a:xfrm>
              <a:blipFill rotWithShape="0">
                <a:blip r:embed="rId2"/>
                <a:stretch>
                  <a:fillRect l="-1215" t="-2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158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эффекта и размер выборки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3763913"/>
          </a:xfrm>
        </p:spPr>
        <p:txBody>
          <a:bodyPr/>
          <a:lstStyle/>
          <a:p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572188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716881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otebook</a:t>
            </a:r>
            <a:r>
              <a:rPr lang="ru-RU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est_power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 8"/>
              <p:cNvSpPr txBox="1">
                <a:spLocks/>
              </p:cNvSpPr>
              <p:nvPr/>
            </p:nvSpPr>
            <p:spPr>
              <a:xfrm>
                <a:off x="611460" y="1450638"/>
                <a:ext cx="7527727" cy="3763913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1pPr>
                <a:lvl2pPr marL="533387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2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2pPr>
                <a:lvl3pPr marL="901677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3pPr>
                <a:lvl4pPr marL="1257269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4pPr>
                <a:lvl5pPr marL="1612860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эффекта (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magnitude of effect) –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при какой разнице в истинных значениях (т.е. при правильности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тест будет отвергаться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любом случае, чем больше выборка, тем лучше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При достаточно высоких размерах выборки почти все нулевые гипотезы будут отвергаться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Текс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0" y="1450638"/>
                <a:ext cx="7527727" cy="3763913"/>
              </a:xfrm>
              <a:prstGeom prst="rect">
                <a:avLst/>
              </a:prstGeom>
              <a:blipFill rotWithShape="0">
                <a:blip r:embed="rId3"/>
                <a:stretch>
                  <a:fillRect l="-729" t="-1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391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376497"/>
                <a:ext cx="7527727" cy="5008532"/>
              </a:xfrm>
            </p:spPr>
            <p:txBody>
              <a:bodyPr/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Распределение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p-value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для случаев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𝑡𝑟𝑢𝑒</m:t>
                    </m:r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𝑡𝑟𝑢𝑒</m:t>
                    </m:r>
                  </m:oMath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𝑡𝑟𝑢𝑒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c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ростом выборки доверительный интервал в абсолютных значениях приближается к оцениваемой величине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Распределение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p-value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остается неизменным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376497"/>
                <a:ext cx="7527727" cy="5008532"/>
              </a:xfrm>
              <a:blipFill rotWithShape="0">
                <a:blip r:embed="rId2"/>
                <a:stretch>
                  <a:fillRect l="-810" t="-12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51" y="2251873"/>
            <a:ext cx="2386950" cy="16288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44" y="2251873"/>
            <a:ext cx="2386951" cy="16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79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тестов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37639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Параметрические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Непараметрические</a:t>
            </a:r>
          </a:p>
          <a:p>
            <a:endParaRPr lang="ru-RU" dirty="0"/>
          </a:p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Точные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Аппроксимирующие</a:t>
            </a:r>
            <a:endParaRPr lang="en-US" dirty="0" smtClean="0"/>
          </a:p>
          <a:p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629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Статистические тесты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598918"/>
            <a:ext cx="7527727" cy="3763913"/>
          </a:xfrm>
        </p:spPr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некоторые параметрические статистические тесты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Биномиальный тест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Т-тест 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и их разновидности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Пирсона (Хи-квадрат)</a:t>
            </a:r>
          </a:p>
          <a:p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226198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370891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otebook</a:t>
            </a:r>
            <a:r>
              <a:rPr lang="ru-RU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t-testing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373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</a:t>
            </a:r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3763913"/>
          </a:xfrm>
        </p:spPr>
        <p:txBody>
          <a:bodyPr/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Текст 8"/>
          <p:cNvSpPr txBox="1">
            <a:spLocks/>
          </p:cNvSpPr>
          <p:nvPr/>
        </p:nvSpPr>
        <p:spPr>
          <a:xfrm>
            <a:off x="763860" y="1570086"/>
            <a:ext cx="7527727" cy="3763913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Репрезентативность для генеральной совокупности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сплиты должны иметь одинаковое распределение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Достаточная мощность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48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варианты тестирования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3763913"/>
          </a:xfrm>
        </p:spPr>
        <p:txBody>
          <a:bodyPr/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Текст 8"/>
          <p:cNvSpPr txBox="1">
            <a:spLocks/>
          </p:cNvSpPr>
          <p:nvPr/>
        </p:nvSpPr>
        <p:spPr>
          <a:xfrm>
            <a:off x="611460" y="1508304"/>
            <a:ext cx="7527727" cy="1201946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A/A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надежности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A/B – B/A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/ A / B /B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396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Перевзвешивание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3763913"/>
          </a:xfrm>
        </p:spPr>
        <p:txBody>
          <a:bodyPr/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7" name="Текст 8"/>
          <p:cNvSpPr txBox="1">
            <a:spLocks/>
          </p:cNvSpPr>
          <p:nvPr/>
        </p:nvSpPr>
        <p:spPr>
          <a:xfrm>
            <a:off x="611460" y="1500065"/>
            <a:ext cx="7527727" cy="3763913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некоторых случаях у нас может появится необходимость сделать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Неправильно проведенный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/ B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Случайная выборка вместо стратифицированной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29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Эффективная база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3763913"/>
          </a:xfrm>
        </p:spPr>
        <p:txBody>
          <a:bodyPr/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" y="5390958"/>
            <a:ext cx="727295" cy="712297"/>
          </a:xfrm>
          <a:prstGeom prst="rect">
            <a:avLst/>
          </a:prstGeom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469168" y="5535651"/>
            <a:ext cx="7527727" cy="885727"/>
          </a:xfrm>
          <a:prstGeom prst="rect">
            <a:avLst/>
          </a:prstGeom>
        </p:spPr>
        <p:txBody>
          <a:bodyPr anchor="t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1pPr>
            <a:lvl2pPr marL="53338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2pPr>
            <a:lvl3pPr marL="901677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3pPr>
            <a:lvl4pPr marL="1257269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4pPr>
            <a:lvl5pPr marL="1612860" indent="-17779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HelveticaNeueCyr" panose="02000503040000020004" pitchFamily="50" charset="-52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otebook</a:t>
            </a:r>
            <a:r>
              <a:rPr lang="ru-RU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Reweighting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 8"/>
              <p:cNvSpPr txBox="1">
                <a:spLocks/>
              </p:cNvSpPr>
              <p:nvPr/>
            </p:nvSpPr>
            <p:spPr>
              <a:xfrm>
                <a:off x="611460" y="1500065"/>
                <a:ext cx="7527727" cy="3763913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1pPr>
                <a:lvl2pPr marL="533387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2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2pPr>
                <a:lvl3pPr marL="901677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3pPr>
                <a:lvl4pPr marL="1257269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4pPr>
                <a:lvl5pPr marL="1612860" indent="-177796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b="0" kern="1200">
                    <a:solidFill>
                      <a:schemeClr val="tx1"/>
                    </a:solidFill>
                    <a:latin typeface="HelveticaNeueCyr" panose="02000503040000020004" pitchFamily="50" charset="-52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взвешиваются группы, имеющие одинаковое распределение интересующих нас показателей, то для проверки гипотез можно использовать исправленный показатель объема выборки (эффективную базу)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 практике, взвешивание проводит именно потому, что разные группы имеют разное распределение показателей. Поэтому поправка на эффективную базу является полезной, но не обязательно достаточной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Текс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0" y="1500065"/>
                <a:ext cx="7527727" cy="3763913"/>
              </a:xfrm>
              <a:prstGeom prst="rect">
                <a:avLst/>
              </a:prstGeom>
              <a:blipFill rotWithShape="0">
                <a:blip r:embed="rId3"/>
                <a:stretch>
                  <a:fillRect l="-729" t="-1456" r="-1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4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важные факты из прошлой лекции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376391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Распределения, функции плотности и массы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Квантили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Свойства дисперсии</a:t>
            </a: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ЦПТ и нормальное распределение</a:t>
            </a:r>
            <a:endParaRPr lang="en-US" dirty="0"/>
          </a:p>
          <a:p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321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Искусственные контрольные группы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1500065"/>
            <a:ext cx="7527727" cy="37639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не представляется возможным провести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A/B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 или про него просто забыли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Смещенность, возникающая за счет проблемы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самоотбора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далеко не всегда может быть поправлена полностью, однако попытаться стоит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840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дополнения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611460" y="2084953"/>
            <a:ext cx="7527727" cy="37639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Ad-hoc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тесты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Односторонние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Двусторонние тесты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Гипотезы, полученные из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Статистическая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Практическая значимость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176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Сергей Москвин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smos@list.ru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прошлой лекции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368258"/>
                <a:ext cx="7527727" cy="3763913"/>
              </a:xfrm>
            </p:spPr>
            <p:txBody>
              <a:bodyPr/>
              <a:lstStyle/>
              <a:p>
                <a:r>
                  <a:rPr lang="ru-RU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Квантили: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000" dirty="0" smtClean="0">
                    <a:cs typeface="Arial" panose="020B0604020202020204" pitchFamily="34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(0, 1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Квантили нормального распределения обозначаются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Свойства дисперсии:</a:t>
                </a:r>
              </a:p>
              <a:p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𝑉𝑎𝑟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𝑎𝑋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𝑉𝑎𝑟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ЦПТ:</a:t>
                </a:r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случайная величина имеет конечную дисперсию, распределение её выборочного среднего будет стремится к нормальному с ростом объема выборки</a:t>
                </a:r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368258"/>
                <a:ext cx="7527727" cy="3763913"/>
              </a:xfrm>
              <a:blipFill rotWithShape="0">
                <a:blip r:embed="rId2"/>
                <a:stretch>
                  <a:fillRect l="-810" t="-1456" b="-19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730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Предсказательный интервал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8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368258"/>
                <a:ext cx="7527727" cy="3763913"/>
              </a:xfrm>
            </p:spPr>
            <p:txBody>
              <a:bodyPr/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Может быть определен при известной функции распределения.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A-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процентный предсказательный интервал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означает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что случайная величина принимает значение в интервале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с вероятностью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A.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sz="2000" dirty="0"/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en-US" dirty="0" smtClean="0"/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%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реализаций случайной величины попадают в интервал между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5%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 9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5%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квантилем</a:t>
                </a:r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9" name="Текст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368258"/>
                <a:ext cx="7527727" cy="3763913"/>
              </a:xfrm>
              <a:blipFill rotWithShape="0">
                <a:blip r:embed="rId2"/>
                <a:stretch>
                  <a:fillRect l="-810" t="-1456" b="-20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691" y="3002228"/>
            <a:ext cx="3033464" cy="21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8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Доверительные интервалы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67112"/>
                <a:ext cx="7527727" cy="4600642"/>
              </a:xfrm>
            </p:spPr>
            <p:txBody>
              <a:bodyPr/>
              <a:lstStyle/>
              <a:p>
                <a:r>
                  <a:rPr lang="ru-RU" dirty="0" smtClean="0"/>
                  <a:t>Допустим, что мы не знаем математического ожидания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</m:oMath>
                </a14:m>
                <a:r>
                  <a:rPr lang="ru-RU" dirty="0" smtClean="0"/>
                  <a:t> случайной величины, но знаем что она распределена по нормальному закону с дисперсией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  <a:latin typeface="HelveticaCyr"/>
                          </a:rPr>
                          <m:t>σ</m:t>
                        </m:r>
                      </m:e>
                      <m:sup>
                        <m:r>
                          <a:rPr lang="en-US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у нас есть одна реализация этой случайной величины. Что мы можем сказать о математическом </a:t>
                </a:r>
                <a:r>
                  <a:rPr lang="ru-RU" dirty="0"/>
                  <a:t>ожидания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</m:oMath>
                </a14:m>
                <a:r>
                  <a:rPr lang="ru-RU" dirty="0" smtClean="0"/>
                  <a:t>?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ru-RU" dirty="0" smtClean="0"/>
                  <a:t>Отклонение случайной величины от своего математического ожидания имеет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нормальное распределение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67112"/>
                <a:ext cx="7527727" cy="4600642"/>
              </a:xfrm>
              <a:blipFill rotWithShape="0">
                <a:blip r:embed="rId2"/>
                <a:stretch>
                  <a:fillRect l="-1215" t="-2122" r="-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549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Доверительные интервалы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611460" y="1467112"/>
            <a:ext cx="7527727" cy="4600642"/>
          </a:xfrm>
        </p:spPr>
        <p:txBody>
          <a:bodyPr/>
          <a:lstStyle/>
          <a:p>
            <a:r>
              <a:rPr lang="ru-RU" dirty="0" smtClean="0"/>
              <a:t>95% доверительный интервал означает:</a:t>
            </a:r>
          </a:p>
          <a:p>
            <a:endParaRPr lang="ru-RU" dirty="0" smtClean="0"/>
          </a:p>
          <a:p>
            <a:r>
              <a:rPr lang="ru-RU" b="1" dirty="0"/>
              <a:t>О</a:t>
            </a:r>
            <a:r>
              <a:rPr lang="ru-RU" b="1" dirty="0" smtClean="0"/>
              <a:t>пределение</a:t>
            </a:r>
            <a:r>
              <a:rPr lang="ru-RU" b="1" dirty="0" smtClean="0"/>
              <a:t>:</a:t>
            </a:r>
            <a:endParaRPr lang="en-US" b="1" dirty="0"/>
          </a:p>
          <a:p>
            <a:r>
              <a:rPr lang="ru-RU" dirty="0" smtClean="0"/>
              <a:t>95% интервалов построенных по этим правилам и при выполнении предпосылок будут включать в себя истинное значение оцениваемого параметра (например, математическое ожидание случайной величины)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58017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Доверительные интервалы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67112"/>
                <a:ext cx="7527727" cy="4600642"/>
              </a:xfrm>
            </p:spPr>
            <p:txBody>
              <a:bodyPr/>
              <a:lstStyle/>
              <a:p>
                <a:r>
                  <a:rPr lang="ru-RU" dirty="0" smtClean="0"/>
                  <a:t>Допустим теперь, что у нас есть выборка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Что мы теперь можем сказать о </a:t>
                </a:r>
                <a:r>
                  <a:rPr lang="ru-RU" dirty="0"/>
                  <a:t>математическом ожидания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</m:oMath>
                </a14:m>
                <a:r>
                  <a:rPr lang="ru-RU" dirty="0" smtClean="0"/>
                  <a:t>?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Отклонение выборочного среднего от математического ожидание имеет распределение </a:t>
                </a:r>
                <a14:m>
                  <m:oMath xmlns:m="http://schemas.openxmlformats.org/officeDocument/2006/math">
                    <m:r>
                      <a:rPr lang="ru-RU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f>
                      <m:fPr>
                        <m:ctrlPr>
                          <a:rPr lang="ru-RU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ru-RU" dirty="0" smtClean="0"/>
                  <a:t>)</a:t>
                </a:r>
                <a:endParaRPr lang="ru-RU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ru-RU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µ</m:t>
                        </m:r>
                        <m: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- </a:t>
                </a:r>
                <a:r>
                  <a:rPr lang="ru-RU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Имеет нормальное распределение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67112"/>
                <a:ext cx="7527727" cy="4600642"/>
              </a:xfrm>
              <a:blipFill rotWithShape="0">
                <a:blip r:embed="rId2"/>
                <a:stretch>
                  <a:fillRect l="-1215" t="-2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17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Доверительные интервалы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460" y="1467112"/>
                <a:ext cx="7527727" cy="4600642"/>
              </a:xfrm>
            </p:spPr>
            <p:txBody>
              <a:bodyPr/>
              <a:lstStyle/>
              <a:p>
                <a:r>
                  <a:rPr lang="ru-RU" dirty="0" smtClean="0"/>
                  <a:t>Теперь допустим, что наше распределение не является нормальным</a:t>
                </a:r>
              </a:p>
              <a:p>
                <a:r>
                  <a:rPr lang="ru-RU" dirty="0" smtClean="0"/>
                  <a:t>Что мы теперь можем сказать о </a:t>
                </a:r>
                <a:r>
                  <a:rPr lang="ru-RU" dirty="0"/>
                  <a:t>математическом ожидания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µ</m:t>
                    </m:r>
                  </m:oMath>
                </a14:m>
                <a:r>
                  <a:rPr lang="ru-RU" dirty="0" smtClean="0"/>
                  <a:t>?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Если размеры выборки достаточно велик, то мы, в соответствии с ЦПТ, можем ожидать, что выборочное среднее будет иметь нормальное распределение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460" y="1467112"/>
                <a:ext cx="7527727" cy="4600642"/>
              </a:xfrm>
              <a:blipFill rotWithShape="0">
                <a:blip r:embed="rId2"/>
                <a:stretch>
                  <a:fillRect l="-1215" t="-2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054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.ru Group Техносфера 1202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Mail.ru Group Техносфера 1202</Template>
  <TotalTime>30426</TotalTime>
  <Words>1301</Words>
  <Application>Microsoft Office PowerPoint</Application>
  <PresentationFormat>On-screen Show (4:3)</PresentationFormat>
  <Paragraphs>261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Mail.ru Group Техносфера 1202</vt:lpstr>
      <vt:lpstr>Статистические тесты и гипотезы</vt:lpstr>
      <vt:lpstr> </vt:lpstr>
      <vt:lpstr>Некоторые важные факты из прошлой лекции</vt:lpstr>
      <vt:lpstr>Из прошлой лекции</vt:lpstr>
      <vt:lpstr>Предсказательный интервал</vt:lpstr>
      <vt:lpstr>Доверительные интервалы</vt:lpstr>
      <vt:lpstr>Доверительные интервалы</vt:lpstr>
      <vt:lpstr>Доверительные интервалы</vt:lpstr>
      <vt:lpstr>Доверительные интервалы</vt:lpstr>
      <vt:lpstr>Распределение Стьюдента</vt:lpstr>
      <vt:lpstr>Распределение Стьюдента</vt:lpstr>
      <vt:lpstr>Распределение Стьюдента</vt:lpstr>
      <vt:lpstr>Распределение Стьюдента</vt:lpstr>
      <vt:lpstr>Статистические гипотезы</vt:lpstr>
      <vt:lpstr>Пример теста</vt:lpstr>
      <vt:lpstr>Статистические гипотезы</vt:lpstr>
      <vt:lpstr>Скрытые предпосылки тестов</vt:lpstr>
      <vt:lpstr>Ошибки первого и второго рода</vt:lpstr>
      <vt:lpstr>Fixed population</vt:lpstr>
      <vt:lpstr>Составные части теста</vt:lpstr>
      <vt:lpstr>Мощность теста</vt:lpstr>
      <vt:lpstr>Размер эффекта и размер выборки</vt:lpstr>
      <vt:lpstr>P-value</vt:lpstr>
      <vt:lpstr>Категории тестов</vt:lpstr>
      <vt:lpstr>Статистические тесты</vt:lpstr>
      <vt:lpstr>A/B тестирование</vt:lpstr>
      <vt:lpstr>Другие варианты тестирования</vt:lpstr>
      <vt:lpstr>Перевзвешивание</vt:lpstr>
      <vt:lpstr>Эффективная база</vt:lpstr>
      <vt:lpstr>Искусственные контрольные группы</vt:lpstr>
      <vt:lpstr>Некоторые дополнения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</dc:creator>
  <cp:lastModifiedBy>Sergey</cp:lastModifiedBy>
  <cp:revision>370</cp:revision>
  <dcterms:created xsi:type="dcterms:W3CDTF">2016-08-31T09:41:39Z</dcterms:created>
  <dcterms:modified xsi:type="dcterms:W3CDTF">2016-10-21T13:26:32Z</dcterms:modified>
</cp:coreProperties>
</file>