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7" r:id="rId4"/>
    <p:sldId id="279" r:id="rId5"/>
    <p:sldId id="270" r:id="rId6"/>
    <p:sldId id="285" r:id="rId7"/>
    <p:sldId id="299" r:id="rId8"/>
    <p:sldId id="300" r:id="rId9"/>
    <p:sldId id="271" r:id="rId10"/>
    <p:sldId id="296" r:id="rId11"/>
    <p:sldId id="284" r:id="rId12"/>
    <p:sldId id="298" r:id="rId13"/>
    <p:sldId id="276" r:id="rId14"/>
    <p:sldId id="283" r:id="rId15"/>
    <p:sldId id="290" r:id="rId16"/>
    <p:sldId id="292" r:id="rId17"/>
    <p:sldId id="294" r:id="rId18"/>
    <p:sldId id="293" r:id="rId19"/>
    <p:sldId id="297" r:id="rId20"/>
    <p:sldId id="26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Непараметрические тесты и методы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тестов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</a:t>
            </a:r>
            <a:r>
              <a:rPr lang="en-US" dirty="0" err="1" smtClean="0">
                <a:cs typeface="Aharoni" panose="02010803020104030203" pitchFamily="2" charset="-79"/>
              </a:rPr>
              <a:t>Parametric_vs_nonparametric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85256"/>
              </p:ext>
            </p:extLst>
          </p:nvPr>
        </p:nvGraphicFramePr>
        <p:xfrm>
          <a:off x="1581665" y="2739765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Wilcoxon sign-rank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Симметричные распределения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Mann-Whitney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Одинаковые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распределения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Текст 8"/>
          <p:cNvSpPr txBox="1">
            <a:spLocks/>
          </p:cNvSpPr>
          <p:nvPr/>
        </p:nvSpPr>
        <p:spPr>
          <a:xfrm>
            <a:off x="632914" y="1799120"/>
            <a:ext cx="7527727" cy="869940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То, что тест непараметрический, еще не означает, что у него нет набора предпосылок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Непараметрические тесты чувствительны к выборкам с разными дисперсиями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4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за использование параметрических тестов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819016"/>
            <a:ext cx="7527727" cy="422755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 силу ЦПТ статистики (например, среднее), построенные на выборках достаточно большого размера будут асимптотически иметь нормальное распределение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Параметрические тесты можно применять для выборок с разной дисперсией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Мощность тестов – при выполнении предпосылок, параметрические тесты, как правило, обладают большей мощностью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32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за использование непараметрических тестов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81263"/>
            <a:ext cx="7527727" cy="376391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Более адекватны для задача, в которых распределение лучше характеризует медиана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Маленький объем выборки, для которого не выполняется ЦПТ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Наличие выбросов в исходных данных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Ранговые или ординальные данные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111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92519"/>
            <a:ext cx="7527727" cy="376391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для получения качественных оценок распределения статистик без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предпосылок о типе распределения исходной случайной величины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Jackknife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453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плотности распределения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92519"/>
            <a:ext cx="7527727" cy="3763913"/>
          </a:xfrm>
        </p:spPr>
        <p:txBody>
          <a:bodyPr/>
          <a:lstStyle/>
          <a:p>
            <a:endParaRPr lang="ru-RU" dirty="0"/>
          </a:p>
          <a:p>
            <a:r>
              <a:rPr lang="ru-RU" dirty="0" smtClean="0"/>
              <a:t>Позволяет:</a:t>
            </a:r>
            <a:endParaRPr lang="en-US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Визуализировать данные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Дифференцировать функцию плотности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KDE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315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проверка гипотез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26927"/>
              </p:ext>
            </p:extLst>
          </p:nvPr>
        </p:nvGraphicFramePr>
        <p:xfrm>
          <a:off x="1886467" y="2286787"/>
          <a:ext cx="4868562" cy="23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03178"/>
                <a:gridCol w="1433384"/>
              </a:tblGrid>
              <a:tr h="46465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Criterion 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Criterion 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Criterion 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43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проверка гипотез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98583"/>
            <a:ext cx="7527727" cy="37639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FWER (Family-wise error rate)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FDR (False Discovery Rate)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Multiple 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63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исследования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98583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Факт возникновения проблем с множественной проверкой гипотез можно предвидеть заранее. Его нужно учитывать при разработке дизайна исследования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предварительного плана исследования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индексов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исследования устойчивый 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FWER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3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соображения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98583"/>
            <a:ext cx="7527727" cy="376391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dredging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P-hacking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8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319642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данными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salaries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.csv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Сформулируйте нулевые и альтернативные гипотезы и проведите следующие тесты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Одновыборочный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параметрический тест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1.2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Двухвыборочный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параметрический и непараметрический тесты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1.3 Параметрический и непараметрический тесты для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парных наблюдений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 Сформулируйте точную альтернативную гипотезу для одного из проведенных тестов и оцените мощность теста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 Рассматривая проведенные тесты как единую группу, сделайте поправку на множественное тестирование (любую). Изменились ли результаты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4. П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остройте параметрические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доверительные интервалы для среднего и непараметрические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интервалы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 основе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бутстрепа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97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Некоторые факты из прошлой лекции</a:t>
            </a:r>
          </a:p>
          <a:p>
            <a:r>
              <a:rPr lang="ru-RU" dirty="0" smtClean="0"/>
              <a:t>Проверка на нормальность</a:t>
            </a:r>
          </a:p>
          <a:p>
            <a:r>
              <a:rPr lang="ru-RU" dirty="0" smtClean="0"/>
              <a:t>Последствия отклонения от нормальности</a:t>
            </a:r>
          </a:p>
          <a:p>
            <a:r>
              <a:rPr lang="ru-RU" dirty="0" smtClean="0"/>
              <a:t>Непараметрические тесты</a:t>
            </a:r>
          </a:p>
          <a:p>
            <a:r>
              <a:rPr lang="en-US" dirty="0" smtClean="0"/>
              <a:t>Resampling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smos@list.ru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важные факты из прошлой лекции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Доверительные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интервалы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Ошибки первого и второго рода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32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Доверительный интервал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1003"/>
                <a:ext cx="7527727" cy="4521915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процентный двусторонний доверительный интервал для выборочного среднего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ru-RU" dirty="0" smtClean="0"/>
                  <a:t>Подразумевает </a:t>
                </a:r>
                <a:r>
                  <a:rPr lang="ru-RU" dirty="0" smtClean="0"/>
                  <a:t>нормальное распределение </a:t>
                </a:r>
                <a:r>
                  <a:rPr lang="en-US" dirty="0" smtClean="0"/>
                  <a:t>X</a:t>
                </a:r>
                <a:endParaRPr lang="ru-RU" dirty="0"/>
              </a:p>
            </p:txBody>
          </p:sp>
        </mc:Choice>
        <mc:Fallback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1003"/>
                <a:ext cx="7527727" cy="4521915"/>
              </a:xfrm>
              <a:blipFill rotWithShape="0">
                <a:blip r:embed="rId2"/>
                <a:stretch>
                  <a:fillRect l="-1053" t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1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на соответствие распределению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53882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Нормальное распределение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Шапиро-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Произвольное распределение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Колмогорова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Пирсона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дискретных величин)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QQ-plot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Goodness of Fit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424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Отклонения от нормальности: выбросы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56914"/>
            <a:ext cx="8004506" cy="4727976"/>
          </a:xfrm>
        </p:spPr>
        <p:txBody>
          <a:bodyPr/>
          <a:lstStyle/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Игнорирование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выбросов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Trimming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Windzorizing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робастных статистик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418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56914"/>
            <a:ext cx="8004506" cy="4727976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Робастность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устойчивость статистики к наличию выбросов в данных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Breakdown point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минимальное количество выбросов, необходимое для того, чтобы тестовая статистика приняла сколь угодно большое/малое значение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BP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среднего – 0%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BP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медианы – 50%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Трансформация данных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56914"/>
            <a:ext cx="8004506" cy="4727976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ненормальность данных состоит не в наличии выбросов, а в ненормальной форме распределения, можно попробовать произвести трансформацию данных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Логарифм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Box-Cox transform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1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Непараметрические тесты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60469"/>
            <a:ext cx="7527727" cy="250329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 test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Wilcoxon signed rank test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Mann-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hitney rank sum test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753421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898114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haroni" panose="02010803020104030203" pitchFamily="2" charset="-79"/>
              </a:rPr>
              <a:t>Notebook </a:t>
            </a:r>
            <a:r>
              <a:rPr lang="en-US" dirty="0" err="1" smtClean="0">
                <a:cs typeface="Aharoni" panose="02010803020104030203" pitchFamily="2" charset="-79"/>
              </a:rPr>
              <a:t>non_parametric_tests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07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29296</TotalTime>
  <Words>505</Words>
  <Application>Microsoft Office PowerPoint</Application>
  <PresentationFormat>Экран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Aharoni</vt:lpstr>
      <vt:lpstr>Arial</vt:lpstr>
      <vt:lpstr>Calibri</vt:lpstr>
      <vt:lpstr>Cambria Math</vt:lpstr>
      <vt:lpstr>HelveticaCyr</vt:lpstr>
      <vt:lpstr>HelveticaNeueCyr</vt:lpstr>
      <vt:lpstr>PF Isotext Pro</vt:lpstr>
      <vt:lpstr>PT Mono</vt:lpstr>
      <vt:lpstr>Wingdings</vt:lpstr>
      <vt:lpstr>Mail.ru Group Техносфера 1202</vt:lpstr>
      <vt:lpstr>Непараметрические тесты и методы</vt:lpstr>
      <vt:lpstr> </vt:lpstr>
      <vt:lpstr>Некоторые важные факты из прошлой лекции</vt:lpstr>
      <vt:lpstr>Доверительный интервал</vt:lpstr>
      <vt:lpstr>Тесты на соответствие распределению</vt:lpstr>
      <vt:lpstr>Отклонения от нормальности: выбросы</vt:lpstr>
      <vt:lpstr>Робастность</vt:lpstr>
      <vt:lpstr>Трансформация данных</vt:lpstr>
      <vt:lpstr>Непараметрические тесты</vt:lpstr>
      <vt:lpstr>Предпосылки тестов</vt:lpstr>
      <vt:lpstr>Аргументы за использование параметрических тестов</vt:lpstr>
      <vt:lpstr>Аргументы за использование непараметрических тестов</vt:lpstr>
      <vt:lpstr>Resampling</vt:lpstr>
      <vt:lpstr>Восстановление плотности распределения</vt:lpstr>
      <vt:lpstr>Множественная проверка гипотез</vt:lpstr>
      <vt:lpstr>Множественная проверка гипотез</vt:lpstr>
      <vt:lpstr>Дизайн исследования</vt:lpstr>
      <vt:lpstr>Дополнительные соображения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Moskvin Sergey</cp:lastModifiedBy>
  <cp:revision>313</cp:revision>
  <dcterms:created xsi:type="dcterms:W3CDTF">2016-08-31T09:41:39Z</dcterms:created>
  <dcterms:modified xsi:type="dcterms:W3CDTF">2016-10-28T12:59:26Z</dcterms:modified>
</cp:coreProperties>
</file>