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89" r:id="rId4"/>
    <p:sldId id="301" r:id="rId5"/>
    <p:sldId id="294" r:id="rId6"/>
    <p:sldId id="290" r:id="rId7"/>
    <p:sldId id="302" r:id="rId8"/>
    <p:sldId id="293" r:id="rId9"/>
    <p:sldId id="292" r:id="rId10"/>
    <p:sldId id="298" r:id="rId11"/>
    <p:sldId id="296" r:id="rId12"/>
    <p:sldId id="303" r:id="rId13"/>
    <p:sldId id="295" r:id="rId14"/>
    <p:sldId id="288" r:id="rId15"/>
    <p:sldId id="268" r:id="rId16"/>
    <p:sldId id="285" r:id="rId17"/>
    <p:sldId id="286" r:id="rId18"/>
    <p:sldId id="287" r:id="rId19"/>
    <p:sldId id="304" r:id="rId20"/>
    <p:sldId id="305" r:id="rId21"/>
    <p:sldId id="283" r:id="rId22"/>
    <p:sldId id="311" r:id="rId23"/>
    <p:sldId id="307" r:id="rId24"/>
    <p:sldId id="308" r:id="rId25"/>
    <p:sldId id="310" r:id="rId26"/>
    <p:sldId id="309" r:id="rId27"/>
    <p:sldId id="26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1DDD-3AC9-405B-99CF-ABB983FC7E9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7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Напишите название своего предмета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Как вас зовут?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  <a:p>
            <a:pPr marL="0" lvl="4" indent="0">
              <a:buNone/>
            </a:pPr>
            <a:r>
              <a:rPr lang="en-US"/>
              <a:t>Fifth level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  <a:p>
            <a:pPr marL="0" lvl="4" indent="0">
              <a:buNone/>
            </a:pPr>
            <a:r>
              <a:rPr lang="en-US"/>
              <a:t>Fifth level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Напишите ваше имя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/>
              <a:t>Спасибо за внимание!</a:t>
            </a:r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Укажите свои контакты</a:t>
            </a: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/>
              <a:t>Для акцентов в коде и тексте </a:t>
            </a:r>
            <a:br>
              <a:rPr lang="ru-RU" sz="1600" dirty="0"/>
            </a:br>
            <a:r>
              <a:rPr lang="ru-RU" sz="1600" dirty="0"/>
              <a:t>на слайдах в настройках цвета </a:t>
            </a:r>
            <a:br>
              <a:rPr lang="ru-RU" sz="1600" dirty="0"/>
            </a:br>
            <a:r>
              <a:rPr lang="ru-RU" sz="1600" dirty="0"/>
              <a:t>у вас есть готовая палитра: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/>
              <a:t> и элементов для создания ориентиров на слайде:</a:t>
            </a:r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Напишите здесь тему вашего занятия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/>
              <a:t>Здесь вы можете написать цитату, утверждение или высказывание для </a:t>
            </a:r>
            <a:r>
              <a:rPr lang="ru-RU" dirty="0" err="1"/>
              <a:t>вдохновления</a:t>
            </a:r>
            <a:r>
              <a:rPr lang="ru-RU" dirty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/>
              <a:t>Просто кликните по иконке и вставьте нужную</a:t>
            </a:r>
            <a:r>
              <a:rPr lang="en-US" dirty="0"/>
              <a:t> </a:t>
            </a:r>
            <a:r>
              <a:rPr lang="ru-RU" dirty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Для чего нужен код</a:t>
            </a:r>
            <a:r>
              <a:rPr lang="en-US" dirty="0"/>
              <a:t>/</a:t>
            </a:r>
            <a:r>
              <a:rPr lang="ru-RU" dirty="0"/>
              <a:t>формула?</a:t>
            </a:r>
            <a:br>
              <a:rPr lang="ru-RU" dirty="0"/>
            </a:br>
            <a:r>
              <a:rPr lang="ru-RU" dirty="0"/>
              <a:t>Укажите назначение</a:t>
            </a:r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Строки под код</a:t>
            </a:r>
          </a:p>
          <a:p>
            <a:pPr lvl="0"/>
            <a:r>
              <a:rPr lang="ru-RU" dirty="0"/>
              <a:t>Мы подготовили основные цвета для выделения в коде – </a:t>
            </a:r>
            <a:br>
              <a:rPr lang="ru-RU" dirty="0"/>
            </a:br>
            <a:r>
              <a:rPr lang="ru-RU" dirty="0"/>
              <a:t>просто зайдите в настройки выбора цвета текста</a:t>
            </a:r>
          </a:p>
          <a:p>
            <a:pPr lvl="0"/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и определение зависимостей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Сергей Москвин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6745935" y="2926104"/>
            <a:ext cx="2080012" cy="476623"/>
          </a:xfrm>
        </p:spPr>
        <p:txBody>
          <a:bodyPr/>
          <a:lstStyle/>
          <a:p>
            <a:r>
              <a:rPr lang="ru-RU" dirty="0"/>
              <a:t>Занятие </a:t>
            </a:r>
            <a:r>
              <a:rPr lang="ru-RU" dirty="0" smtClean="0"/>
              <a:t>№</a:t>
            </a:r>
            <a:r>
              <a:rPr lang="en-US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меры корреляции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42400"/>
            <a:ext cx="7953420" cy="4801881"/>
          </a:xfrm>
        </p:spPr>
        <p:txBody>
          <a:bodyPr/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 между корреляцией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Спирмена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корреляцией Пирсона во многом аналогичен другим случаям выбора между параметрическими и непараметрическими методами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0" dirty="0">
              <a:latin typeface="Cambria Math" panose="02040503050406030204" pitchFamily="18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Корреляция Пирсона: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Степень линейной зависимости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является робастной (неустойчива к выбросам)</a:t>
            </a:r>
          </a:p>
          <a:p>
            <a:endParaRPr lang="ru-RU" dirty="0">
              <a:latin typeface="Cambria Math" panose="02040503050406030204" pitchFamily="18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Ранговая корреляция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Спирмена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Степень монотонной зависимости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Устойчива к выбросам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Выборочная корреляция имеет большее смещение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/>
          </a:p>
          <a:p>
            <a:endParaRPr lang="en-US" i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858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Mutual information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360022"/>
            <a:ext cx="7527727" cy="3763913"/>
          </a:xfrm>
        </p:spPr>
        <p:txBody>
          <a:bodyPr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8"/>
              <p:cNvSpPr txBox="1">
                <a:spLocks/>
              </p:cNvSpPr>
              <p:nvPr/>
            </p:nvSpPr>
            <p:spPr>
              <a:xfrm>
                <a:off x="763860" y="1512422"/>
                <a:ext cx="7527727" cy="3763913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1pPr>
                <a:lvl2pPr marL="533387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2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2pPr>
                <a:lvl3pPr marL="901677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3pPr>
                <a:lvl4pPr marL="1257269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4pPr>
                <a:lvl5pPr marL="1612860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Виды зависимости не исчерпываются монотонной зависимостью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Если мы хотим зафиксировать другие виды зависимости, нам придется использовать более сложные метрики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cs typeface="Arial" panose="020B0604020202020204" pitchFamily="34" charset="0"/>
                  </a:rPr>
                  <a:t>Для дискретных: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cs typeface="Arial" panose="020B0604020202020204" pitchFamily="34" charset="0"/>
                  </a:rPr>
                  <a:t>Для непрерывных: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Текс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0" y="1512422"/>
                <a:ext cx="7527727" cy="3763913"/>
              </a:xfrm>
              <a:prstGeom prst="rect">
                <a:avLst/>
              </a:prstGeom>
              <a:blipFill rotWithShape="0">
                <a:blip r:embed="rId2"/>
                <a:stretch>
                  <a:fillRect l="-810" t="-1456" b="-1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4" y="5786373"/>
            <a:ext cx="727295" cy="712297"/>
          </a:xfrm>
          <a:prstGeom prst="rect">
            <a:avLst/>
          </a:prstGeom>
        </p:spPr>
      </p:pic>
      <p:sp>
        <p:nvSpPr>
          <p:cNvPr id="10" name="Текст 8"/>
          <p:cNvSpPr txBox="1">
            <a:spLocks/>
          </p:cNvSpPr>
          <p:nvPr/>
        </p:nvSpPr>
        <p:spPr>
          <a:xfrm>
            <a:off x="1469168" y="5931067"/>
            <a:ext cx="7527727" cy="567604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</a:t>
            </a:r>
            <a:r>
              <a:rPr lang="ru-RU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Dependency Measures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0239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Итоги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метрикам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зависимости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360022"/>
            <a:ext cx="7527727" cy="3763913"/>
          </a:xfrm>
        </p:spPr>
        <p:txBody>
          <a:bodyPr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09550" y="1928209"/>
            <a:ext cx="18322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Отсутствие</a:t>
            </a:r>
            <a:endParaRPr lang="en-US" dirty="0" smtClean="0"/>
          </a:p>
          <a:p>
            <a:pPr algn="ctr"/>
            <a:r>
              <a:rPr lang="ru-RU" dirty="0" smtClean="0"/>
              <a:t>линейной </a:t>
            </a:r>
            <a:endParaRPr lang="en-US" dirty="0" smtClean="0"/>
          </a:p>
          <a:p>
            <a:pPr algn="ctr"/>
            <a:r>
              <a:rPr lang="ru-RU" dirty="0" smtClean="0"/>
              <a:t>зависимости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r>
              <a:rPr lang="ru-RU" dirty="0" smtClean="0"/>
              <a:t>Независимость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1460" y="2364815"/>
            <a:ext cx="15760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Pearson r =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r>
              <a:rPr lang="en-US" dirty="0" smtClean="0"/>
              <a:t>MIL = 0</a:t>
            </a:r>
            <a:endParaRPr lang="ru-RU" dirty="0"/>
          </a:p>
        </p:txBody>
      </p:sp>
      <p:sp>
        <p:nvSpPr>
          <p:cNvPr id="21" name="Двойная стрелка влево/вправо 20"/>
          <p:cNvSpPr/>
          <p:nvPr/>
        </p:nvSpPr>
        <p:spPr>
          <a:xfrm>
            <a:off x="2431167" y="2364815"/>
            <a:ext cx="2067698" cy="3459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войная стрелка влево/вправо 21"/>
          <p:cNvSpPr/>
          <p:nvPr/>
        </p:nvSpPr>
        <p:spPr>
          <a:xfrm>
            <a:off x="2431167" y="4584582"/>
            <a:ext cx="2067698" cy="3459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лево 22"/>
          <p:cNvSpPr/>
          <p:nvPr/>
        </p:nvSpPr>
        <p:spPr>
          <a:xfrm rot="5400000">
            <a:off x="4689552" y="3537030"/>
            <a:ext cx="1732393" cy="371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лево 23"/>
          <p:cNvSpPr/>
          <p:nvPr/>
        </p:nvSpPr>
        <p:spPr>
          <a:xfrm rot="5400000">
            <a:off x="219735" y="3391138"/>
            <a:ext cx="1732393" cy="371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232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Меры сходства для бинарных переменных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360022"/>
                <a:ext cx="7527727" cy="3763913"/>
              </a:xfrm>
            </p:spPr>
            <p:txBody>
              <a:bodyPr/>
              <a:lstStyle/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Мера Жаккара 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Jaccard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Index)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∩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∪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∩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∩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a:rPr lang="ru-RU" sz="2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Простая мера схожести (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 similarity coefficient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𝑆𝑀𝐶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a:rPr lang="ru-RU" sz="2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360022"/>
                <a:ext cx="7527727" cy="3763913"/>
              </a:xfrm>
              <a:blipFill rotWithShape="0">
                <a:blip r:embed="rId2"/>
                <a:stretch>
                  <a:fillRect l="-810" b="-135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7615497"/>
                  </p:ext>
                </p:extLst>
              </p:nvPr>
            </p:nvGraphicFramePr>
            <p:xfrm>
              <a:off x="1988509" y="1322855"/>
              <a:ext cx="4122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9360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130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41300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7615497"/>
                  </p:ext>
                </p:extLst>
              </p:nvPr>
            </p:nvGraphicFramePr>
            <p:xfrm>
              <a:off x="1988509" y="1322855"/>
              <a:ext cx="4122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/>
                    <a:gridCol w="936000"/>
                    <a:gridCol w="1413000"/>
                    <a:gridCol w="1413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b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92241" t="-208197" r="-10086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92241" t="-208197" r="-862" b="-12459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92241" t="-308197" r="-1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92241" t="-308197" r="-86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14" y="5786373"/>
            <a:ext cx="727295" cy="712297"/>
          </a:xfrm>
          <a:prstGeom prst="rect">
            <a:avLst/>
          </a:prstGeom>
        </p:spPr>
      </p:pic>
      <p:sp>
        <p:nvSpPr>
          <p:cNvPr id="12" name="Текст 8"/>
          <p:cNvSpPr txBox="1">
            <a:spLocks/>
          </p:cNvSpPr>
          <p:nvPr/>
        </p:nvSpPr>
        <p:spPr>
          <a:xfrm>
            <a:off x="1469168" y="5931067"/>
            <a:ext cx="7527727" cy="567604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</a:t>
            </a:r>
            <a:r>
              <a:rPr lang="ru-RU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Similarity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5299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 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659946"/>
                <a:ext cx="7527727" cy="3763913"/>
              </a:xfrm>
            </p:spPr>
            <p:txBody>
              <a:bodyPr/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Распределение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Где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независимые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величины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имеющие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распределение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хи-квадрат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степенями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свободы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F-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- тест, статистика которого имеет F-распределение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659946"/>
                <a:ext cx="7527727" cy="3763913"/>
              </a:xfrm>
              <a:blipFill rotWithShape="0">
                <a:blip r:embed="rId2"/>
                <a:stretch>
                  <a:fillRect l="-810" t="-1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1720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659946"/>
            <a:ext cx="7527727" cy="3763913"/>
          </a:xfrm>
        </p:spPr>
        <p:txBody>
          <a:bodyPr/>
          <a:lstStyle/>
          <a:p>
            <a:r>
              <a:rPr lang="en-US" dirty="0" err="1"/>
              <a:t>Семейство</a:t>
            </a:r>
            <a:r>
              <a:rPr lang="en-US" dirty="0"/>
              <a:t> </a:t>
            </a:r>
            <a:r>
              <a:rPr lang="en-US" dirty="0" err="1"/>
              <a:t>тестов</a:t>
            </a:r>
            <a:r>
              <a:rPr lang="en-US" dirty="0"/>
              <a:t> ANOVA (</a:t>
            </a:r>
            <a:r>
              <a:rPr lang="en-US" dirty="0" err="1"/>
              <a:t>Дисперсионный</a:t>
            </a:r>
            <a:r>
              <a:rPr lang="en-US" dirty="0"/>
              <a:t> </a:t>
            </a:r>
            <a:r>
              <a:rPr lang="en-US" dirty="0" err="1"/>
              <a:t>анализ</a:t>
            </a:r>
            <a:r>
              <a:rPr lang="en-US" dirty="0"/>
              <a:t>) - </a:t>
            </a:r>
            <a:r>
              <a:rPr lang="en-US" dirty="0" err="1"/>
              <a:t>тесты</a:t>
            </a:r>
            <a:r>
              <a:rPr lang="en-US" dirty="0"/>
              <a:t>, </a:t>
            </a:r>
            <a:r>
              <a:rPr lang="en-US" dirty="0" err="1"/>
              <a:t>проверяющие</a:t>
            </a:r>
            <a:r>
              <a:rPr lang="en-US" dirty="0"/>
              <a:t> </a:t>
            </a:r>
            <a:r>
              <a:rPr lang="en-US" dirty="0" err="1"/>
              <a:t>гипотезы</a:t>
            </a:r>
            <a:r>
              <a:rPr lang="en-US" dirty="0"/>
              <a:t> о </a:t>
            </a:r>
            <a:r>
              <a:rPr lang="en-US" dirty="0" err="1"/>
              <a:t>влиянии</a:t>
            </a:r>
            <a:r>
              <a:rPr lang="en-US" dirty="0"/>
              <a:t> </a:t>
            </a:r>
            <a:r>
              <a:rPr lang="ru-RU" dirty="0" smtClean="0"/>
              <a:t>категориальных факторов на среднее значение</a:t>
            </a:r>
            <a:r>
              <a:rPr lang="en-US" dirty="0" smtClean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помощи</a:t>
            </a:r>
            <a:r>
              <a:rPr lang="en-US" dirty="0"/>
              <a:t> </a:t>
            </a:r>
            <a:r>
              <a:rPr lang="en-US" dirty="0" err="1" smtClean="0"/>
              <a:t>анализ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en-US" dirty="0" err="1"/>
              <a:t>диспресий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подгруппам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59" y="6054474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737858" y="6194623"/>
            <a:ext cx="7527727" cy="567604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</a:t>
            </a:r>
            <a:r>
              <a:rPr lang="ru-RU" dirty="0">
                <a:latin typeface="Aharoni" panose="02010803020104030203" pitchFamily="2" charset="-79"/>
                <a:cs typeface="Aharoni" panose="02010803020104030203" pitchFamily="2" charset="-79"/>
              </a:rPr>
              <a:t> ANOVA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9754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03222" y="1483588"/>
                <a:ext cx="7527727" cy="3763913"/>
              </a:xfrm>
            </p:spPr>
            <p:txBody>
              <a:bodyPr/>
              <a:lstStyle/>
              <a:p>
                <a:r>
                  <a:rPr lang="ru-RU" dirty="0" smtClean="0"/>
                  <a:t>Допустим,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имеет линейную зависимость от набора 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Задача: у нас есть выборка из совместного распределения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Как нам по ней оценить 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исходной модели?</a:t>
                </a:r>
                <a:endParaRPr lang="ru-RU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03222" y="1483588"/>
                <a:ext cx="7527727" cy="3763913"/>
              </a:xfrm>
              <a:blipFill rotWithShape="0">
                <a:blip r:embed="rId2"/>
                <a:stretch>
                  <a:fillRect l="-1296" t="-2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8704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наименьших квадратов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565969"/>
                <a:ext cx="7527727" cy="3763913"/>
              </a:xfrm>
            </p:spPr>
            <p:txBody>
              <a:bodyPr/>
              <a:lstStyle/>
              <a:p>
                <a:r>
                  <a:rPr lang="ru-RU" dirty="0" smtClean="0"/>
                  <a:t>Ищем значения параметров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минимизирующие сумму квадратов отклонений:</a:t>
                </a:r>
                <a:endParaRPr lang="en-US" dirty="0" smtClean="0"/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Решение единственно, в матричной форме его можно выразить так: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565969"/>
                <a:ext cx="7527727" cy="3763913"/>
              </a:xfrm>
              <a:blipFill rotWithShape="0">
                <a:blip r:embed="rId2"/>
                <a:stretch>
                  <a:fillRect l="-1215" t="-2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70" y="5848866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696669" y="5989015"/>
            <a:ext cx="7527727" cy="567604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</a:t>
            </a:r>
            <a:r>
              <a:rPr lang="ru-RU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24212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Гаусса-Маркова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343547"/>
            <a:ext cx="7527727" cy="3763913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Насколько хороши оценки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OLS?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выполняются следующие условия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правильно специфицирована: зависимость действительно линейная, включены все необходимые объясняющие переменные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Дисперсия всех ошибок одинакова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ошибки некоррелированны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Мат.ожидание ошибок равно нулю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оценки, полученные путем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являются оптимальными (имеют наименьшую дисперсию) в классе линейных несмещенных оценок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Best Linear Unbiased Estimator)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7332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линейной регрессии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343546"/>
                <a:ext cx="7527727" cy="3763913"/>
              </a:xfrm>
            </p:spPr>
            <p:txBody>
              <a:bodyPr/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Линейная регрессия чаще всего применяется в двух случаях</a:t>
                </a: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arenR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Предсказание (нужна научиться точно предсказывать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arenR"/>
                </a:pPr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arenR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Объяснение взаимосвязи данных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нужно точно оценить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коэффициенты регрессии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343546"/>
                <a:ext cx="7527727" cy="3763913"/>
              </a:xfrm>
              <a:blipFill rotWithShape="0">
                <a:blip r:embed="rId2"/>
                <a:stretch>
                  <a:fillRect l="-810" t="-1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031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Некоторые факты из прошлой лекции</a:t>
            </a:r>
          </a:p>
          <a:p>
            <a:r>
              <a:rPr lang="ru-RU" dirty="0"/>
              <a:t>Ковариация и корреляция</a:t>
            </a:r>
          </a:p>
          <a:p>
            <a:r>
              <a:rPr lang="ru-RU" dirty="0"/>
              <a:t>Меры </a:t>
            </a:r>
            <a:r>
              <a:rPr lang="ru-RU" dirty="0" smtClean="0"/>
              <a:t>сходства</a:t>
            </a:r>
            <a:endParaRPr lang="ru-RU" dirty="0"/>
          </a:p>
          <a:p>
            <a:r>
              <a:rPr lang="en-US" dirty="0"/>
              <a:t>ANOVA</a:t>
            </a:r>
            <a:endParaRPr lang="ru-RU" dirty="0"/>
          </a:p>
          <a:p>
            <a:r>
              <a:rPr lang="ru-RU" dirty="0"/>
              <a:t>Линейная регрессия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355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Разновидности регрессии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582672"/>
            <a:ext cx="7527727" cy="37639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Без свободного члена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 взаимодействием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 преобразованием переменных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7169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Отклонения от предпосылок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582672"/>
            <a:ext cx="7527727" cy="37639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Модель неправильно специфицирована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Мультиколлинеаность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Гетероскедастичность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Автокорреляция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81256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Неправильная спецификация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99286"/>
            <a:ext cx="7527727" cy="3847299"/>
          </a:xfrm>
        </p:spPr>
        <p:txBody>
          <a:bodyPr/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Выбраны неправильные объясняющие переменные или неправильное уравнение регрессии (степени,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взаимодействие,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результате: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Предсказательная способность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падает, особенно на данных с другой структурой зависимости переменных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Коэффициенты регрессии остаются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валидными только в случае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независимых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регрессоров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 делать?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Ничего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Искать правильную спецификацию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38723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Гетероскедастичность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42625"/>
            <a:ext cx="7527727" cy="4801655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Дисперсия ошибок неодинакова (например, зависит от одного из регрессоров)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результате: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остаются несмещенными, но перестают быть эффективными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Тесты на значимость в регрессии перестают быть валидными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 делать?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Ничего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Трансформация данных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0601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Мультиколлинеарность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368484"/>
            <a:ext cx="7527727" cy="3763913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линейная зависимость между переменными модели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результате: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Из-за того что изменчивость некоторых переменных частично совпадает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эффективный объем выборки снижается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Повышается дисперсия оценок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Понижается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мощность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 делать?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Ничего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Поменять выбор переменных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5845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Автокорреляция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17912"/>
            <a:ext cx="7527727" cy="3763913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временных рядов: существует временная корреляция между ошибками модели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результате: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Оценки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OLS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остаются несмещенными, но перестают быть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эффективными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Тесты на значимость в регрессии перестают быть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валидными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 делать?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Ничего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Воспользоваться моделями автокорреляции (например,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ARIMA)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5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70" y="5980674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696669" y="6120823"/>
            <a:ext cx="7527727" cy="567604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</a:t>
            </a:r>
            <a:r>
              <a:rPr lang="ru-RU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Time_Series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72633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модели: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582672"/>
                <a:ext cx="7527727" cy="3763913"/>
              </a:xfrm>
            </p:spPr>
            <p:txBody>
              <a:bodyPr/>
              <a:lstStyle/>
              <a:p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Stepwise regression</a:t>
                </a:r>
                <a:r>
                  <a:rPr lang="ru-RU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(не рекомендуется)</a:t>
                </a:r>
                <a:endPara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Пробуем поочерёдно добавлять большое количество регрессоров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Оставляем те, которые дают прирост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𝑎𝑑𝑗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 являются значимыми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Cross-Validation</a:t>
                </a:r>
                <a:endParaRPr lang="ru-RU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Оставляем все переменные, ничего не убираем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Регуляризация</a:t>
                </a:r>
                <a:endParaRPr lang="ru-RU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582672"/>
                <a:ext cx="7527727" cy="3763913"/>
              </a:xfrm>
              <a:blipFill rotWithShape="0">
                <a:blip r:embed="rId2"/>
                <a:stretch>
                  <a:fillRect l="-810" t="-1621" b="-13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3905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Сергей Москвин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smos@list.ru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Зависимые и независимые случайные величины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698583"/>
                <a:ext cx="7527727" cy="3763913"/>
              </a:xfrm>
            </p:spPr>
            <p:txBody>
              <a:bodyPr/>
              <a:lstStyle/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Для независимых событий:</a:t>
                </a:r>
                <a:endParaRPr lang="en-US" altLang="ru-RU" sz="20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0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∩</m:t>
                        </m:r>
                        <m: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alt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alt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alt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ru-RU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/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/>
              </a:p>
              <a:p>
                <a:pPr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Для независимых </a:t>
                </a:r>
                <a:r>
                  <a:rPr lang="ru-RU" altLang="ru-RU" sz="20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случайных величин:</a:t>
                </a:r>
                <a:endParaRPr lang="en-US" altLang="ru-RU" sz="20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dirty="0" smtClean="0"/>
              </a:p>
              <a:p>
                <a:pPr marL="342900" lvl="0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342900" lvl="0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lvl="0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величины абсолютно непрерывны</a:t>
                </a:r>
                <a:endParaRPr lang="en-US" dirty="0" smtClean="0"/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698583"/>
                <a:ext cx="7527727" cy="3763913"/>
              </a:xfrm>
              <a:blipFill rotWithShape="0">
                <a:blip r:embed="rId2"/>
                <a:stretch>
                  <a:fillRect l="-1053" t="-810" b="-10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135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на сопряженность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698583"/>
            <a:ext cx="7527727" cy="3763913"/>
          </a:xfrm>
        </p:spPr>
        <p:txBody>
          <a:bodyPr/>
          <a:lstStyle/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Тесты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Критерий Хи-квадрат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Точный тест Фишера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тест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Барнарда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Effect size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Phi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Cramer’s V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786373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931067"/>
            <a:ext cx="7527727" cy="567604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</a:t>
            </a:r>
            <a:r>
              <a:rPr lang="ru-RU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Chi-squared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8299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Ковариация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42400"/>
                <a:ext cx="7953420" cy="480188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Несмещенная выборочная оценка: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нормализованная величина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Является мерой линейной связи</a:t>
                </a:r>
                <a:endParaRPr lang="en-US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42400"/>
                <a:ext cx="7953420" cy="4801881"/>
              </a:xfrm>
              <a:blipFill rotWithShape="0">
                <a:blip r:embed="rId2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9390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42400"/>
                <a:ext cx="7953420" cy="4801881"/>
              </a:xfrm>
            </p:spPr>
            <p:txBody>
              <a:bodyPr/>
              <a:lstStyle/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Коэффициент корреляции Пирсона: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Выборочная оценка: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Выборочная оценка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является смещенной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42400"/>
                <a:ext cx="7953420" cy="4801881"/>
              </a:xfrm>
              <a:blipFill rotWithShape="0">
                <a:blip r:embed="rId2"/>
                <a:stretch>
                  <a:fillRect l="-766" t="-1271" b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2407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42400"/>
                <a:ext cx="7953420" cy="4801881"/>
              </a:xfrm>
            </p:spPr>
            <p:txBody>
              <a:bodyPr/>
              <a:lstStyle/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Выборочную оценку корреляции можно проверить на значимость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 test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Bootstrap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t-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аппроксимация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имеет распределение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тьюдента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с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n-2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степенями свободы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Для тестирования гипотез типа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также применяется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трансформация Фишера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−3</m:t>
                        </m:r>
                      </m:e>
                    </m:rad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b="0" dirty="0">
                  <a:latin typeface="Cambria Math" panose="02040503050406030204" pitchFamily="18" charset="0"/>
                </a:endParaRP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42400"/>
                <a:ext cx="7953420" cy="4801881"/>
              </a:xfrm>
              <a:blipFill rotWithShape="0">
                <a:blip r:embed="rId2"/>
                <a:stretch>
                  <a:fillRect l="-766" t="-1271" b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9137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Mandatory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42400"/>
            <a:ext cx="7953420" cy="4801881"/>
          </a:xfrm>
        </p:spPr>
        <p:txBody>
          <a:bodyPr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Correlation ≠ Causation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1" name="Текст 8"/>
          <p:cNvSpPr txBox="1">
            <a:spLocks/>
          </p:cNvSpPr>
          <p:nvPr/>
        </p:nvSpPr>
        <p:spPr>
          <a:xfrm>
            <a:off x="1469168" y="6095827"/>
            <a:ext cx="7527727" cy="567604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1561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меры корреляции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42400"/>
                <a:ext cx="7953420" cy="480188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Коэффициент корреляции Пирсона описывает линейную зависимость случайных величин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Линейная зависимость – не единственно возможная:</a:t>
                </a:r>
              </a:p>
              <a:p>
                <a:endParaRPr lang="ru-RU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Для определения степени монотонности зависимости используют альтернативные непараметрические методы:</a:t>
                </a: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u-R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Коэффициент ранговой корреляции 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Спирмена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u-R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Тау 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Кенделла</a:t>
                </a:r>
                <a:endParaRPr lang="ru-RU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42400"/>
                <a:ext cx="7953420" cy="4801881"/>
              </a:xfrm>
              <a:blipFill rotWithShape="0">
                <a:blip r:embed="rId2"/>
                <a:stretch>
                  <a:fillRect l="-690" t="-12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4" y="5786373"/>
            <a:ext cx="727295" cy="712297"/>
          </a:xfrm>
          <a:prstGeom prst="rect">
            <a:avLst/>
          </a:prstGeom>
        </p:spPr>
      </p:pic>
      <p:sp>
        <p:nvSpPr>
          <p:cNvPr id="12" name="Текст 8"/>
          <p:cNvSpPr txBox="1">
            <a:spLocks/>
          </p:cNvSpPr>
          <p:nvPr/>
        </p:nvSpPr>
        <p:spPr>
          <a:xfrm>
            <a:off x="1469168" y="5931067"/>
            <a:ext cx="7527727" cy="567604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</a:t>
            </a:r>
            <a:r>
              <a:rPr lang="ru-RU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Nonparametric measures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294" y="2545492"/>
            <a:ext cx="2376585" cy="16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833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l.ru Group Техносфера 1202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Mail.ru Group Техносфера 1202</Template>
  <TotalTime>33743</TotalTime>
  <Words>615</Words>
  <Application>Microsoft Office PowerPoint</Application>
  <PresentationFormat>Экран (4:3)</PresentationFormat>
  <Paragraphs>295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7" baseType="lpstr">
      <vt:lpstr>Aharoni</vt:lpstr>
      <vt:lpstr>Arial</vt:lpstr>
      <vt:lpstr>Calibri</vt:lpstr>
      <vt:lpstr>Cambria Math</vt:lpstr>
      <vt:lpstr>HelveticaCyr</vt:lpstr>
      <vt:lpstr>HelveticaNeueCyr</vt:lpstr>
      <vt:lpstr>PF Isotext Pro</vt:lpstr>
      <vt:lpstr>PT Mono</vt:lpstr>
      <vt:lpstr>Wingdings</vt:lpstr>
      <vt:lpstr>Mail.ru Group Техносфера 1202</vt:lpstr>
      <vt:lpstr>Поиск и определение зависимостей</vt:lpstr>
      <vt:lpstr> </vt:lpstr>
      <vt:lpstr>Зависимые и независимые случайные величины</vt:lpstr>
      <vt:lpstr>Тесты на сопряженность</vt:lpstr>
      <vt:lpstr>Ковариация</vt:lpstr>
      <vt:lpstr>Корреляция</vt:lpstr>
      <vt:lpstr>Корреляция</vt:lpstr>
      <vt:lpstr>Mandatory</vt:lpstr>
      <vt:lpstr>Альтернативные меры корреляции</vt:lpstr>
      <vt:lpstr>Альтернативные меры корреляции</vt:lpstr>
      <vt:lpstr>Mutual information</vt:lpstr>
      <vt:lpstr>Итоги по метрикам зависимости:</vt:lpstr>
      <vt:lpstr>Меры сходства для бинарных переменных</vt:lpstr>
      <vt:lpstr>F-тест и F-распределение</vt:lpstr>
      <vt:lpstr>ANOVA</vt:lpstr>
      <vt:lpstr>Линейная регрессия</vt:lpstr>
      <vt:lpstr>Метод наименьших квадратов</vt:lpstr>
      <vt:lpstr>Теорема Гаусса-Маркова</vt:lpstr>
      <vt:lpstr>Применение линейной регрессии</vt:lpstr>
      <vt:lpstr>Разновидности регрессии</vt:lpstr>
      <vt:lpstr>Отклонения от предпосылок</vt:lpstr>
      <vt:lpstr>Неправильная спецификация</vt:lpstr>
      <vt:lpstr>Гетероскедастичность</vt:lpstr>
      <vt:lpstr>Мультиколлинеарность</vt:lpstr>
      <vt:lpstr>Автокорреляция</vt:lpstr>
      <vt:lpstr>Выбор модели: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</dc:creator>
  <cp:lastModifiedBy>Moskvin Sergey</cp:lastModifiedBy>
  <cp:revision>403</cp:revision>
  <dcterms:created xsi:type="dcterms:W3CDTF">2016-08-31T09:41:39Z</dcterms:created>
  <dcterms:modified xsi:type="dcterms:W3CDTF">2016-11-18T11:44:36Z</dcterms:modified>
</cp:coreProperties>
</file>