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7" r:id="rId5"/>
    <p:sldId id="276" r:id="rId6"/>
    <p:sldId id="262" r:id="rId7"/>
    <p:sldId id="263" r:id="rId8"/>
    <p:sldId id="259" r:id="rId9"/>
    <p:sldId id="260" r:id="rId10"/>
    <p:sldId id="261" r:id="rId11"/>
    <p:sldId id="273" r:id="rId12"/>
    <p:sldId id="266" r:id="rId13"/>
    <p:sldId id="270" r:id="rId14"/>
    <p:sldId id="269" r:id="rId15"/>
    <p:sldId id="268" r:id="rId16"/>
    <p:sldId id="265" r:id="rId17"/>
    <p:sldId id="274" r:id="rId18"/>
    <p:sldId id="275" r:id="rId19"/>
    <p:sldId id="264" r:id="rId20"/>
    <p:sldId id="271" r:id="rId21"/>
    <p:sldId id="272" r:id="rId22"/>
    <p:sldId id="26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9" d="100"/>
          <a:sy n="69" d="100"/>
        </p:scale>
        <p:origin x="-906"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E51E63D-134F-4DDC-8B6B-4F8FB4F96E24}" type="datetimeFigureOut">
              <a:rPr lang="en-US" smtClean="0"/>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705BA0-C1D5-4123-A886-D0930564773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51E63D-134F-4DDC-8B6B-4F8FB4F96E24}" type="datetimeFigureOut">
              <a:rPr lang="en-US" smtClean="0"/>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705BA0-C1D5-4123-A886-D0930564773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51E63D-134F-4DDC-8B6B-4F8FB4F96E24}" type="datetimeFigureOut">
              <a:rPr lang="en-US" smtClean="0"/>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705BA0-C1D5-4123-A886-D0930564773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51E63D-134F-4DDC-8B6B-4F8FB4F96E24}" type="datetimeFigureOut">
              <a:rPr lang="en-US" smtClean="0"/>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705BA0-C1D5-4123-A886-D0930564773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51E63D-134F-4DDC-8B6B-4F8FB4F96E24}" type="datetimeFigureOut">
              <a:rPr lang="en-US" smtClean="0"/>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705BA0-C1D5-4123-A886-D0930564773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E51E63D-134F-4DDC-8B6B-4F8FB4F96E24}" type="datetimeFigureOut">
              <a:rPr lang="en-US" smtClean="0"/>
              <a:t>7/15/2020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705BA0-C1D5-4123-A886-D0930564773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51E63D-134F-4DDC-8B6B-4F8FB4F96E24}" type="datetimeFigureOut">
              <a:rPr lang="en-US" smtClean="0"/>
              <a:t>7/15/2020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705BA0-C1D5-4123-A886-D0930564773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E51E63D-134F-4DDC-8B6B-4F8FB4F96E24}" type="datetimeFigureOut">
              <a:rPr lang="en-US" smtClean="0"/>
              <a:t>7/15/2020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705BA0-C1D5-4123-A886-D0930564773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51E63D-134F-4DDC-8B6B-4F8FB4F96E24}" type="datetimeFigureOut">
              <a:rPr lang="en-US" smtClean="0"/>
              <a:t>7/15/2020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705BA0-C1D5-4123-A886-D0930564773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51E63D-134F-4DDC-8B6B-4F8FB4F96E24}" type="datetimeFigureOut">
              <a:rPr lang="en-US" smtClean="0"/>
              <a:t>7/15/2020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705BA0-C1D5-4123-A886-D0930564773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51E63D-134F-4DDC-8B6B-4F8FB4F96E24}" type="datetimeFigureOut">
              <a:rPr lang="en-US" smtClean="0"/>
              <a:t>7/15/2020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705BA0-C1D5-4123-A886-D0930564773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51E63D-134F-4DDC-8B6B-4F8FB4F96E24}" type="datetimeFigureOut">
              <a:rPr lang="en-US" smtClean="0"/>
              <a:t>7/15/2020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705BA0-C1D5-4123-A886-D0930564773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ibm.com/in-en/cloud/watson-openscal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2143116"/>
          </a:xfrm>
          <a:solidFill>
            <a:schemeClr val="accent6">
              <a:lumMod val="75000"/>
            </a:schemeClr>
          </a:solidFill>
        </p:spPr>
        <p:txBody>
          <a:bodyPr>
            <a:normAutofit/>
          </a:bodyPr>
          <a:lstStyle/>
          <a:p>
            <a:r>
              <a:rPr lang="en-US" dirty="0">
                <a:latin typeface="Algerian" pitchFamily="82" charset="0"/>
              </a:rPr>
              <a:t>Predicting the energy output of wind turbine based on weather </a:t>
            </a:r>
            <a:r>
              <a:rPr lang="en-US" dirty="0"/>
              <a:t>condition</a:t>
            </a:r>
          </a:p>
        </p:txBody>
      </p:sp>
      <p:sp>
        <p:nvSpPr>
          <p:cNvPr id="3" name="Subtitle 2"/>
          <p:cNvSpPr>
            <a:spLocks noGrp="1"/>
          </p:cNvSpPr>
          <p:nvPr>
            <p:ph type="subTitle" idx="1"/>
          </p:nvPr>
        </p:nvSpPr>
        <p:spPr/>
        <p:txBody>
          <a:bodyPr/>
          <a:lstStyle/>
          <a:p>
            <a:endParaRPr lang="en-US" dirty="0"/>
          </a:p>
        </p:txBody>
      </p:sp>
      <p:pic>
        <p:nvPicPr>
          <p:cNvPr id="4" name="Picture 3" descr="IBM.jpg"/>
          <p:cNvPicPr>
            <a:picLocks noChangeAspect="1"/>
          </p:cNvPicPr>
          <p:nvPr/>
        </p:nvPicPr>
        <p:blipFill>
          <a:blip r:embed="rId2"/>
          <a:stretch>
            <a:fillRect/>
          </a:stretch>
        </p:blipFill>
        <p:spPr>
          <a:xfrm>
            <a:off x="0" y="1524000"/>
            <a:ext cx="9144000" cy="5334000"/>
          </a:xfrm>
          <a:prstGeom prst="rect">
            <a:avLst/>
          </a:prstGeom>
          <a:ln>
            <a:solidFill>
              <a:schemeClr val="tx1"/>
            </a:solid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ml-screen-1.png"/>
          <p:cNvPicPr>
            <a:picLocks noGrp="1" noChangeAspect="1"/>
          </p:cNvPicPr>
          <p:nvPr>
            <p:ph idx="1"/>
          </p:nvPr>
        </p:nvPicPr>
        <p:blipFill>
          <a:blip r:embed="rId2" cstate="print"/>
          <a:stretch>
            <a:fillRect/>
          </a:stretch>
        </p:blipFill>
        <p:spPr>
          <a:xfrm>
            <a:off x="0" y="0"/>
            <a:ext cx="9144000" cy="685800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14290"/>
            <a:ext cx="8715436" cy="6357982"/>
          </a:xfrm>
          <a:solidFill>
            <a:schemeClr val="accent1">
              <a:lumMod val="20000"/>
              <a:lumOff val="80000"/>
            </a:schemeClr>
          </a:solidFill>
        </p:spPr>
        <p:txBody>
          <a:bodyPr>
            <a:normAutofit/>
          </a:bodyPr>
          <a:lstStyle/>
          <a:p>
            <a:pPr algn="ctr" fontAlgn="base">
              <a:buNone/>
            </a:pPr>
            <a:r>
              <a:rPr lang="en-IN" dirty="0" smtClean="0"/>
              <a:t> </a:t>
            </a:r>
            <a:r>
              <a:rPr lang="en-IN" sz="4000" dirty="0" smtClean="0">
                <a:solidFill>
                  <a:schemeClr val="accent1">
                    <a:lumMod val="75000"/>
                  </a:schemeClr>
                </a:solidFill>
                <a:latin typeface="Algerian" pitchFamily="82" charset="0"/>
              </a:rPr>
              <a:t>IBM WATSON MACHINE LEARNING</a:t>
            </a:r>
          </a:p>
          <a:p>
            <a:pPr algn="ctr" fontAlgn="base">
              <a:buFont typeface="Wingdings" pitchFamily="2" charset="2"/>
              <a:buChar char="Ø"/>
            </a:pPr>
            <a:r>
              <a:rPr lang="en-US" sz="2400" dirty="0" smtClean="0">
                <a:solidFill>
                  <a:schemeClr val="accent1">
                    <a:lumMod val="75000"/>
                  </a:schemeClr>
                </a:solidFill>
                <a:latin typeface="Arial Narrow" pitchFamily="34" charset="0"/>
              </a:rPr>
              <a:t>Watson </a:t>
            </a:r>
            <a:r>
              <a:rPr lang="en-US" sz="2400" dirty="0">
                <a:solidFill>
                  <a:schemeClr val="accent1">
                    <a:lumMod val="75000"/>
                  </a:schemeClr>
                </a:solidFill>
                <a:latin typeface="Arial Narrow" pitchFamily="34" charset="0"/>
              </a:rPr>
              <a:t>Machine Learning provides</a:t>
            </a:r>
            <a:endParaRPr lang="en-US" sz="2400" dirty="0" smtClean="0">
              <a:solidFill>
                <a:schemeClr val="accent1">
                  <a:lumMod val="75000"/>
                </a:schemeClr>
              </a:solidFill>
              <a:latin typeface="Arial Narrow" pitchFamily="34" charset="0"/>
            </a:endParaRPr>
          </a:p>
          <a:p>
            <a:pPr fontAlgn="base">
              <a:buFont typeface="Wingdings" pitchFamily="2" charset="2"/>
              <a:buChar char="Ø"/>
            </a:pPr>
            <a:r>
              <a:rPr lang="en-US" dirty="0" smtClean="0">
                <a:latin typeface="Agency FB" pitchFamily="34" charset="0"/>
              </a:rPr>
              <a:t>Deploy models built with IBM Watson Studio and open source tools. </a:t>
            </a:r>
          </a:p>
          <a:p>
            <a:pPr fontAlgn="base">
              <a:buFont typeface="Wingdings" pitchFamily="2" charset="2"/>
              <a:buChar char="Ø"/>
            </a:pPr>
            <a:r>
              <a:rPr lang="en-US" dirty="0" smtClean="0">
                <a:latin typeface="Agency FB" pitchFamily="34" charset="0"/>
              </a:rPr>
              <a:t>Dynamically </a:t>
            </a:r>
            <a:r>
              <a:rPr lang="en-US" dirty="0">
                <a:latin typeface="Agency FB" pitchFamily="34" charset="0"/>
              </a:rPr>
              <a:t>retrain models</a:t>
            </a:r>
          </a:p>
          <a:p>
            <a:pPr fontAlgn="base">
              <a:buFont typeface="Wingdings" pitchFamily="2" charset="2"/>
              <a:buChar char="Ø"/>
            </a:pPr>
            <a:r>
              <a:rPr lang="en-US" dirty="0">
                <a:latin typeface="Agency FB" pitchFamily="34" charset="0"/>
              </a:rPr>
              <a:t>Automatically generate APIs to build AI-powered applications</a:t>
            </a:r>
          </a:p>
          <a:p>
            <a:pPr fontAlgn="base">
              <a:buFont typeface="Wingdings" pitchFamily="2" charset="2"/>
              <a:buChar char="Ø"/>
            </a:pPr>
            <a:r>
              <a:rPr lang="en-US" dirty="0">
                <a:latin typeface="Agency FB" pitchFamily="34" charset="0"/>
              </a:rPr>
              <a:t>Manage models through integration with </a:t>
            </a:r>
            <a:r>
              <a:rPr lang="en-US" dirty="0">
                <a:latin typeface="Agency FB" pitchFamily="34" charset="0"/>
                <a:hlinkClick r:id="rId2"/>
              </a:rPr>
              <a:t>IBM Watson </a:t>
            </a:r>
            <a:r>
              <a:rPr lang="en-US" dirty="0" err="1">
                <a:latin typeface="Agency FB" pitchFamily="34" charset="0"/>
                <a:hlinkClick r:id="rId2"/>
              </a:rPr>
              <a:t>Openscale</a:t>
            </a:r>
            <a:r>
              <a:rPr lang="en-US" dirty="0">
                <a:latin typeface="Agency FB" pitchFamily="34" charset="0"/>
                <a:hlinkClick r:id="rId2"/>
              </a:rPr>
              <a:t>™</a:t>
            </a:r>
            <a:endParaRPr lang="en-US" dirty="0">
              <a:latin typeface="Agency FB" pitchFamily="34" charset="0"/>
            </a:endParaRPr>
          </a:p>
          <a:p>
            <a:pPr fontAlgn="base">
              <a:buFont typeface="Wingdings" pitchFamily="2" charset="2"/>
              <a:buChar char="Ø"/>
            </a:pPr>
            <a:r>
              <a:rPr lang="en-US" dirty="0">
                <a:latin typeface="Agency FB" pitchFamily="34" charset="0"/>
              </a:rPr>
              <a:t>Streamline model management and deployment end-to-end with an easy-to-use interface</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AlgoProgress map.JPG"/>
          <p:cNvPicPr>
            <a:picLocks noGrp="1" noChangeAspect="1"/>
          </p:cNvPicPr>
          <p:nvPr>
            <p:ph idx="1"/>
          </p:nvPr>
        </p:nvPicPr>
        <p:blipFill>
          <a:blip r:embed="rId2"/>
          <a:srcRect t="7260" b="4349"/>
          <a:stretch>
            <a:fillRect/>
          </a:stretch>
        </p:blipFill>
        <p:spPr>
          <a:xfrm>
            <a:off x="0" y="0"/>
            <a:ext cx="9144000" cy="6858000"/>
          </a:xfrm>
          <a:ln>
            <a:solidFill>
              <a:schemeClr val="accent1">
                <a:lumMod val="75000"/>
              </a:schemeClr>
            </a:solid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Ranking.JPG"/>
          <p:cNvPicPr>
            <a:picLocks noGrp="1" noChangeAspect="1"/>
          </p:cNvPicPr>
          <p:nvPr>
            <p:ph idx="1"/>
          </p:nvPr>
        </p:nvPicPr>
        <p:blipFill>
          <a:blip r:embed="rId2"/>
          <a:srcRect t="8839" b="4349"/>
          <a:stretch>
            <a:fillRect/>
          </a:stretch>
        </p:blipFill>
        <p:spPr>
          <a:xfrm>
            <a:off x="0" y="0"/>
            <a:ext cx="9143999" cy="68580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Progress map.JPG"/>
          <p:cNvPicPr>
            <a:picLocks noGrp="1" noChangeAspect="1"/>
          </p:cNvPicPr>
          <p:nvPr>
            <p:ph idx="1"/>
          </p:nvPr>
        </p:nvPicPr>
        <p:blipFill>
          <a:blip r:embed="rId2"/>
          <a:srcRect t="7260" b="5927"/>
          <a:stretch>
            <a:fillRect/>
          </a:stretch>
        </p:blipFill>
        <p:spPr>
          <a:xfrm>
            <a:off x="0" y="0"/>
            <a:ext cx="9143999" cy="68580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Pipeline Comparision.JPG"/>
          <p:cNvPicPr>
            <a:picLocks noGrp="1" noChangeAspect="1"/>
          </p:cNvPicPr>
          <p:nvPr>
            <p:ph idx="1"/>
          </p:nvPr>
        </p:nvPicPr>
        <p:blipFill>
          <a:blip r:embed="rId2"/>
          <a:srcRect t="10417" b="4349"/>
          <a:stretch>
            <a:fillRect/>
          </a:stretch>
        </p:blipFill>
        <p:spPr>
          <a:xfrm>
            <a:off x="0" y="0"/>
            <a:ext cx="9143999" cy="6858000"/>
          </a:xfrm>
          <a:ln>
            <a:solidFill>
              <a:schemeClr val="accent1">
                <a:lumMod val="75000"/>
              </a:schemeClr>
            </a:solid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Output.JPG"/>
          <p:cNvPicPr>
            <a:picLocks noGrp="1" noChangeAspect="1"/>
          </p:cNvPicPr>
          <p:nvPr>
            <p:ph idx="1"/>
          </p:nvPr>
        </p:nvPicPr>
        <p:blipFill>
          <a:blip r:embed="rId2"/>
          <a:srcRect t="10417" b="4349"/>
          <a:stretch>
            <a:fillRect/>
          </a:stretch>
        </p:blipFill>
        <p:spPr>
          <a:xfrm>
            <a:off x="0" y="0"/>
            <a:ext cx="9143999" cy="6858000"/>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Node-RED is a programming tool for wiring together hardware devices, APIs and online services in new and interesting ways.</a:t>
            </a:r>
          </a:p>
          <a:p>
            <a:r>
              <a:rPr lang="en-US" dirty="0"/>
              <a:t>It provides a browser-based editor that makes it easy to wire together flows using the wide range of nodes in the palette that can be deployed to its runtime in a single-click.</a:t>
            </a:r>
          </a:p>
          <a:p>
            <a:endParaRPr lang="en-US" dirty="0"/>
          </a:p>
        </p:txBody>
      </p:sp>
      <p:pic>
        <p:nvPicPr>
          <p:cNvPr id="4" name="Picture 3" descr="node_red_2.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solidFill>
          <a:ln>
            <a:solidFill>
              <a:schemeClr val="accent1"/>
            </a:solidFill>
          </a:ln>
        </p:spPr>
        <p:txBody>
          <a:bodyPr/>
          <a:lstStyle/>
          <a:p>
            <a:r>
              <a:rPr lang="en-IN" dirty="0" smtClean="0">
                <a:latin typeface="Algerian" pitchFamily="82" charset="0"/>
              </a:rPr>
              <a:t>IDEA ABOUT NODE-RED !</a:t>
            </a:r>
            <a:endParaRPr lang="en-US" dirty="0">
              <a:latin typeface="Algerian" pitchFamily="82" charset="0"/>
            </a:endParaRPr>
          </a:p>
        </p:txBody>
      </p:sp>
      <p:sp>
        <p:nvSpPr>
          <p:cNvPr id="3" name="Content Placeholder 2"/>
          <p:cNvSpPr>
            <a:spLocks noGrp="1"/>
          </p:cNvSpPr>
          <p:nvPr>
            <p:ph idx="1"/>
          </p:nvPr>
        </p:nvSpPr>
        <p:spPr>
          <a:solidFill>
            <a:schemeClr val="accent1">
              <a:lumMod val="20000"/>
              <a:lumOff val="80000"/>
            </a:schemeClr>
          </a:solidFill>
          <a:ln>
            <a:solidFill>
              <a:schemeClr val="accent1"/>
            </a:solidFill>
          </a:ln>
        </p:spPr>
        <p:txBody>
          <a:bodyPr/>
          <a:lstStyle/>
          <a:p>
            <a:r>
              <a:rPr lang="en-US" dirty="0">
                <a:latin typeface="Agency FB" pitchFamily="34" charset="0"/>
              </a:rPr>
              <a:t>Node-RED is a programming tool for wiring together hardware devices, APIs and online services in new and interesting ways.</a:t>
            </a:r>
          </a:p>
          <a:p>
            <a:r>
              <a:rPr lang="en-US" dirty="0">
                <a:latin typeface="Agency FB" pitchFamily="34" charset="0"/>
              </a:rPr>
              <a:t>It provides a browser-based editor that makes it easy to wire together flows using the wide range of nodes in the palette that can be deployed to its runtime in a single-click.</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node-Red Flow.JPG"/>
          <p:cNvPicPr>
            <a:picLocks noGrp="1" noChangeAspect="1"/>
          </p:cNvPicPr>
          <p:nvPr>
            <p:ph idx="1"/>
          </p:nvPr>
        </p:nvPicPr>
        <p:blipFill>
          <a:blip r:embed="rId2"/>
          <a:srcRect t="7260" b="4349"/>
          <a:stretch>
            <a:fillRect/>
          </a:stretch>
        </p:blipFill>
        <p:spPr>
          <a:xfrm>
            <a:off x="0" y="0"/>
            <a:ext cx="9143999" cy="685800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a:solidFill>
            <a:schemeClr val="tx2">
              <a:lumMod val="20000"/>
              <a:lumOff val="80000"/>
            </a:schemeClr>
          </a:solidFill>
          <a:scene3d>
            <a:camera prst="orthographicFront"/>
            <a:lightRig rig="threePt" dir="t"/>
          </a:scene3d>
          <a:sp3d>
            <a:bevelT prst="slope"/>
          </a:sp3d>
        </p:spPr>
        <p:txBody>
          <a:bodyPr>
            <a:normAutofit/>
          </a:bodyPr>
          <a:lstStyle/>
          <a:p>
            <a:r>
              <a:rPr lang="en-IN" sz="4000" dirty="0" smtClean="0">
                <a:solidFill>
                  <a:schemeClr val="tx2">
                    <a:lumMod val="75000"/>
                  </a:schemeClr>
                </a:solidFill>
                <a:latin typeface="Algerian" pitchFamily="82" charset="0"/>
              </a:rPr>
              <a:t>IBM HACK challe</a:t>
            </a:r>
            <a:r>
              <a:rPr lang="en-IN" sz="4000" dirty="0" smtClean="0">
                <a:solidFill>
                  <a:schemeClr val="tx2">
                    <a:lumMod val="75000"/>
                  </a:schemeClr>
                </a:solidFill>
                <a:latin typeface="Algerian" pitchFamily="82" charset="0"/>
              </a:rPr>
              <a:t>nge- 2020</a:t>
            </a:r>
            <a:endParaRPr lang="en-US" sz="4000" dirty="0">
              <a:solidFill>
                <a:schemeClr val="tx2">
                  <a:lumMod val="75000"/>
                </a:schemeClr>
              </a:solidFill>
              <a:latin typeface="Algerian" pitchFamily="82" charset="0"/>
            </a:endParaRPr>
          </a:p>
        </p:txBody>
      </p:sp>
      <p:sp>
        <p:nvSpPr>
          <p:cNvPr id="3" name="Content Placeholder 2"/>
          <p:cNvSpPr>
            <a:spLocks noGrp="1"/>
          </p:cNvSpPr>
          <p:nvPr>
            <p:ph idx="1"/>
          </p:nvPr>
        </p:nvSpPr>
        <p:spPr>
          <a:xfrm>
            <a:off x="0" y="1428736"/>
            <a:ext cx="9144000" cy="5429264"/>
          </a:xfrm>
          <a:solidFill>
            <a:schemeClr val="accent3">
              <a:lumMod val="40000"/>
              <a:lumOff val="60000"/>
            </a:schemeClr>
          </a:solidFill>
          <a:ln>
            <a:solidFill>
              <a:schemeClr val="tx1"/>
            </a:solidFill>
          </a:ln>
          <a:scene3d>
            <a:camera prst="orthographicFront"/>
            <a:lightRig rig="threePt" dir="t"/>
          </a:scene3d>
          <a:sp3d>
            <a:bevelT/>
          </a:sp3d>
        </p:spPr>
        <p:txBody>
          <a:bodyPr/>
          <a:lstStyle/>
          <a:p>
            <a:pPr algn="ctr">
              <a:buFont typeface="Wingdings" pitchFamily="2" charset="2"/>
              <a:buChar char="v"/>
            </a:pPr>
            <a:r>
              <a:rPr lang="en-IN" b="1" dirty="0">
                <a:solidFill>
                  <a:schemeClr val="tx2">
                    <a:lumMod val="75000"/>
                  </a:schemeClr>
                </a:solidFill>
                <a:latin typeface="Algerian" pitchFamily="82" charset="0"/>
              </a:rPr>
              <a:t> Name:  </a:t>
            </a:r>
            <a:r>
              <a:rPr lang="en-IN" dirty="0" err="1">
                <a:solidFill>
                  <a:schemeClr val="tx2">
                    <a:lumMod val="75000"/>
                  </a:schemeClr>
                </a:solidFill>
                <a:latin typeface="Algerian" pitchFamily="82" charset="0"/>
              </a:rPr>
              <a:t>Shevya</a:t>
            </a:r>
            <a:r>
              <a:rPr lang="en-IN" dirty="0">
                <a:solidFill>
                  <a:schemeClr val="tx2">
                    <a:lumMod val="75000"/>
                  </a:schemeClr>
                </a:solidFill>
                <a:latin typeface="Algerian" pitchFamily="82" charset="0"/>
              </a:rPr>
              <a:t> </a:t>
            </a:r>
            <a:r>
              <a:rPr lang="en-IN" dirty="0" err="1" smtClean="0">
                <a:solidFill>
                  <a:schemeClr val="tx2">
                    <a:lumMod val="75000"/>
                  </a:schemeClr>
                </a:solidFill>
                <a:latin typeface="Algerian" pitchFamily="82" charset="0"/>
              </a:rPr>
              <a:t>Solanki</a:t>
            </a:r>
            <a:endParaRPr lang="en-IN" dirty="0" smtClean="0">
              <a:solidFill>
                <a:schemeClr val="tx2">
                  <a:lumMod val="75000"/>
                </a:schemeClr>
              </a:solidFill>
              <a:latin typeface="Algerian" pitchFamily="82" charset="0"/>
            </a:endParaRPr>
          </a:p>
          <a:p>
            <a:pPr algn="ctr">
              <a:buNone/>
            </a:pPr>
            <a:endParaRPr lang="en-IN" dirty="0" smtClean="0">
              <a:solidFill>
                <a:schemeClr val="tx2">
                  <a:lumMod val="75000"/>
                </a:schemeClr>
              </a:solidFill>
              <a:latin typeface="Algerian" pitchFamily="82" charset="0"/>
            </a:endParaRPr>
          </a:p>
          <a:p>
            <a:pPr algn="ctr">
              <a:buFont typeface="Wingdings" pitchFamily="2" charset="2"/>
              <a:buChar char="v"/>
            </a:pPr>
            <a:r>
              <a:rPr lang="en-IN" b="1" dirty="0" smtClean="0">
                <a:solidFill>
                  <a:schemeClr val="tx2">
                    <a:lumMod val="75000"/>
                  </a:schemeClr>
                </a:solidFill>
                <a:latin typeface="Algerian" pitchFamily="82" charset="0"/>
              </a:rPr>
              <a:t>BRANCH</a:t>
            </a:r>
            <a:r>
              <a:rPr lang="en-IN" b="1" dirty="0">
                <a:solidFill>
                  <a:schemeClr val="tx2">
                    <a:lumMod val="75000"/>
                  </a:schemeClr>
                </a:solidFill>
                <a:latin typeface="Algerian" pitchFamily="82" charset="0"/>
              </a:rPr>
              <a:t>: </a:t>
            </a:r>
            <a:r>
              <a:rPr lang="en-IN" dirty="0">
                <a:solidFill>
                  <a:schemeClr val="tx2">
                    <a:lumMod val="75000"/>
                  </a:schemeClr>
                </a:solidFill>
                <a:latin typeface="Algerian" pitchFamily="82" charset="0"/>
              </a:rPr>
              <a:t>Computer Science &amp; </a:t>
            </a:r>
            <a:r>
              <a:rPr lang="en-IN" dirty="0" smtClean="0">
                <a:solidFill>
                  <a:schemeClr val="tx2">
                    <a:lumMod val="75000"/>
                  </a:schemeClr>
                </a:solidFill>
                <a:latin typeface="Algerian" pitchFamily="82" charset="0"/>
              </a:rPr>
              <a:t>Engineering</a:t>
            </a:r>
          </a:p>
          <a:p>
            <a:pPr algn="ctr">
              <a:buNone/>
            </a:pPr>
            <a:endParaRPr lang="en-US" dirty="0">
              <a:solidFill>
                <a:schemeClr val="tx2">
                  <a:lumMod val="75000"/>
                </a:schemeClr>
              </a:solidFill>
              <a:latin typeface="Algerian" pitchFamily="82" charset="0"/>
            </a:endParaRPr>
          </a:p>
          <a:p>
            <a:pPr algn="ctr">
              <a:buFont typeface="Wingdings" pitchFamily="2" charset="2"/>
              <a:buChar char="v"/>
            </a:pPr>
            <a:r>
              <a:rPr lang="en-IN" b="1" dirty="0">
                <a:solidFill>
                  <a:schemeClr val="tx2">
                    <a:lumMod val="75000"/>
                  </a:schemeClr>
                </a:solidFill>
                <a:latin typeface="Algerian" pitchFamily="82" charset="0"/>
              </a:rPr>
              <a:t> </a:t>
            </a:r>
            <a:r>
              <a:rPr lang="en-IN" b="1" dirty="0" smtClean="0">
                <a:solidFill>
                  <a:schemeClr val="tx2">
                    <a:lumMod val="75000"/>
                  </a:schemeClr>
                </a:solidFill>
                <a:latin typeface="Algerian" pitchFamily="82" charset="0"/>
              </a:rPr>
              <a:t>PROJECT </a:t>
            </a:r>
            <a:r>
              <a:rPr lang="en-IN" b="1" dirty="0">
                <a:solidFill>
                  <a:schemeClr val="tx2">
                    <a:lumMod val="75000"/>
                  </a:schemeClr>
                </a:solidFill>
                <a:latin typeface="Algerian" pitchFamily="82" charset="0"/>
              </a:rPr>
              <a:t>ID: </a:t>
            </a:r>
            <a:r>
              <a:rPr lang="en-IN" dirty="0">
                <a:solidFill>
                  <a:schemeClr val="tx2">
                    <a:lumMod val="75000"/>
                  </a:schemeClr>
                </a:solidFill>
                <a:latin typeface="Algerian" pitchFamily="82" charset="0"/>
              </a:rPr>
              <a:t> </a:t>
            </a:r>
            <a:r>
              <a:rPr lang="en-US" dirty="0" smtClean="0">
                <a:solidFill>
                  <a:schemeClr val="tx2">
                    <a:lumMod val="75000"/>
                  </a:schemeClr>
                </a:solidFill>
                <a:latin typeface="Algerian" pitchFamily="82" charset="0"/>
              </a:rPr>
              <a:t>SPS_PRO_700</a:t>
            </a:r>
          </a:p>
          <a:p>
            <a:pPr algn="ctr">
              <a:buNone/>
            </a:pPr>
            <a:endParaRPr lang="en-US" dirty="0">
              <a:solidFill>
                <a:schemeClr val="tx2">
                  <a:lumMod val="75000"/>
                </a:schemeClr>
              </a:solidFill>
              <a:latin typeface="Algerian" pitchFamily="82" charset="0"/>
            </a:endParaRPr>
          </a:p>
          <a:p>
            <a:pPr algn="ctr">
              <a:buFont typeface="Wingdings" pitchFamily="2" charset="2"/>
              <a:buChar char="v"/>
            </a:pPr>
            <a:r>
              <a:rPr lang="en-IN" b="1" dirty="0" smtClean="0">
                <a:solidFill>
                  <a:schemeClr val="tx2">
                    <a:lumMod val="75000"/>
                  </a:schemeClr>
                </a:solidFill>
                <a:latin typeface="Algerian" pitchFamily="82" charset="0"/>
              </a:rPr>
              <a:t> </a:t>
            </a:r>
            <a:r>
              <a:rPr lang="en-IN" b="1" dirty="0">
                <a:solidFill>
                  <a:schemeClr val="tx2">
                    <a:lumMod val="75000"/>
                  </a:schemeClr>
                </a:solidFill>
                <a:latin typeface="Algerian" pitchFamily="82" charset="0"/>
              </a:rPr>
              <a:t>Category: </a:t>
            </a:r>
            <a:r>
              <a:rPr lang="en-IN" dirty="0">
                <a:solidFill>
                  <a:schemeClr val="tx2">
                    <a:lumMod val="75000"/>
                  </a:schemeClr>
                </a:solidFill>
                <a:latin typeface="Algerian" pitchFamily="82" charset="0"/>
              </a:rPr>
              <a:t>Machine Learning</a:t>
            </a:r>
            <a:endParaRPr lang="en-US" dirty="0">
              <a:solidFill>
                <a:schemeClr val="tx2">
                  <a:lumMod val="75000"/>
                </a:schemeClr>
              </a:solidFill>
              <a:latin typeface="Algerian" pitchFamily="82"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Result.JPG"/>
          <p:cNvPicPr>
            <a:picLocks noGrp="1" noChangeAspect="1"/>
          </p:cNvPicPr>
          <p:nvPr>
            <p:ph idx="1"/>
          </p:nvPr>
        </p:nvPicPr>
        <p:blipFill>
          <a:blip r:embed="rId2"/>
          <a:stretch>
            <a:fillRect/>
          </a:stretch>
        </p:blipFill>
        <p:spPr>
          <a:xfrm>
            <a:off x="0" y="0"/>
            <a:ext cx="9143999" cy="6858000"/>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harts.JPG"/>
          <p:cNvPicPr>
            <a:picLocks noGrp="1" noChangeAspect="1"/>
          </p:cNvPicPr>
          <p:nvPr>
            <p:ph idx="1"/>
          </p:nvPr>
        </p:nvPicPr>
        <p:blipFill>
          <a:blip r:embed="rId2"/>
          <a:stretch>
            <a:fillRect/>
          </a:stretch>
        </p:blipFill>
        <p:spPr>
          <a:xfrm>
            <a:off x="0" y="0"/>
            <a:ext cx="9143999" cy="6858000"/>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a:solidFill>
            <a:schemeClr val="accent6">
              <a:lumMod val="60000"/>
              <a:lumOff val="40000"/>
            </a:schemeClr>
          </a:solidFill>
          <a:ln>
            <a:solidFill>
              <a:schemeClr val="tx2">
                <a:lumMod val="75000"/>
              </a:schemeClr>
            </a:solidFill>
          </a:ln>
        </p:spPr>
        <p:txBody>
          <a:bodyPr>
            <a:normAutofit/>
          </a:bodyPr>
          <a:lstStyle/>
          <a:p>
            <a:pPr algn="ctr">
              <a:buNone/>
            </a:pPr>
            <a:endParaRPr lang="en-IN" sz="9600" dirty="0" smtClean="0">
              <a:latin typeface="Algerian" pitchFamily="82" charset="0"/>
            </a:endParaRPr>
          </a:p>
          <a:p>
            <a:pPr algn="ctr">
              <a:buNone/>
            </a:pPr>
            <a:r>
              <a:rPr lang="en-IN" sz="9600" dirty="0" smtClean="0">
                <a:latin typeface="Algerian" pitchFamily="82" charset="0"/>
              </a:rPr>
              <a:t>THANK YOU</a:t>
            </a:r>
            <a:endParaRPr lang="en-US" sz="9600" dirty="0">
              <a:latin typeface="Algerian" pitchFamily="8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20000"/>
              <a:lumOff val="80000"/>
            </a:schemeClr>
          </a:solidFill>
          <a:ln>
            <a:solidFill>
              <a:schemeClr val="tx1"/>
            </a:solidFill>
          </a:ln>
          <a:scene3d>
            <a:camera prst="orthographicFront"/>
            <a:lightRig rig="threePt" dir="t"/>
          </a:scene3d>
          <a:sp3d>
            <a:bevelT prst="slope"/>
          </a:sp3d>
        </p:spPr>
        <p:txBody>
          <a:bodyPr>
            <a:normAutofit/>
          </a:bodyPr>
          <a:lstStyle/>
          <a:p>
            <a:r>
              <a:rPr lang="en-US" dirty="0" smtClean="0">
                <a:latin typeface="Algerian" pitchFamily="82" charset="0"/>
              </a:rPr>
              <a:t>Idea Behind the Project!!</a:t>
            </a:r>
            <a:endParaRPr lang="en-US" dirty="0"/>
          </a:p>
        </p:txBody>
      </p:sp>
      <p:sp>
        <p:nvSpPr>
          <p:cNvPr id="3" name="Content Placeholder 2"/>
          <p:cNvSpPr>
            <a:spLocks noGrp="1"/>
          </p:cNvSpPr>
          <p:nvPr>
            <p:ph idx="1"/>
          </p:nvPr>
        </p:nvSpPr>
        <p:spPr>
          <a:xfrm>
            <a:off x="457200" y="1600200"/>
            <a:ext cx="8229600" cy="4900634"/>
          </a:xfrm>
          <a:solidFill>
            <a:schemeClr val="accent2">
              <a:lumMod val="20000"/>
              <a:lumOff val="80000"/>
            </a:schemeClr>
          </a:solidFill>
          <a:ln>
            <a:solidFill>
              <a:schemeClr val="accent1">
                <a:lumMod val="75000"/>
              </a:schemeClr>
            </a:solidFill>
          </a:ln>
          <a:scene3d>
            <a:camera prst="obliqueTopRight"/>
            <a:lightRig rig="threePt" dir="t"/>
          </a:scene3d>
        </p:spPr>
        <p:txBody>
          <a:bodyPr>
            <a:normAutofit fontScale="85000" lnSpcReduction="10000"/>
          </a:bodyPr>
          <a:lstStyle/>
          <a:p>
            <a:pPr>
              <a:buFont typeface="Wingdings" pitchFamily="2" charset="2"/>
              <a:buChar char="v"/>
            </a:pPr>
            <a:r>
              <a:rPr lang="en-US" dirty="0">
                <a:solidFill>
                  <a:schemeClr val="accent2">
                    <a:lumMod val="75000"/>
                  </a:schemeClr>
                </a:solidFill>
                <a:latin typeface="Agency FB" pitchFamily="34" charset="0"/>
              </a:rPr>
              <a:t>Wind energy plays an increasing role in the supply of energy worldwide. The energy output of a wind farm is highly dependent on the wind conditions present at its </a:t>
            </a:r>
            <a:r>
              <a:rPr lang="en-US" dirty="0" smtClean="0">
                <a:solidFill>
                  <a:schemeClr val="accent2">
                    <a:lumMod val="75000"/>
                  </a:schemeClr>
                </a:solidFill>
                <a:latin typeface="Agency FB" pitchFamily="34" charset="0"/>
              </a:rPr>
              <a:t>site</a:t>
            </a:r>
          </a:p>
          <a:p>
            <a:pPr>
              <a:buFont typeface="Wingdings" pitchFamily="2" charset="2"/>
              <a:buChar char="v"/>
            </a:pPr>
            <a:r>
              <a:rPr lang="en-US" dirty="0" smtClean="0">
                <a:solidFill>
                  <a:schemeClr val="accent2">
                    <a:lumMod val="75000"/>
                  </a:schemeClr>
                </a:solidFill>
                <a:latin typeface="Agency FB" pitchFamily="34" charset="0"/>
              </a:rPr>
              <a:t>. </a:t>
            </a:r>
            <a:r>
              <a:rPr lang="en-US" dirty="0">
                <a:solidFill>
                  <a:schemeClr val="accent2">
                    <a:lumMod val="75000"/>
                  </a:schemeClr>
                </a:solidFill>
                <a:latin typeface="Agency FB" pitchFamily="34" charset="0"/>
              </a:rPr>
              <a:t>If the output can be predicted more accurately, energy suppliers can coordinate the collaborative production of different energy sources more efficiently to avoid costly </a:t>
            </a:r>
            <a:r>
              <a:rPr lang="en-US" dirty="0" smtClean="0">
                <a:solidFill>
                  <a:schemeClr val="accent2">
                    <a:lumMod val="75000"/>
                  </a:schemeClr>
                </a:solidFill>
                <a:latin typeface="Agency FB" pitchFamily="34" charset="0"/>
              </a:rPr>
              <a:t>overproduction develop </a:t>
            </a:r>
            <a:r>
              <a:rPr lang="en-US" dirty="0">
                <a:solidFill>
                  <a:schemeClr val="accent2">
                    <a:lumMod val="75000"/>
                  </a:schemeClr>
                </a:solidFill>
                <a:latin typeface="Agency FB" pitchFamily="34" charset="0"/>
              </a:rPr>
              <a:t>a time series model to predict the power output of wind farm based on the weather condition in the site </a:t>
            </a:r>
            <a:r>
              <a:rPr lang="en-US" dirty="0" smtClean="0">
                <a:solidFill>
                  <a:schemeClr val="accent2">
                    <a:lumMod val="75000"/>
                  </a:schemeClr>
                </a:solidFill>
                <a:latin typeface="Agency FB" pitchFamily="34" charset="0"/>
              </a:rPr>
              <a:t>.</a:t>
            </a:r>
            <a:r>
              <a:rPr lang="en-US" dirty="0" smtClean="0"/>
              <a:t>  </a:t>
            </a:r>
          </a:p>
          <a:p>
            <a:pPr>
              <a:buFont typeface="Wingdings" pitchFamily="2" charset="2"/>
              <a:buChar char="v"/>
            </a:pPr>
            <a:r>
              <a:rPr lang="en-US" dirty="0" smtClean="0">
                <a:solidFill>
                  <a:schemeClr val="accent2">
                    <a:lumMod val="75000"/>
                  </a:schemeClr>
                </a:solidFill>
                <a:latin typeface="Agency FB" pitchFamily="34" charset="0"/>
              </a:rPr>
              <a:t>Developing </a:t>
            </a:r>
            <a:r>
              <a:rPr lang="en-US" dirty="0">
                <a:solidFill>
                  <a:schemeClr val="accent2">
                    <a:lumMod val="75000"/>
                  </a:schemeClr>
                </a:solidFill>
                <a:latin typeface="Agency FB" pitchFamily="34" charset="0"/>
              </a:rPr>
              <a:t>a time series model to Predict the power output of wind farm based on the weather condition in the site (1Hr prediction to 72Hrs. prediction) Build an application to recommend the Power Grid to suggest the best time to utilize the energy from wind farm.</a:t>
            </a:r>
            <a:endParaRPr lang="en-US" dirty="0" smtClean="0">
              <a:solidFill>
                <a:schemeClr val="accent2">
                  <a:lumMod val="75000"/>
                </a:schemeClr>
              </a:solidFill>
              <a:latin typeface="Agency FB" pitchFamily="34" charset="0"/>
            </a:endParaRPr>
          </a:p>
          <a:p>
            <a:pPr>
              <a:buFont typeface="Wingdings" pitchFamily="2" charset="2"/>
              <a:buChar char="v"/>
            </a:pPr>
            <a:endParaRPr lang="en-US" dirty="0">
              <a:solidFill>
                <a:schemeClr val="accent2">
                  <a:lumMod val="75000"/>
                </a:schemeClr>
              </a:solidFill>
              <a:latin typeface="Agency FB" pitchFamily="34" charset="0"/>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lumMod val="20000"/>
              <a:lumOff val="80000"/>
            </a:schemeClr>
          </a:solidFill>
        </p:spPr>
        <p:txBody>
          <a:bodyPr/>
          <a:lstStyle/>
          <a:p>
            <a:r>
              <a:rPr lang="en-IN" dirty="0" smtClean="0">
                <a:solidFill>
                  <a:schemeClr val="accent5">
                    <a:lumMod val="75000"/>
                  </a:schemeClr>
                </a:solidFill>
                <a:latin typeface="Algerian" pitchFamily="82" charset="0"/>
              </a:rPr>
              <a:t>WORKFLOW!!</a:t>
            </a:r>
            <a:endParaRPr lang="en-US" dirty="0">
              <a:solidFill>
                <a:schemeClr val="accent5">
                  <a:lumMod val="75000"/>
                </a:schemeClr>
              </a:solidFill>
              <a:latin typeface="Algerian" pitchFamily="82" charset="0"/>
            </a:endParaRPr>
          </a:p>
        </p:txBody>
      </p:sp>
      <p:sp>
        <p:nvSpPr>
          <p:cNvPr id="3" name="Content Placeholder 2"/>
          <p:cNvSpPr>
            <a:spLocks noGrp="1"/>
          </p:cNvSpPr>
          <p:nvPr>
            <p:ph idx="1"/>
          </p:nvPr>
        </p:nvSpPr>
        <p:spPr>
          <a:solidFill>
            <a:schemeClr val="tx2">
              <a:lumMod val="20000"/>
              <a:lumOff val="80000"/>
            </a:schemeClr>
          </a:solidFill>
          <a:ln>
            <a:solidFill>
              <a:schemeClr val="tx2"/>
            </a:solidFill>
          </a:ln>
        </p:spPr>
        <p:txBody>
          <a:bodyPr>
            <a:normAutofit fontScale="92500" lnSpcReduction="10000"/>
          </a:bodyPr>
          <a:lstStyle/>
          <a:p>
            <a:pPr>
              <a:buFont typeface="Wingdings" pitchFamily="2" charset="2"/>
              <a:buChar char="Ø"/>
            </a:pPr>
            <a:r>
              <a:rPr lang="en-US" dirty="0" smtClean="0"/>
              <a:t> </a:t>
            </a:r>
            <a:r>
              <a:rPr lang="en-US" dirty="0">
                <a:latin typeface="Agency FB" pitchFamily="34" charset="0"/>
              </a:rPr>
              <a:t>The project is completed by performing </a:t>
            </a:r>
            <a:r>
              <a:rPr lang="en-US" b="1" dirty="0">
                <a:solidFill>
                  <a:schemeClr val="accent5">
                    <a:lumMod val="75000"/>
                  </a:schemeClr>
                </a:solidFill>
                <a:latin typeface="Agency FB" pitchFamily="34" charset="0"/>
              </a:rPr>
              <a:t>IBM Machine Learning </a:t>
            </a:r>
            <a:r>
              <a:rPr lang="en-US" dirty="0">
                <a:latin typeface="Agency FB" pitchFamily="34" charset="0"/>
              </a:rPr>
              <a:t>&amp; IBM Watson Studio using Auto-AI experiment which consists of 8 algorithms to be performed out of which the best one is selected for deployment.</a:t>
            </a:r>
            <a:endParaRPr lang="en-US" dirty="0" smtClean="0">
              <a:latin typeface="Agency FB" pitchFamily="34" charset="0"/>
            </a:endParaRPr>
          </a:p>
          <a:p>
            <a:pPr>
              <a:buFont typeface="Wingdings" pitchFamily="2" charset="2"/>
              <a:buChar char="Ø"/>
            </a:pPr>
            <a:r>
              <a:rPr lang="en-US" dirty="0" smtClean="0">
                <a:latin typeface="Agency FB" pitchFamily="34" charset="0"/>
              </a:rPr>
              <a:t> </a:t>
            </a:r>
            <a:r>
              <a:rPr lang="en-US" b="1" dirty="0">
                <a:solidFill>
                  <a:schemeClr val="accent5">
                    <a:lumMod val="75000"/>
                  </a:schemeClr>
                </a:solidFill>
                <a:latin typeface="Agency FB" pitchFamily="34" charset="0"/>
              </a:rPr>
              <a:t>Node-Red starter kit </a:t>
            </a:r>
            <a:r>
              <a:rPr lang="en-US" dirty="0">
                <a:latin typeface="Agency FB" pitchFamily="34" charset="0"/>
              </a:rPr>
              <a:t>is used to build the UI(User Interface) so that user/customer can enter their details and get the predictions.</a:t>
            </a:r>
            <a:endParaRPr lang="en-US" dirty="0" smtClean="0">
              <a:latin typeface="Agency FB" pitchFamily="34" charset="0"/>
            </a:endParaRPr>
          </a:p>
          <a:p>
            <a:pPr>
              <a:buFont typeface="Wingdings" pitchFamily="2" charset="2"/>
              <a:buChar char="Ø"/>
            </a:pPr>
            <a:r>
              <a:rPr lang="en-US" b="1" dirty="0">
                <a:solidFill>
                  <a:schemeClr val="accent5">
                    <a:lumMod val="75000"/>
                  </a:schemeClr>
                </a:solidFill>
                <a:latin typeface="Agency FB" pitchFamily="34" charset="0"/>
              </a:rPr>
              <a:t>Charts </a:t>
            </a:r>
            <a:r>
              <a:rPr lang="en-US" dirty="0">
                <a:latin typeface="Agency FB" pitchFamily="34" charset="0"/>
              </a:rPr>
              <a:t>are also used to show the Energy output predictions </a:t>
            </a:r>
            <a:r>
              <a:rPr lang="en-US" dirty="0" smtClean="0">
                <a:latin typeface="Agency FB" pitchFamily="34" charset="0"/>
              </a:rPr>
              <a:t>through </a:t>
            </a:r>
            <a:r>
              <a:rPr lang="en-US" dirty="0">
                <a:latin typeface="Agency FB" pitchFamily="34" charset="0"/>
              </a:rPr>
              <a:t>various graphs such as Liner Graph Analysis &amp; Bar graph to show the user the predicted values.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20000"/>
              <a:lumOff val="80000"/>
            </a:schemeClr>
          </a:solidFill>
          <a:ln>
            <a:solidFill>
              <a:schemeClr val="accent1"/>
            </a:solidFill>
          </a:ln>
        </p:spPr>
        <p:txBody>
          <a:bodyPr/>
          <a:lstStyle/>
          <a:p>
            <a:r>
              <a:rPr lang="en-IN" dirty="0" smtClean="0">
                <a:latin typeface="Algerian" pitchFamily="82" charset="0"/>
              </a:rPr>
              <a:t>Requirements !!</a:t>
            </a:r>
            <a:endParaRPr lang="en-US" dirty="0">
              <a:latin typeface="Algerian" pitchFamily="82" charset="0"/>
            </a:endParaRPr>
          </a:p>
        </p:txBody>
      </p:sp>
      <p:sp>
        <p:nvSpPr>
          <p:cNvPr id="3" name="Content Placeholder 2"/>
          <p:cNvSpPr>
            <a:spLocks noGrp="1"/>
          </p:cNvSpPr>
          <p:nvPr>
            <p:ph idx="1"/>
          </p:nvPr>
        </p:nvSpPr>
        <p:spPr>
          <a:solidFill>
            <a:schemeClr val="accent3">
              <a:lumMod val="20000"/>
              <a:lumOff val="80000"/>
            </a:schemeClr>
          </a:solidFill>
          <a:ln>
            <a:solidFill>
              <a:schemeClr val="accent1"/>
            </a:solidFill>
          </a:ln>
        </p:spPr>
        <p:txBody>
          <a:bodyPr>
            <a:normAutofit/>
          </a:bodyPr>
          <a:lstStyle/>
          <a:p>
            <a:r>
              <a:rPr lang="en-US" dirty="0">
                <a:latin typeface="Agency FB" pitchFamily="34" charset="0"/>
              </a:rPr>
              <a:t>Python, IBM </a:t>
            </a:r>
            <a:r>
              <a:rPr lang="en-US" dirty="0" smtClean="0">
                <a:latin typeface="Agency FB" pitchFamily="34" charset="0"/>
              </a:rPr>
              <a:t>Cloud Platform, </a:t>
            </a:r>
            <a:r>
              <a:rPr lang="en-US" dirty="0">
                <a:latin typeface="Agency FB" pitchFamily="34" charset="0"/>
              </a:rPr>
              <a:t>IBM Watson, </a:t>
            </a:r>
            <a:r>
              <a:rPr lang="en-US" dirty="0" err="1">
                <a:latin typeface="Agency FB" pitchFamily="34" charset="0"/>
              </a:rPr>
              <a:t>Github</a:t>
            </a:r>
            <a:r>
              <a:rPr lang="en-US" dirty="0">
                <a:latin typeface="Agency FB" pitchFamily="34" charset="0"/>
              </a:rPr>
              <a:t> , Node Red in IBM Watson, </a:t>
            </a:r>
            <a:r>
              <a:rPr lang="en-US" dirty="0" err="1" smtClean="0">
                <a:latin typeface="Agency FB" pitchFamily="34" charset="0"/>
              </a:rPr>
              <a:t>Jupyter</a:t>
            </a:r>
            <a:r>
              <a:rPr lang="en-US" dirty="0" smtClean="0">
                <a:latin typeface="Agency FB" pitchFamily="34" charset="0"/>
              </a:rPr>
              <a:t> Notebook Watson.</a:t>
            </a:r>
          </a:p>
          <a:p>
            <a:r>
              <a:rPr lang="en-US" dirty="0" smtClean="0">
                <a:latin typeface="Agency FB" pitchFamily="34" charset="0"/>
              </a:rPr>
              <a:t> Python </a:t>
            </a:r>
            <a:r>
              <a:rPr lang="en-US" dirty="0">
                <a:latin typeface="Agency FB" pitchFamily="34" charset="0"/>
              </a:rPr>
              <a:t>2 or 3, IBM Watson Studio, IBM Cloud for Deployment, Android / any Web frameworks Use Weather Company Data from IBM Cloud</a:t>
            </a:r>
            <a:r>
              <a:rPr lang="en-US" dirty="0" smtClean="0">
                <a:latin typeface="Agency FB" pitchFamily="34" charset="0"/>
              </a:rPr>
              <a:t>.</a:t>
            </a:r>
          </a:p>
          <a:p>
            <a:pPr>
              <a:buNone/>
            </a:pPr>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descr="transcription1.jpg"/>
          <p:cNvPicPr>
            <a:picLocks noGrp="1" noChangeAspect="1"/>
          </p:cNvPicPr>
          <p:nvPr>
            <p:ph idx="1"/>
          </p:nvPr>
        </p:nvPicPr>
        <p:blipFill>
          <a:blip r:embed="rId2"/>
          <a:stretch>
            <a:fillRect/>
          </a:stretch>
        </p:blipFill>
        <p:spPr>
          <a:xfrm>
            <a:off x="0" y="0"/>
            <a:ext cx="9144000" cy="6858000"/>
          </a:xfrm>
          <a:scene3d>
            <a:camera prst="orthographicFront"/>
            <a:lightRig rig="threePt" dir="t"/>
          </a:scene3d>
          <a:sp3d>
            <a:bevelT/>
          </a:sp3d>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descr="ibm_cloud_console_dashboard.png"/>
          <p:cNvPicPr>
            <a:picLocks noGrp="1" noChangeAspect="1"/>
          </p:cNvPicPr>
          <p:nvPr>
            <p:ph idx="1"/>
          </p:nvPr>
        </p:nvPicPr>
        <p:blipFill>
          <a:blip r:embed="rId2"/>
          <a:stretch>
            <a:fillRect/>
          </a:stretch>
        </p:blipFill>
        <p:spPr>
          <a:xfrm>
            <a:off x="0" y="0"/>
            <a:ext cx="9144000" cy="685800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28670"/>
          </a:xfrm>
          <a:solidFill>
            <a:schemeClr val="accent1">
              <a:lumMod val="20000"/>
              <a:lumOff val="80000"/>
            </a:schemeClr>
          </a:solidFill>
        </p:spPr>
        <p:txBody>
          <a:bodyPr>
            <a:normAutofit/>
          </a:bodyPr>
          <a:lstStyle/>
          <a:p>
            <a:r>
              <a:rPr lang="en-IN" dirty="0" smtClean="0">
                <a:solidFill>
                  <a:schemeClr val="accent5">
                    <a:lumMod val="75000"/>
                  </a:schemeClr>
                </a:solidFill>
                <a:latin typeface="Algerian" pitchFamily="82" charset="0"/>
              </a:rPr>
              <a:t>SMARTINTERNZ </a:t>
            </a:r>
            <a:r>
              <a:rPr lang="en-IN" dirty="0" err="1" smtClean="0">
                <a:solidFill>
                  <a:schemeClr val="accent5">
                    <a:lumMod val="75000"/>
                  </a:schemeClr>
                </a:solidFill>
                <a:latin typeface="Algerian" pitchFamily="82" charset="0"/>
              </a:rPr>
              <a:t>DAshBoard</a:t>
            </a:r>
            <a:endParaRPr lang="en-US" dirty="0">
              <a:solidFill>
                <a:schemeClr val="accent5">
                  <a:lumMod val="75000"/>
                </a:schemeClr>
              </a:solidFill>
              <a:latin typeface="Algerian" pitchFamily="82" charset="0"/>
            </a:endParaRPr>
          </a:p>
        </p:txBody>
      </p:sp>
      <p:pic>
        <p:nvPicPr>
          <p:cNvPr id="6" name="Content Placeholder 5" descr="1.JPG"/>
          <p:cNvPicPr>
            <a:picLocks noGrp="1" noChangeAspect="1"/>
          </p:cNvPicPr>
          <p:nvPr>
            <p:ph idx="1"/>
          </p:nvPr>
        </p:nvPicPr>
        <p:blipFill>
          <a:blip r:embed="rId2"/>
          <a:srcRect t="7608" b="4076"/>
          <a:stretch>
            <a:fillRect/>
          </a:stretch>
        </p:blipFill>
        <p:spPr>
          <a:xfrm>
            <a:off x="0" y="1000108"/>
            <a:ext cx="9143999" cy="5857892"/>
          </a:xfrm>
          <a:effectLst>
            <a:glow rad="101600">
              <a:schemeClr val="accent1">
                <a:satMod val="175000"/>
                <a:alpha val="40000"/>
              </a:schemeClr>
            </a:glo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2.JPG"/>
          <p:cNvPicPr>
            <a:picLocks noGrp="1" noChangeAspect="1"/>
          </p:cNvPicPr>
          <p:nvPr>
            <p:ph idx="1"/>
          </p:nvPr>
        </p:nvPicPr>
        <p:blipFill>
          <a:blip r:embed="rId2"/>
          <a:srcRect l="15788" t="7721" b="4255"/>
          <a:stretch>
            <a:fillRect/>
          </a:stretch>
        </p:blipFill>
        <p:spPr>
          <a:xfrm>
            <a:off x="0" y="0"/>
            <a:ext cx="9144000" cy="6858000"/>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292</TotalTime>
  <Words>311</Words>
  <Application>Microsoft Office PowerPoint</Application>
  <PresentationFormat>On-screen Show (4:3)</PresentationFormat>
  <Paragraphs>35</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Predicting the energy output of wind turbine based on weather condition</vt:lpstr>
      <vt:lpstr>IBM HACK challenge- 2020</vt:lpstr>
      <vt:lpstr>Idea Behind the Project!!</vt:lpstr>
      <vt:lpstr>WORKFLOW!!</vt:lpstr>
      <vt:lpstr>Requirements !!</vt:lpstr>
      <vt:lpstr>Slide 6</vt:lpstr>
      <vt:lpstr>Slide 7</vt:lpstr>
      <vt:lpstr>SMARTINTERNZ DAshBoard</vt:lpstr>
      <vt:lpstr>Slide 9</vt:lpstr>
      <vt:lpstr>Slide 10</vt:lpstr>
      <vt:lpstr>Slide 11</vt:lpstr>
      <vt:lpstr>Slide 12</vt:lpstr>
      <vt:lpstr>Slide 13</vt:lpstr>
      <vt:lpstr>Slide 14</vt:lpstr>
      <vt:lpstr>Slide 15</vt:lpstr>
      <vt:lpstr>Slide 16</vt:lpstr>
      <vt:lpstr>Slide 17</vt:lpstr>
      <vt:lpstr>IDEA ABOUT NODE-RED !</vt:lpstr>
      <vt:lpstr>Slide 19</vt:lpstr>
      <vt:lpstr>Slide 20</vt:lpstr>
      <vt:lpstr>Slide 21</vt:lpstr>
      <vt:lpstr>Slide 22</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10</cp:revision>
  <dcterms:created xsi:type="dcterms:W3CDTF">2020-07-15T03:31:41Z</dcterms:created>
  <dcterms:modified xsi:type="dcterms:W3CDTF">2020-07-15T08:24:17Z</dcterms:modified>
</cp:coreProperties>
</file>