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0"/>
  </p:notesMasterIdLst>
  <p:handoutMasterIdLst>
    <p:handoutMasterId r:id="rId21"/>
  </p:handoutMasterIdLst>
  <p:sldIdLst>
    <p:sldId id="436" r:id="rId5"/>
    <p:sldId id="446" r:id="rId6"/>
    <p:sldId id="444" r:id="rId7"/>
    <p:sldId id="435" r:id="rId8"/>
    <p:sldId id="439" r:id="rId9"/>
    <p:sldId id="447" r:id="rId10"/>
    <p:sldId id="449" r:id="rId11"/>
    <p:sldId id="450" r:id="rId12"/>
    <p:sldId id="453" r:id="rId13"/>
    <p:sldId id="452" r:id="rId14"/>
    <p:sldId id="451" r:id="rId15"/>
    <p:sldId id="454" r:id="rId16"/>
    <p:sldId id="456" r:id="rId17"/>
    <p:sldId id="458" r:id="rId18"/>
    <p:sldId id="45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187"/>
    <a:srgbClr val="0C4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4D2272-D660-A337-AEF3-BE066BD545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E5A70-71C2-F335-270C-B94537340C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5A369-CA0E-4FC6-90EE-5FA969A08EF8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E1B03-0F86-16E7-11BE-81F9F4CD66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524B8-3914-99B2-2620-0F2A88D335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210F9-8331-407C-A034-F95DCB303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05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06A-EEDC-421C-B5A0-5E9E5241A8E5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9438-3EEF-4192-9815-F6F44770A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47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84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12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69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1306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3088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2804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5040DA2-B75D-1B49-51F9-967501F7F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4876" y="887638"/>
            <a:ext cx="10202248" cy="509449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93BDAB-CB06-403B-00FD-9D1C2812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B1FDB-9C8A-890A-5051-8D49E105F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21">
            <a:extLst>
              <a:ext uri="{FF2B5EF4-FFF2-40B4-BE49-F238E27FC236}">
                <a16:creationId xmlns:a16="http://schemas.microsoft.com/office/drawing/2014/main" id="{46056E81-9CB5-42E9-6689-B711F575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981493" y="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22">
            <a:extLst>
              <a:ext uri="{FF2B5EF4-FFF2-40B4-BE49-F238E27FC236}">
                <a16:creationId xmlns:a16="http://schemas.microsoft.com/office/drawing/2014/main" id="{3D075254-6FC4-6738-BBBE-1BACB99E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10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9">
            <a:extLst>
              <a:ext uri="{FF2B5EF4-FFF2-40B4-BE49-F238E27FC236}">
                <a16:creationId xmlns:a16="http://schemas.microsoft.com/office/drawing/2014/main" id="{A18D9F31-445F-F144-A393-66C1BDE80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457002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14">
            <a:extLst>
              <a:ext uri="{FF2B5EF4-FFF2-40B4-BE49-F238E27FC236}">
                <a16:creationId xmlns:a16="http://schemas.microsoft.com/office/drawing/2014/main" id="{24F2F994-08EA-D901-82B7-02E175B2F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63EE949-1BE5-CFA7-69CC-5235FFE07F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1415562"/>
            <a:ext cx="5750171" cy="40092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Picture Placeholder 18">
            <a:extLst>
              <a:ext uri="{FF2B5EF4-FFF2-40B4-BE49-F238E27FC236}">
                <a16:creationId xmlns:a16="http://schemas.microsoft.com/office/drawing/2014/main" id="{A2B2C17F-12DD-A683-5602-F16A1C9647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7908" y="1"/>
            <a:ext cx="4314092" cy="685800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1463040" tIns="822960" rIns="1463040" anchor="t" anchorCtr="0">
            <a:noAutofit/>
          </a:bodyPr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44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179D789-F69C-8306-0C19-DF73E69167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76415" y="360485"/>
            <a:ext cx="5032725" cy="3284203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2003524-9DE3-1117-2E91-80A1CB96DE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308475" cy="6858000"/>
          </a:xfrm>
          <a:custGeom>
            <a:avLst/>
            <a:gdLst>
              <a:gd name="connsiteX0" fmla="*/ 0 w 4308475"/>
              <a:gd name="connsiteY0" fmla="*/ 0 h 6858000"/>
              <a:gd name="connsiteX1" fmla="*/ 4308475 w 4308475"/>
              <a:gd name="connsiteY1" fmla="*/ 0 h 6858000"/>
              <a:gd name="connsiteX2" fmla="*/ 4308475 w 4308475"/>
              <a:gd name="connsiteY2" fmla="*/ 3390898 h 6858000"/>
              <a:gd name="connsiteX3" fmla="*/ 4307536 w 4308475"/>
              <a:gd name="connsiteY3" fmla="*/ 3390898 h 6858000"/>
              <a:gd name="connsiteX4" fmla="*/ 4290702 w 4308475"/>
              <a:gd name="connsiteY4" fmla="*/ 3724279 h 6858000"/>
              <a:gd name="connsiteX5" fmla="*/ 1146183 w 4308475"/>
              <a:gd name="connsiteY5" fmla="*/ 6848898 h 6858000"/>
              <a:gd name="connsiteX6" fmla="*/ 953984 w 4308475"/>
              <a:gd name="connsiteY6" fmla="*/ 6857998 h 6858000"/>
              <a:gd name="connsiteX7" fmla="*/ 4308475 w 4308475"/>
              <a:gd name="connsiteY7" fmla="*/ 6857998 h 6858000"/>
              <a:gd name="connsiteX8" fmla="*/ 4308475 w 4308475"/>
              <a:gd name="connsiteY8" fmla="*/ 6858000 h 6858000"/>
              <a:gd name="connsiteX9" fmla="*/ 0 w 430847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8475" h="6858000">
                <a:moveTo>
                  <a:pt x="0" y="0"/>
                </a:moveTo>
                <a:lnTo>
                  <a:pt x="4308475" y="0"/>
                </a:lnTo>
                <a:lnTo>
                  <a:pt x="4308475" y="3390898"/>
                </a:lnTo>
                <a:lnTo>
                  <a:pt x="4307536" y="3390898"/>
                </a:lnTo>
                <a:lnTo>
                  <a:pt x="4290702" y="3724279"/>
                </a:lnTo>
                <a:cubicBezTo>
                  <a:pt x="4122756" y="5378008"/>
                  <a:pt x="2802922" y="6691208"/>
                  <a:pt x="1146183" y="6848898"/>
                </a:cubicBezTo>
                <a:lnTo>
                  <a:pt x="953984" y="6857998"/>
                </a:lnTo>
                <a:lnTo>
                  <a:pt x="4308475" y="6857998"/>
                </a:lnTo>
                <a:lnTo>
                  <a:pt x="430847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E5C55B8-DD4C-A859-38F5-CC8FE0920B8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676306" y="3846391"/>
            <a:ext cx="5032725" cy="213671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1600">
                <a:solidFill>
                  <a:schemeClr val="bg2"/>
                </a:solidFill>
              </a:defRPr>
            </a:lvl2pPr>
            <a:lvl3pPr marL="914400" indent="0">
              <a:buNone/>
              <a:defRPr sz="1400">
                <a:solidFill>
                  <a:schemeClr val="bg2"/>
                </a:solidFill>
              </a:defRPr>
            </a:lvl3pPr>
            <a:lvl4pPr marL="1371600" indent="0">
              <a:buNone/>
              <a:defRPr sz="1200">
                <a:solidFill>
                  <a:schemeClr val="bg2"/>
                </a:solidFill>
              </a:defRPr>
            </a:lvl4pPr>
            <a:lvl5pPr marL="1828800" indent="0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6DC123BA-30A1-50DE-FC24-33C67A8F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30876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47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10C35C-5361-BD30-EB79-01BD72158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26">
            <a:extLst>
              <a:ext uri="{FF2B5EF4-FFF2-40B4-BE49-F238E27FC236}">
                <a16:creationId xmlns:a16="http://schemas.microsoft.com/office/drawing/2014/main" id="{948A7171-32A3-1CAC-DDFD-7C44DDAF0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 47">
            <a:extLst>
              <a:ext uri="{FF2B5EF4-FFF2-40B4-BE49-F238E27FC236}">
                <a16:creationId xmlns:a16="http://schemas.microsoft.com/office/drawing/2014/main" id="{06FD5EAC-FAC4-CDB4-6AB8-809E940F0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DA13352-25BC-FD28-A34C-DD204D5BF1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48" y="246183"/>
            <a:ext cx="9525000" cy="191952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34108AC-4ED2-99E6-0212-0AC0802C55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1600" y="2274033"/>
            <a:ext cx="9525000" cy="331787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96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6B6590-E6B3-B91C-752E-88256804F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26">
            <a:extLst>
              <a:ext uri="{FF2B5EF4-FFF2-40B4-BE49-F238E27FC236}">
                <a16:creationId xmlns:a16="http://schemas.microsoft.com/office/drawing/2014/main" id="{3A11B3D3-2DE9-50B1-D34F-653D46693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1493" y="365768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27">
            <a:extLst>
              <a:ext uri="{FF2B5EF4-FFF2-40B4-BE49-F238E27FC236}">
                <a16:creationId xmlns:a16="http://schemas.microsoft.com/office/drawing/2014/main" id="{5EEBEB28-1DE8-01FC-1208-CE71F445D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 31">
            <a:extLst>
              <a:ext uri="{FF2B5EF4-FFF2-40B4-BE49-F238E27FC236}">
                <a16:creationId xmlns:a16="http://schemas.microsoft.com/office/drawing/2014/main" id="{836BB78A-11DB-CCF3-7F2E-C0243B409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5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0220F55-A7D0-A330-0E21-94E0D5ECA8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0734" y="835269"/>
            <a:ext cx="8690533" cy="2821183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60B5AC1-38AD-9D8D-25F1-F8E10DE48AD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45739" y="3858233"/>
            <a:ext cx="8700522" cy="195348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 sz="1600">
                <a:solidFill>
                  <a:schemeClr val="bg2"/>
                </a:solidFill>
              </a:defRPr>
            </a:lvl2pPr>
            <a:lvl3pPr marL="914400" indent="0" algn="ctr">
              <a:buNone/>
              <a:defRPr sz="1400">
                <a:solidFill>
                  <a:schemeClr val="bg2"/>
                </a:solidFill>
              </a:defRPr>
            </a:lvl3pPr>
            <a:lvl4pPr marL="1371600" indent="0" algn="ctr">
              <a:buNone/>
              <a:defRPr sz="1200">
                <a:solidFill>
                  <a:schemeClr val="bg2"/>
                </a:solidFill>
              </a:defRPr>
            </a:lvl4pPr>
            <a:lvl5pPr marL="1828800" indent="0" algn="ctr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84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3FFEEC7-A0A7-27CB-3F2D-796281DCD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0">
            <a:extLst>
              <a:ext uri="{FF2B5EF4-FFF2-40B4-BE49-F238E27FC236}">
                <a16:creationId xmlns:a16="http://schemas.microsoft.com/office/drawing/2014/main" id="{2DCCFF86-2471-421E-E5FF-E38943252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21">
            <a:extLst>
              <a:ext uri="{FF2B5EF4-FFF2-40B4-BE49-F238E27FC236}">
                <a16:creationId xmlns:a16="http://schemas.microsoft.com/office/drawing/2014/main" id="{8300B484-623C-071D-E849-138F76141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5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99A6249F-0E28-0ABF-FE63-7ECC0E106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805" y="344399"/>
            <a:ext cx="9599008" cy="172954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CCC29225-33B5-6D19-F0BA-DE3F864F640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0867" y="2274034"/>
            <a:ext cx="4643438" cy="329863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FB67020D-DF60-17C1-8DEC-EDECF653540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18375" y="2274034"/>
            <a:ext cx="4643438" cy="329863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5812651-A64E-FA0C-7D84-B20BA7C67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649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6">
            <a:extLst>
              <a:ext uri="{FF2B5EF4-FFF2-40B4-BE49-F238E27FC236}">
                <a16:creationId xmlns:a16="http://schemas.microsoft.com/office/drawing/2014/main" id="{F8F589DA-127F-E2E7-6ADA-1D3C04799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5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00FBF0-749D-0FF0-74B6-3565174CA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0DDA3FAB-74FF-4772-2BA4-B242E12AB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BE95B3E-84B8-3910-65C9-87914802B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369277"/>
            <a:ext cx="9590215" cy="170851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90BA2746-C141-C524-CDDE-DD672A80A2C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0867" y="2274033"/>
            <a:ext cx="3347782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 b="1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 b="1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 b="1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53421E6F-1A11-40B7-DB53-FC96CE9D787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925269" y="2274033"/>
            <a:ext cx="6036544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78CC75E-2849-6C28-42BF-61EBFD22C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35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8">
            <a:extLst>
              <a:ext uri="{FF2B5EF4-FFF2-40B4-BE49-F238E27FC236}">
                <a16:creationId xmlns:a16="http://schemas.microsoft.com/office/drawing/2014/main" id="{D8A19A74-FE0D-4975-5657-5362CEB4D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6117263" y="5090690"/>
            <a:ext cx="1807536" cy="17770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E8CCA9-A930-4217-FC4B-419AD08ED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6913" y="2996911"/>
            <a:ext cx="6867747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25">
            <a:extLst>
              <a:ext uri="{FF2B5EF4-FFF2-40B4-BE49-F238E27FC236}">
                <a16:creationId xmlns:a16="http://schemas.microsoft.com/office/drawing/2014/main" id="{A5202170-963D-8D6D-EF61-11B291827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6A71B5EB-558B-B072-1FF1-CDA55B10CC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57" y="328860"/>
            <a:ext cx="6136643" cy="17770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B84F4814-519C-86D2-1886-90E0A98968D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71204" y="2282999"/>
            <a:ext cx="6136643" cy="368550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5A36A3E-F1BF-A2FC-E9BF-616718E65B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24800" y="0"/>
            <a:ext cx="4267200" cy="6858000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769D9C9-E3F7-6719-75F2-AA70DF83E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2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78754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9">
            <a:extLst>
              <a:ext uri="{FF2B5EF4-FFF2-40B4-BE49-F238E27FC236}">
                <a16:creationId xmlns:a16="http://schemas.microsoft.com/office/drawing/2014/main" id="{37D82C4C-B372-8DAD-C78B-5A7079992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E543C86-04BB-A7E0-26E4-1A793E98C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2052" y="345441"/>
            <a:ext cx="10202248" cy="176691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Content Placeholder 20">
            <a:extLst>
              <a:ext uri="{FF2B5EF4-FFF2-40B4-BE49-F238E27FC236}">
                <a16:creationId xmlns:a16="http://schemas.microsoft.com/office/drawing/2014/main" id="{D1D15020-88F7-93D5-282B-0C23CB75788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71205" y="2282826"/>
            <a:ext cx="3180475" cy="365125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 b="1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 b="1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 b="1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675AC522-525C-4C6F-8F28-3B2FC909B3FF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4940300" y="2282825"/>
            <a:ext cx="5880100" cy="3651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0D9D4E-52D5-4BAF-8096-D301073D3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039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lum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6">
            <a:extLst>
              <a:ext uri="{FF2B5EF4-FFF2-40B4-BE49-F238E27FC236}">
                <a16:creationId xmlns:a16="http://schemas.microsoft.com/office/drawing/2014/main" id="{F8F589DA-127F-E2E7-6ADA-1D3C04799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5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00FBF0-749D-0FF0-74B6-3565174CA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0DDA3FAB-74FF-4772-2BA4-B242E12AB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BE95B3E-84B8-3910-65C9-87914802B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369277"/>
            <a:ext cx="9590215" cy="170851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53421E6F-1A11-40B7-DB53-FC96CE9D787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69269" y="2284193"/>
            <a:ext cx="6036544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90BA2746-C141-C524-CDDE-DD672A80A2C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708899" y="2284193"/>
            <a:ext cx="3252914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 b="1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 b="1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 b="1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78CC75E-2849-6C28-42BF-61EBFD22C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332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9">
            <a:extLst>
              <a:ext uri="{FF2B5EF4-FFF2-40B4-BE49-F238E27FC236}">
                <a16:creationId xmlns:a16="http://schemas.microsoft.com/office/drawing/2014/main" id="{BE9B1BD7-8F62-244D-062B-D0A716D16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4BAE39C-758E-B299-0906-86DA058BC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975" y="345440"/>
            <a:ext cx="9448803" cy="174354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ED21C7D0-0E84-DFA8-FC77-93D7B17FA7E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365250" y="2295525"/>
            <a:ext cx="9448800" cy="36528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4F72DC-A10E-0921-2E94-08CAC9D50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317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181407F-D7F6-56CB-135C-01868BC191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7" y="1088211"/>
            <a:ext cx="4602483" cy="4896019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517585-E867-BB06-B195-272DA0F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8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2D9EBD-88FB-A2C3-7EC2-46DD7B532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22">
            <a:extLst>
              <a:ext uri="{FF2B5EF4-FFF2-40B4-BE49-F238E27FC236}">
                <a16:creationId xmlns:a16="http://schemas.microsoft.com/office/drawing/2014/main" id="{CB417425-9078-B6E8-97F7-BAA1536BA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D7F56B38-71B8-A745-8D9C-BBEA278F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9905999" y="4572027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5E5C644-63C0-D8A4-7EF1-1681AFB1F4D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324599" y="1088210"/>
            <a:ext cx="4373564" cy="489489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bg2"/>
                </a:solidFill>
              </a:defRPr>
            </a:lvl1pPr>
            <a:lvl2pPr marL="457200" indent="0"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chemeClr val="bg2"/>
                </a:solidFill>
              </a:defRPr>
            </a:lvl2pPr>
            <a:lvl3pPr marL="914400" indent="0">
              <a:spcBef>
                <a:spcPts val="0"/>
              </a:spcBef>
              <a:spcAft>
                <a:spcPts val="600"/>
              </a:spcAft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spcBef>
                <a:spcPts val="0"/>
              </a:spcBef>
              <a:spcAft>
                <a:spcPts val="600"/>
              </a:spcAft>
              <a:buNone/>
              <a:defRPr sz="1200" b="1">
                <a:solidFill>
                  <a:schemeClr val="bg2"/>
                </a:solidFill>
              </a:defRPr>
            </a:lvl4pPr>
            <a:lvl5pPr marL="1828800" indent="0">
              <a:spcBef>
                <a:spcPts val="0"/>
              </a:spcBef>
              <a:spcAft>
                <a:spcPts val="600"/>
              </a:spcAft>
              <a:buNone/>
              <a:defRPr sz="12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5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0660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402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7700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2912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954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7370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342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sz="100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9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  <p:sldLayoutId id="2147483733" r:id="rId20"/>
    <p:sldLayoutId id="2147483734" r:id="rId21"/>
    <p:sldLayoutId id="2147483735" r:id="rId22"/>
    <p:sldLayoutId id="2147483736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eedingindia.org" TargetMode="External"/><Relationship Id="rId2" Type="http://schemas.openxmlformats.org/officeDocument/2006/relationships/hyperlink" Target="http://www.fao.org" TargetMode="Externa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CB63154B-778D-4A97-B328-36341A52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852807-850F-4AFA-B3C1-C7E2F1806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914"/>
            <a:ext cx="12192000" cy="68670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4FE1A07-A5FC-4947-88B8-D7BBEEDDD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287" y="0"/>
            <a:ext cx="3923248" cy="6853236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14">
            <a:extLst>
              <a:ext uri="{FF2B5EF4-FFF2-40B4-BE49-F238E27FC236}">
                <a16:creationId xmlns:a16="http://schemas.microsoft.com/office/drawing/2014/main" id="{0475B8A0-61D9-46E9-8787-46CEB7D0A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182" y="-6914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16">
            <a:extLst>
              <a:ext uri="{FF2B5EF4-FFF2-40B4-BE49-F238E27FC236}">
                <a16:creationId xmlns:a16="http://schemas.microsoft.com/office/drawing/2014/main" id="{D345BFCA-92C3-4C8C-AD4E-7C93B21AB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182" y="-6914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18">
            <a:extLst>
              <a:ext uri="{FF2B5EF4-FFF2-40B4-BE49-F238E27FC236}">
                <a16:creationId xmlns:a16="http://schemas.microsoft.com/office/drawing/2014/main" id="{A42CB2DF-2926-4309-B0C1-B570F8A03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237191" y="1710167"/>
            <a:ext cx="3354778" cy="6934200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20">
            <a:extLst>
              <a:ext uri="{FF2B5EF4-FFF2-40B4-BE49-F238E27FC236}">
                <a16:creationId xmlns:a16="http://schemas.microsoft.com/office/drawing/2014/main" id="{ADD5268D-4E12-4537-9331-7D63522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237191" y="1710167"/>
            <a:ext cx="3354778" cy="6934200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82" y="685800"/>
            <a:ext cx="3048000" cy="5491164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Socially Relevant </a:t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rgbClr val="FFFFFF"/>
                </a:solidFill>
              </a:rPr>
              <a:t>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F1309-95CA-0B13-6746-E2E0CC777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599" y="685800"/>
            <a:ext cx="6553201" cy="5491164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indent="0">
              <a:buNone/>
            </a:pPr>
            <a:r>
              <a:rPr lang="en-GB" sz="6300" b="1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Title</a:t>
            </a:r>
            <a:r>
              <a:rPr lang="en-GB" sz="4800" b="1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: </a:t>
            </a:r>
            <a:r>
              <a:rPr lang="en-GB" sz="4300" b="1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GB" sz="6300" b="1" dirty="0" err="1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Ecoshare</a:t>
            </a:r>
            <a:r>
              <a:rPr lang="en-GB" sz="4300" b="1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</a:t>
            </a:r>
          </a:p>
          <a:p>
            <a:pPr marL="0" indent="0">
              <a:buNone/>
            </a:pPr>
            <a:r>
              <a:rPr lang="en-GB" sz="3400" b="1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                          -  A Platform for efficient food                         	            donation and recycling of wastes</a:t>
            </a:r>
            <a:endParaRPr lang="en-GB" sz="3400" b="1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GB" sz="3200" b="1" dirty="0">
              <a:solidFill>
                <a:srgbClr val="FFFFFF"/>
              </a:solidFill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endParaRPr lang="en-GB" sz="3200" b="1" dirty="0">
              <a:solidFill>
                <a:srgbClr val="FFFFFF"/>
              </a:solidFill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endParaRPr lang="en-GB" sz="3200" b="1" dirty="0">
              <a:solidFill>
                <a:srgbClr val="FFFFFF"/>
              </a:solidFill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3600" b="1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Team Members:</a:t>
            </a:r>
            <a:endParaRPr lang="en-GB" sz="3600" dirty="0">
              <a:solidFill>
                <a:srgbClr val="FFFFFF"/>
              </a:solidFill>
              <a:latin typeface="Arial Nova Light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 sz="36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Sugadharshanan</a:t>
            </a:r>
            <a:r>
              <a:rPr lang="en-GB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H – 2022115002</a:t>
            </a:r>
            <a:endParaRPr lang="en-GB" sz="3600" b="1" dirty="0">
              <a:solidFill>
                <a:srgbClr val="FFFFFF"/>
              </a:solidFill>
              <a:latin typeface="Arial Nova Light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Shewak N – 2022115087</a:t>
            </a:r>
          </a:p>
          <a:p>
            <a:pPr marL="0" indent="0">
              <a:buNone/>
            </a:pPr>
            <a:r>
              <a:rPr lang="en-GB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Arun Prasath S - 2022115117</a:t>
            </a:r>
          </a:p>
          <a:p>
            <a:pPr marL="342900" indent="-342900"/>
            <a:endParaRPr lang="en-GB" sz="2400" b="1" dirty="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GB" sz="2400" dirty="0">
              <a:solidFill>
                <a:srgbClr val="FFFFFF"/>
              </a:solidFill>
              <a:latin typeface="Arial Nova Light"/>
              <a:ea typeface="Calibri"/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dirty="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048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8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354E4A1-6024-4D18-89EA-EB7EF53D3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2">
            <a:extLst>
              <a:ext uri="{FF2B5EF4-FFF2-40B4-BE49-F238E27FC236}">
                <a16:creationId xmlns:a16="http://schemas.microsoft.com/office/drawing/2014/main" id="{EFA0B0F3-4BE3-414F-BF92-563F722B1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56" y="0"/>
            <a:ext cx="12186844" cy="2128964"/>
          </a:xfrm>
          <a:custGeom>
            <a:avLst/>
            <a:gdLst>
              <a:gd name="connsiteX0" fmla="*/ 0 w 12186844"/>
              <a:gd name="connsiteY0" fmla="*/ 0 h 2128964"/>
              <a:gd name="connsiteX1" fmla="*/ 12186844 w 12186844"/>
              <a:gd name="connsiteY1" fmla="*/ 0 h 2128964"/>
              <a:gd name="connsiteX2" fmla="*/ 12186844 w 12186844"/>
              <a:gd name="connsiteY2" fmla="*/ 2128964 h 2128964"/>
              <a:gd name="connsiteX3" fmla="*/ 2247277 w 12186844"/>
              <a:gd name="connsiteY3" fmla="*/ 2128964 h 2128964"/>
              <a:gd name="connsiteX4" fmla="*/ 2326545 w 12186844"/>
              <a:gd name="connsiteY4" fmla="*/ 2125211 h 2128964"/>
              <a:gd name="connsiteX5" fmla="*/ 2191729 w 12186844"/>
              <a:gd name="connsiteY5" fmla="*/ 2118828 h 2128964"/>
              <a:gd name="connsiteX6" fmla="*/ 66975 w 12186844"/>
              <a:gd name="connsiteY6" fmla="*/ 349781 h 212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6844" h="2128964">
                <a:moveTo>
                  <a:pt x="0" y="0"/>
                </a:moveTo>
                <a:lnTo>
                  <a:pt x="12186844" y="0"/>
                </a:lnTo>
                <a:lnTo>
                  <a:pt x="12186844" y="2128964"/>
                </a:lnTo>
                <a:lnTo>
                  <a:pt x="2247277" y="2128964"/>
                </a:lnTo>
                <a:lnTo>
                  <a:pt x="2326545" y="2125211"/>
                </a:lnTo>
                <a:lnTo>
                  <a:pt x="2191729" y="2118828"/>
                </a:lnTo>
                <a:cubicBezTo>
                  <a:pt x="1174891" y="2022044"/>
                  <a:pt x="338983" y="1304706"/>
                  <a:pt x="66975" y="3497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14">
            <a:extLst>
              <a:ext uri="{FF2B5EF4-FFF2-40B4-BE49-F238E27FC236}">
                <a16:creationId xmlns:a16="http://schemas.microsoft.com/office/drawing/2014/main" id="{3B544EC4-1768-4207-B2BF-E80679952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3672" y="0"/>
            <a:ext cx="2353172" cy="24319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4DB6AE-57E8-9C90-CFC2-ED20F8F1F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84497"/>
            <a:ext cx="9753600" cy="12395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  <a:ea typeface="+mj-lt"/>
                <a:cs typeface="+mj-lt"/>
              </a:rPr>
              <a:t>Conclusion &amp; Next Steps</a:t>
            </a:r>
            <a:endParaRPr lang="en-US" dirty="0"/>
          </a:p>
          <a:p>
            <a:pPr algn="l">
              <a:lnSpc>
                <a:spcPct val="100000"/>
              </a:lnSpc>
            </a:pP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B1E54-485F-0CE1-A737-CE8237092C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8182" y="2540304"/>
            <a:ext cx="10134600" cy="3386137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l"/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We have successfully built a smart AI-driven food donation system.</a:t>
            </a:r>
            <a:endParaRPr lang="en-US" sz="2800" dirty="0">
              <a:solidFill>
                <a:schemeClr val="tx1"/>
              </a:solidFill>
            </a:endParaRPr>
          </a:p>
          <a:p>
            <a:pPr algn="l"/>
            <a:r>
              <a:rPr lang="en-US" sz="2800" b="1" dirty="0">
                <a:solidFill>
                  <a:srgbClr val="418187"/>
                </a:solidFill>
                <a:ea typeface="+mn-lt"/>
                <a:cs typeface="+mn-lt"/>
              </a:rPr>
              <a:t>Future Enhancements:</a:t>
            </a:r>
            <a:endParaRPr lang="en-US" sz="2800" b="1" dirty="0">
              <a:solidFill>
                <a:srgbClr val="418187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418187"/>
                </a:solidFill>
                <a:ea typeface="+mn-lt"/>
                <a:cs typeface="+mn-lt"/>
              </a:rPr>
              <a:t> Deep Learning Model:</a:t>
            </a: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 Improve priority scoring accuracy.</a:t>
            </a:r>
            <a:endParaRPr lang="en-US" sz="2800" dirty="0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418187"/>
                </a:solidFill>
                <a:ea typeface="+mn-lt"/>
                <a:cs typeface="+mn-lt"/>
              </a:rPr>
              <a:t> </a:t>
            </a:r>
            <a:r>
              <a:rPr lang="en-US" sz="2800" b="1" dirty="0" err="1">
                <a:solidFill>
                  <a:srgbClr val="418187"/>
                </a:solidFill>
                <a:ea typeface="+mn-lt"/>
                <a:cs typeface="+mn-lt"/>
              </a:rPr>
              <a:t>Blockchain</a:t>
            </a:r>
            <a:r>
              <a:rPr lang="en-US" sz="2800" b="1" dirty="0">
                <a:solidFill>
                  <a:srgbClr val="418187"/>
                </a:solidFill>
                <a:ea typeface="+mn-lt"/>
                <a:cs typeface="+mn-lt"/>
              </a:rPr>
              <a:t> Integration:</a:t>
            </a: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 Ensure transparent tracking of donations.</a:t>
            </a:r>
            <a:endParaRPr lang="en-US" sz="2800" dirty="0">
              <a:solidFill>
                <a:schemeClr val="tx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418187"/>
                </a:solidFill>
                <a:ea typeface="+mn-lt"/>
                <a:cs typeface="+mn-lt"/>
              </a:rPr>
              <a:t>Mobile App:</a:t>
            </a: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 Develop an app for NGOs &amp; donors.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7D75A-A34A-9C17-4F2D-1386599BE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4524"/>
            <a:ext cx="693261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2000" dirty="0">
                <a:solidFill>
                  <a:schemeClr val="accent2"/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834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0FF25AD-0F94-41DA-B0CB-8FDC642B7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14EEE2-91CA-464B-AC64-5479DB513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850C165-81F9-4CBC-87CA-3E6EBEA63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860295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C1A212B-431A-4929-AA76-34A688D35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860295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A6E0B0-EBDC-5B07-4F44-311E8A1D3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30307"/>
            <a:ext cx="9914859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  <a:ea typeface="+mj-lt"/>
                <a:cs typeface="+mj-lt"/>
              </a:rPr>
              <a:t>References &amp; Citations</a:t>
            </a:r>
            <a:endParaRPr lang="en-US" dirty="0"/>
          </a:p>
          <a:p>
            <a:pPr algn="l">
              <a:lnSpc>
                <a:spcPct val="100000"/>
              </a:lnSpc>
            </a:pP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C54F6-D4FA-6A70-0CEA-65F8B33B5A4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0373" y="2413343"/>
            <a:ext cx="9753600" cy="336696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2800" b="1" dirty="0">
                <a:solidFill>
                  <a:srgbClr val="418187"/>
                </a:solidFill>
                <a:ea typeface="+mn-lt"/>
                <a:cs typeface="+mn-lt"/>
              </a:rPr>
              <a:t>Proper citations for sources used in the presentation:</a:t>
            </a:r>
            <a:endParaRPr lang="en-US" sz="2800" b="1" dirty="0">
              <a:solidFill>
                <a:srgbClr val="418187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FAO Report on Food Waste (2022) – </a:t>
            </a:r>
            <a:r>
              <a:rPr lang="en-US" sz="2800" dirty="0">
                <a:solidFill>
                  <a:schemeClr val="tx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www.fao.org</a:t>
            </a:r>
            <a:endParaRPr lang="en-US" sz="2800">
              <a:solidFill>
                <a:schemeClr val="tx1"/>
              </a:solidFill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Zomato Feeding India Initiative – </a:t>
            </a:r>
            <a:r>
              <a:rPr lang="en-US" sz="2800" dirty="0">
                <a:solidFill>
                  <a:schemeClr val="tx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www.feedingindia.org</a:t>
            </a:r>
            <a:endParaRPr lang="en-US" sz="2800">
              <a:solidFill>
                <a:schemeClr val="tx1"/>
              </a:solidFill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ML Model References – "Random Forest Algorithm for Classification" (Scikit-learn Docs)</a:t>
            </a:r>
            <a:endParaRPr lang="en-US" sz="2800" dirty="0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Google Maps API Docs – developers.google.com/maps</a:t>
            </a:r>
            <a:endParaRPr lang="en-US" sz="2800" dirty="0">
              <a:solidFill>
                <a:schemeClr val="tx1"/>
              </a:solidFill>
            </a:endParaRPr>
          </a:p>
          <a:p>
            <a:pPr marL="57150" indent="-28575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84619-5D52-7C42-D0C4-B2D2D7BF3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4524"/>
            <a:ext cx="693261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2000" dirty="0">
                <a:solidFill>
                  <a:schemeClr val="accent2"/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97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FC20E-A14D-915E-9838-083A20FF6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40169" y="-2085911"/>
            <a:ext cx="10202248" cy="5094496"/>
          </a:xfrm>
        </p:spPr>
        <p:txBody>
          <a:bodyPr/>
          <a:lstStyle/>
          <a:p>
            <a:r>
              <a:rPr lang="en-US" dirty="0" err="1"/>
              <a:t>ScreenShots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9B4EDF-038D-8722-3825-43B135C3A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8549" y="6297737"/>
            <a:ext cx="1295400" cy="874895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CA71F3-3E48-4C8E-39E7-FE9987F7A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7253"/>
            <a:ext cx="12192000" cy="575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34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95B82-D1A8-A76C-EF68-DBC4DEC3A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CA9B3E-C1B4-0502-3F72-40AEE1164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8716" y="6278071"/>
            <a:ext cx="1295400" cy="874895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1F2280-BC4B-3ED4-01B2-95C9630A6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48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90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62A6-9795-B0EB-6B62-1A435EB2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6F7068-9684-629B-CF79-3E7CE62BA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78381" y="6278072"/>
            <a:ext cx="1295400" cy="874895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FDC6FB-D9CB-F0D7-4777-607BEFF8F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5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40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FF06A-926F-A2B1-B244-3F6D4FD49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A61771-586B-A298-8CEE-4A574CCD2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8548" y="6297736"/>
            <a:ext cx="1295400" cy="874895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97D96A-4880-735F-6993-3D436934A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58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58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354E4A1-6024-4D18-89EA-EB7EF53D3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FA0B0F3-4BE3-414F-BF92-563F722B1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56" y="0"/>
            <a:ext cx="12186844" cy="2128964"/>
          </a:xfrm>
          <a:custGeom>
            <a:avLst/>
            <a:gdLst>
              <a:gd name="connsiteX0" fmla="*/ 0 w 12186844"/>
              <a:gd name="connsiteY0" fmla="*/ 0 h 2128964"/>
              <a:gd name="connsiteX1" fmla="*/ 12186844 w 12186844"/>
              <a:gd name="connsiteY1" fmla="*/ 0 h 2128964"/>
              <a:gd name="connsiteX2" fmla="*/ 12186844 w 12186844"/>
              <a:gd name="connsiteY2" fmla="*/ 2128964 h 2128964"/>
              <a:gd name="connsiteX3" fmla="*/ 2247277 w 12186844"/>
              <a:gd name="connsiteY3" fmla="*/ 2128964 h 2128964"/>
              <a:gd name="connsiteX4" fmla="*/ 2326545 w 12186844"/>
              <a:gd name="connsiteY4" fmla="*/ 2125211 h 2128964"/>
              <a:gd name="connsiteX5" fmla="*/ 2191729 w 12186844"/>
              <a:gd name="connsiteY5" fmla="*/ 2118828 h 2128964"/>
              <a:gd name="connsiteX6" fmla="*/ 66975 w 12186844"/>
              <a:gd name="connsiteY6" fmla="*/ 349781 h 212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6844" h="2128964">
                <a:moveTo>
                  <a:pt x="0" y="0"/>
                </a:moveTo>
                <a:lnTo>
                  <a:pt x="12186844" y="0"/>
                </a:lnTo>
                <a:lnTo>
                  <a:pt x="12186844" y="2128964"/>
                </a:lnTo>
                <a:lnTo>
                  <a:pt x="2247277" y="2128964"/>
                </a:lnTo>
                <a:lnTo>
                  <a:pt x="2326545" y="2125211"/>
                </a:lnTo>
                <a:lnTo>
                  <a:pt x="2191729" y="2118828"/>
                </a:lnTo>
                <a:cubicBezTo>
                  <a:pt x="1174891" y="2022044"/>
                  <a:pt x="338983" y="1304706"/>
                  <a:pt x="66975" y="3497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B544EC4-1768-4207-B2BF-E80679952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3672" y="0"/>
            <a:ext cx="2353172" cy="24319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D9321D-79AC-AC52-77EE-48647BFA1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84497"/>
            <a:ext cx="9753600" cy="12395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ea typeface="+mj-lt"/>
                <a:cs typeface="+mj-lt"/>
              </a:rPr>
              <a:t>Problem Statement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B8AA87-ACD9-1978-6D0D-24BB242F7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2648" y="2331537"/>
            <a:ext cx="10134600" cy="338613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 dirty="0">
                <a:solidFill>
                  <a:srgbClr val="418187"/>
                </a:solidFill>
                <a:ea typeface="+mn-lt"/>
                <a:cs typeface="+mn-lt"/>
              </a:rPr>
              <a:t>What is the issue?</a:t>
            </a:r>
            <a:endParaRPr lang="en-US" sz="2400" b="1" dirty="0">
              <a:solidFill>
                <a:srgbClr val="418187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Lack of efficient food donation allocation and inefficient waste recycling.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rgbClr val="418187"/>
                </a:solidFill>
                <a:ea typeface="+mn-lt"/>
                <a:cs typeface="+mn-lt"/>
              </a:rPr>
              <a:t>Current challenges NGOs face:</a:t>
            </a:r>
            <a:endParaRPr lang="en-US" sz="2400" b="1" dirty="0">
              <a:solidFill>
                <a:srgbClr val="418187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Unpredictable donations.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No urgency-based priority system.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No real-time tracking of food supply.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rgbClr val="418187"/>
                </a:solidFill>
                <a:ea typeface="+mn-lt"/>
                <a:cs typeface="+mn-lt"/>
              </a:rPr>
              <a:t>Our proposed solution:</a:t>
            </a:r>
            <a:endParaRPr lang="en-US" sz="2400" b="1" dirty="0">
              <a:solidFill>
                <a:srgbClr val="418187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AI-based smart food allocation system with ML-driven priority scoring.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6EE69C-73C8-9D1D-8226-203542625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dirty="0">
                <a:solidFill>
                  <a:schemeClr val="accent2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068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354E4A1-6024-4D18-89EA-EB7EF53D3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EFA0B0F3-4BE3-414F-BF92-563F722B1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56" y="0"/>
            <a:ext cx="12186844" cy="2128964"/>
          </a:xfrm>
          <a:custGeom>
            <a:avLst/>
            <a:gdLst>
              <a:gd name="connsiteX0" fmla="*/ 0 w 12186844"/>
              <a:gd name="connsiteY0" fmla="*/ 0 h 2128964"/>
              <a:gd name="connsiteX1" fmla="*/ 12186844 w 12186844"/>
              <a:gd name="connsiteY1" fmla="*/ 0 h 2128964"/>
              <a:gd name="connsiteX2" fmla="*/ 12186844 w 12186844"/>
              <a:gd name="connsiteY2" fmla="*/ 2128964 h 2128964"/>
              <a:gd name="connsiteX3" fmla="*/ 2247277 w 12186844"/>
              <a:gd name="connsiteY3" fmla="*/ 2128964 h 2128964"/>
              <a:gd name="connsiteX4" fmla="*/ 2326545 w 12186844"/>
              <a:gd name="connsiteY4" fmla="*/ 2125211 h 2128964"/>
              <a:gd name="connsiteX5" fmla="*/ 2191729 w 12186844"/>
              <a:gd name="connsiteY5" fmla="*/ 2118828 h 2128964"/>
              <a:gd name="connsiteX6" fmla="*/ 66975 w 12186844"/>
              <a:gd name="connsiteY6" fmla="*/ 349781 h 212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6844" h="2128964">
                <a:moveTo>
                  <a:pt x="0" y="0"/>
                </a:moveTo>
                <a:lnTo>
                  <a:pt x="12186844" y="0"/>
                </a:lnTo>
                <a:lnTo>
                  <a:pt x="12186844" y="2128964"/>
                </a:lnTo>
                <a:lnTo>
                  <a:pt x="2247277" y="2128964"/>
                </a:lnTo>
                <a:lnTo>
                  <a:pt x="2326545" y="2125211"/>
                </a:lnTo>
                <a:lnTo>
                  <a:pt x="2191729" y="2118828"/>
                </a:lnTo>
                <a:cubicBezTo>
                  <a:pt x="1174891" y="2022044"/>
                  <a:pt x="338983" y="1304706"/>
                  <a:pt x="66975" y="3497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3B544EC4-1768-4207-B2BF-E80679952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3672" y="0"/>
            <a:ext cx="2353172" cy="24319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3AAEC5E-1903-897F-3899-D104894ED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84497"/>
            <a:ext cx="9753600" cy="12395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</a:rPr>
              <a:t>Social Relevance</a:t>
            </a:r>
          </a:p>
          <a:p>
            <a:pPr>
              <a:lnSpc>
                <a:spcPct val="100000"/>
              </a:lnSpc>
            </a:pP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7" name="Content Placeholder 9">
            <a:extLst>
              <a:ext uri="{FF2B5EF4-FFF2-40B4-BE49-F238E27FC236}">
                <a16:creationId xmlns:a16="http://schemas.microsoft.com/office/drawing/2014/main" id="{5E171ED2-DFD4-666E-F6D1-C672E5CE864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1" y="2310661"/>
            <a:ext cx="10103285" cy="386630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Clr>
                <a:schemeClr val="accent5"/>
              </a:buClr>
              <a:buNone/>
            </a:pPr>
            <a:r>
              <a:rPr lang="en-US" sz="2400" b="1" dirty="0">
                <a:solidFill>
                  <a:srgbClr val="418187"/>
                </a:solidFill>
                <a:ea typeface="+mn-lt"/>
                <a:cs typeface="+mn-lt"/>
              </a:rPr>
              <a:t>Real-world impact of food wastage other than hunger:</a:t>
            </a:r>
            <a:endParaRPr lang="en-US" sz="2400" b="1" dirty="0">
              <a:solidFill>
                <a:srgbClr val="418187"/>
              </a:solidFill>
            </a:endParaRPr>
          </a:p>
          <a:p>
            <a:pPr marL="0" indent="0">
              <a:buClr>
                <a:schemeClr val="accent5"/>
              </a:buClr>
              <a:buNone/>
            </a:pPr>
            <a:r>
              <a:rPr lang="en-US" sz="2400" b="1" dirty="0">
                <a:solidFill>
                  <a:srgbClr val="418187"/>
                </a:solidFill>
                <a:ea typeface="+mn-lt"/>
                <a:cs typeface="+mn-lt"/>
              </a:rPr>
              <a:t>Environmental Cost: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8% of global carbon emissions come from food waste.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Clr>
                <a:schemeClr val="accent5"/>
              </a:buClr>
              <a:buNone/>
            </a:pPr>
            <a:r>
              <a:rPr lang="en-US" sz="2400" b="1" dirty="0">
                <a:solidFill>
                  <a:srgbClr val="418187"/>
                </a:solidFill>
                <a:ea typeface="+mn-lt"/>
                <a:cs typeface="+mn-lt"/>
              </a:rPr>
              <a:t>Economic Loss: 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Wasted food costs ~$1 trillion annually.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Clr>
                <a:schemeClr val="accent5"/>
              </a:buClr>
              <a:buNone/>
            </a:pPr>
            <a:r>
              <a:rPr lang="en-US" sz="2400" b="1" dirty="0">
                <a:solidFill>
                  <a:srgbClr val="418187"/>
                </a:solidFill>
                <a:ea typeface="+mn-lt"/>
                <a:cs typeface="+mn-lt"/>
              </a:rPr>
              <a:t>Case Study / Existing Initiatives:</a:t>
            </a:r>
            <a:endParaRPr lang="en-US" sz="2400" b="1" dirty="0">
              <a:solidFill>
                <a:srgbClr val="418187"/>
              </a:solidFill>
            </a:endParaRPr>
          </a:p>
          <a:p>
            <a:pPr marL="0" indent="0">
              <a:buClr>
                <a:schemeClr val="accent5"/>
              </a:buClr>
              <a:buNone/>
            </a:pPr>
            <a:r>
              <a:rPr lang="en-US" sz="2400" b="1" dirty="0">
                <a:solidFill>
                  <a:srgbClr val="418187"/>
                </a:solidFill>
                <a:ea typeface="+mn-lt"/>
                <a:cs typeface="+mn-lt"/>
              </a:rPr>
              <a:t>Example: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Zomato Feeding India’s food rescue program.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Clr>
                <a:schemeClr val="accent5"/>
              </a:buClr>
              <a:buNone/>
            </a:pPr>
            <a:r>
              <a:rPr lang="en-US" sz="2400" b="1" dirty="0">
                <a:solidFill>
                  <a:srgbClr val="418187"/>
                </a:solidFill>
                <a:ea typeface="+mn-lt"/>
                <a:cs typeface="+mn-lt"/>
              </a:rPr>
              <a:t>How our project makes a difference:</a:t>
            </a:r>
            <a:endParaRPr lang="en-US" sz="2400" b="1" dirty="0">
              <a:solidFill>
                <a:srgbClr val="418187"/>
              </a:solidFill>
            </a:endParaRPr>
          </a:p>
          <a:p>
            <a:pPr marL="0" indent="0">
              <a:lnSpc>
                <a:spcPct val="110000"/>
              </a:lnSpc>
              <a:buClr>
                <a:schemeClr val="accent5"/>
              </a:buClr>
              <a:buNone/>
            </a:pPr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Ensures donations reach those in urgent need using ML-based dynamic priority allocation.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270016-E0B6-DAC7-B6DA-CC7F3A15D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4524"/>
            <a:ext cx="693261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2000" dirty="0">
                <a:solidFill>
                  <a:schemeClr val="accent2"/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1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354E4A1-6024-4D18-89EA-EB7EF53D3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84965AF-C953-45C8-BD68-12F8B5881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56" y="0"/>
            <a:ext cx="12186844" cy="2128964"/>
          </a:xfrm>
          <a:custGeom>
            <a:avLst/>
            <a:gdLst>
              <a:gd name="connsiteX0" fmla="*/ 0 w 12186844"/>
              <a:gd name="connsiteY0" fmla="*/ 0 h 2128964"/>
              <a:gd name="connsiteX1" fmla="*/ 12186844 w 12186844"/>
              <a:gd name="connsiteY1" fmla="*/ 0 h 2128964"/>
              <a:gd name="connsiteX2" fmla="*/ 12186844 w 12186844"/>
              <a:gd name="connsiteY2" fmla="*/ 2128964 h 2128964"/>
              <a:gd name="connsiteX3" fmla="*/ 2247277 w 12186844"/>
              <a:gd name="connsiteY3" fmla="*/ 2128964 h 2128964"/>
              <a:gd name="connsiteX4" fmla="*/ 2326545 w 12186844"/>
              <a:gd name="connsiteY4" fmla="*/ 2125211 h 2128964"/>
              <a:gd name="connsiteX5" fmla="*/ 2191729 w 12186844"/>
              <a:gd name="connsiteY5" fmla="*/ 2118828 h 2128964"/>
              <a:gd name="connsiteX6" fmla="*/ 66975 w 12186844"/>
              <a:gd name="connsiteY6" fmla="*/ 349781 h 212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6844" h="2128964">
                <a:moveTo>
                  <a:pt x="0" y="0"/>
                </a:moveTo>
                <a:lnTo>
                  <a:pt x="12186844" y="0"/>
                </a:lnTo>
                <a:lnTo>
                  <a:pt x="12186844" y="2128964"/>
                </a:lnTo>
                <a:lnTo>
                  <a:pt x="2247277" y="2128964"/>
                </a:lnTo>
                <a:lnTo>
                  <a:pt x="2326545" y="2125211"/>
                </a:lnTo>
                <a:lnTo>
                  <a:pt x="2191729" y="2118828"/>
                </a:lnTo>
                <a:cubicBezTo>
                  <a:pt x="1174891" y="2022044"/>
                  <a:pt x="338983" y="1304706"/>
                  <a:pt x="66975" y="3497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DECE677-C1FD-4829-8D4A-3C19A04A3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3672" y="0"/>
            <a:ext cx="2353172" cy="24319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C71D8FC-E122-CABE-6FCE-615B2C341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53" y="768723"/>
            <a:ext cx="9344578" cy="11564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  <a:ea typeface="+mj-lt"/>
                <a:cs typeface="+mj-lt"/>
              </a:rPr>
              <a:t>Objectives</a:t>
            </a:r>
            <a:endParaRPr lang="en-US" dirty="0">
              <a:ea typeface="+mj-lt"/>
              <a:cs typeface="+mj-lt"/>
            </a:endParaRPr>
          </a:p>
          <a:p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1F7719-973C-41CB-9EA9-DC7CEC76A07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63606" y="2324133"/>
            <a:ext cx="11876266" cy="440446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 dirty="0">
                <a:solidFill>
                  <a:srgbClr val="418187"/>
                </a:solidFill>
                <a:ea typeface="+mn-lt"/>
                <a:cs typeface="+mn-lt"/>
              </a:rPr>
              <a:t>Primary Goal:</a:t>
            </a:r>
            <a:endParaRPr lang="en-US" sz="2400" b="1" dirty="0">
              <a:solidFill>
                <a:srgbClr val="418187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✔ To develop an ML-powered system that ensures food donations reach the most urgent NGOs first.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rgbClr val="418187"/>
                </a:solidFill>
                <a:ea typeface="+mn-lt"/>
                <a:cs typeface="+mn-lt"/>
              </a:rPr>
              <a:t>🔹 Sub-objectives:</a:t>
            </a:r>
            <a:endParaRPr lang="en-US" sz="2400" b="1" dirty="0">
              <a:solidFill>
                <a:srgbClr val="418187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✅ Use ML to analyze NGO needs and assign priority scores.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✅ Automate donor-NGO matching to optimize resource allocation.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✅ Enhance proper recycling of Wastes.</a:t>
            </a:r>
          </a:p>
          <a:p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✅ Provide a real-time tracking system for food deliveries.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7CAF81-9E8C-7C95-6438-AA9299D6AA74}"/>
              </a:ext>
            </a:extLst>
          </p:cNvPr>
          <p:cNvSpPr txBox="1"/>
          <p:nvPr/>
        </p:nvSpPr>
        <p:spPr>
          <a:xfrm>
            <a:off x="11590194" y="6328490"/>
            <a:ext cx="88205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000" b="1" dirty="0">
                <a:solidFill>
                  <a:srgbClr val="418187"/>
                </a:solidFill>
                <a:latin typeface="Elephan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80806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354E4A1-6024-4D18-89EA-EB7EF53D3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84965AF-C953-45C8-BD68-12F8B5881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56" y="0"/>
            <a:ext cx="12186844" cy="2128964"/>
          </a:xfrm>
          <a:custGeom>
            <a:avLst/>
            <a:gdLst>
              <a:gd name="connsiteX0" fmla="*/ 0 w 12186844"/>
              <a:gd name="connsiteY0" fmla="*/ 0 h 2128964"/>
              <a:gd name="connsiteX1" fmla="*/ 12186844 w 12186844"/>
              <a:gd name="connsiteY1" fmla="*/ 0 h 2128964"/>
              <a:gd name="connsiteX2" fmla="*/ 12186844 w 12186844"/>
              <a:gd name="connsiteY2" fmla="*/ 2128964 h 2128964"/>
              <a:gd name="connsiteX3" fmla="*/ 2247277 w 12186844"/>
              <a:gd name="connsiteY3" fmla="*/ 2128964 h 2128964"/>
              <a:gd name="connsiteX4" fmla="*/ 2326545 w 12186844"/>
              <a:gd name="connsiteY4" fmla="*/ 2125211 h 2128964"/>
              <a:gd name="connsiteX5" fmla="*/ 2191729 w 12186844"/>
              <a:gd name="connsiteY5" fmla="*/ 2118828 h 2128964"/>
              <a:gd name="connsiteX6" fmla="*/ 66975 w 12186844"/>
              <a:gd name="connsiteY6" fmla="*/ 349781 h 212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6844" h="2128964">
                <a:moveTo>
                  <a:pt x="0" y="0"/>
                </a:moveTo>
                <a:lnTo>
                  <a:pt x="12186844" y="0"/>
                </a:lnTo>
                <a:lnTo>
                  <a:pt x="12186844" y="2128964"/>
                </a:lnTo>
                <a:lnTo>
                  <a:pt x="2247277" y="2128964"/>
                </a:lnTo>
                <a:lnTo>
                  <a:pt x="2326545" y="2125211"/>
                </a:lnTo>
                <a:lnTo>
                  <a:pt x="2191729" y="2118828"/>
                </a:lnTo>
                <a:cubicBezTo>
                  <a:pt x="1174891" y="2022044"/>
                  <a:pt x="338983" y="1304706"/>
                  <a:pt x="66975" y="3497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DECE677-C1FD-4829-8D4A-3C19A04A3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3672" y="0"/>
            <a:ext cx="2353172" cy="24319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37F92FBB-F1A6-DCA3-4B03-5EA99AE4B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10988"/>
            <a:ext cx="9344578" cy="11564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dirty="0"/>
              <a:t>Literature Survey / Background</a:t>
            </a: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BE44FC-E43E-3153-168E-0A84BD9E6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4524"/>
            <a:ext cx="693261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2000" dirty="0">
                <a:solidFill>
                  <a:schemeClr val="accent2"/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1127761" y="2021840"/>
            <a:ext cx="921512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418187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418187"/>
                </a:solidFill>
                <a:effectLst/>
                <a:latin typeface="Arial" panose="020B0604020202020204" pitchFamily="34" charset="0"/>
              </a:rPr>
              <a:t>UN Report (2021):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1818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931 million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tonnes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food wasted globally each year.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418187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418187"/>
                </a:solidFill>
                <a:effectLst/>
                <a:latin typeface="Arial" panose="020B0604020202020204" pitchFamily="34" charset="0"/>
              </a:rPr>
              <a:t>FAO (Food and Agriculture Organization):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Over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418187"/>
                </a:solidFill>
                <a:effectLst/>
                <a:latin typeface="Arial" panose="020B0604020202020204" pitchFamily="34" charset="0"/>
              </a:rPr>
              <a:t>828 million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18187"/>
                </a:solidFill>
                <a:effectLst/>
                <a:latin typeface="Arial" panose="020B0604020202020204" pitchFamily="34" charset="0"/>
              </a:rPr>
              <a:t>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people suffer from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hunger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India ranks high in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418187"/>
                </a:solidFill>
                <a:effectLst/>
                <a:latin typeface="Arial" panose="020B0604020202020204" pitchFamily="34" charset="0"/>
              </a:rPr>
              <a:t>food wastage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1818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kumimoji="0" lang="en-US" altLang="en-US" sz="2400" b="1" i="0" u="none" strike="noStrike" cap="none" normalizeH="0" baseline="0" dirty="0">
                <a:solidFill>
                  <a:srgbClr val="418187"/>
                </a:solidFill>
                <a:effectLst/>
                <a:latin typeface="Arial" panose="020B0604020202020204" pitchFamily="34" charset="0"/>
              </a:rPr>
              <a:t>malnourishment</a:t>
            </a:r>
            <a:r>
              <a:rPr kumimoji="0" lang="en-US" altLang="en-US" sz="2400" b="0" i="0" u="none" strike="noStrike" cap="none" normalizeH="0" baseline="0" dirty="0">
                <a:ln>
                  <a:solidFill>
                    <a:srgbClr val="418187"/>
                  </a:solidFill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simultaneously.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Highlights the need for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418187"/>
                </a:solidFill>
                <a:effectLst/>
                <a:latin typeface="Arial" panose="020B0604020202020204" pitchFamily="34" charset="0"/>
              </a:rPr>
              <a:t>efficient redistribution systems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1710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ACA6F80-D392-A64E-3CF8-F28F1CCE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10D333AB-F4DE-C9A2-99A5-DC0AD7DE7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3113" y="4849906"/>
            <a:ext cx="2153783" cy="2008094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82582-6513-651F-4CA8-C32B13341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502" y="134023"/>
            <a:ext cx="4779572" cy="11751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dirty="0">
                <a:solidFill>
                  <a:schemeClr val="accent2"/>
                </a:solidFill>
              </a:rPr>
              <a:t>Architecture:</a:t>
            </a:r>
          </a:p>
        </p:txBody>
      </p:sp>
      <p:pic>
        <p:nvPicPr>
          <p:cNvPr id="6" name="Content Placeholder 5" descr="A diagram of a software system&#10;&#10;AI-generated content may be incorrect.">
            <a:extLst>
              <a:ext uri="{FF2B5EF4-FFF2-40B4-BE49-F238E27FC236}">
                <a16:creationId xmlns:a16="http://schemas.microsoft.com/office/drawing/2014/main" id="{6CA71191-B5B9-6B1B-4B6F-AE1118B94E5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43305" y="1308388"/>
            <a:ext cx="10567005" cy="531698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518B33-A181-75F0-B59B-E8A997A59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4524"/>
            <a:ext cx="693261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2000" dirty="0">
                <a:solidFill>
                  <a:schemeClr val="bg2"/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20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285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25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70FF25AD-0F94-41DA-B0CB-8FDC642B7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914EEE2-91CA-464B-AC64-5479DB513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1">
            <a:extLst>
              <a:ext uri="{FF2B5EF4-FFF2-40B4-BE49-F238E27FC236}">
                <a16:creationId xmlns:a16="http://schemas.microsoft.com/office/drawing/2014/main" id="{6850C165-81F9-4CBC-87CA-3E6EBEA63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860295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3">
            <a:extLst>
              <a:ext uri="{FF2B5EF4-FFF2-40B4-BE49-F238E27FC236}">
                <a16:creationId xmlns:a16="http://schemas.microsoft.com/office/drawing/2014/main" id="{5C1A212B-431A-4929-AA76-34A688D35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860295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DA467-CEB1-451B-50D6-6523DF0FC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30307"/>
            <a:ext cx="9914859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  <a:ea typeface="+mj-lt"/>
                <a:cs typeface="+mj-lt"/>
              </a:rPr>
              <a:t>Technology Stack</a:t>
            </a:r>
            <a:endParaRPr lang="en-US" dirty="0"/>
          </a:p>
          <a:p>
            <a:pPr algn="l">
              <a:lnSpc>
                <a:spcPct val="100000"/>
              </a:lnSpc>
            </a:pP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CE5BF559-E83D-09CE-3BAA-23B8793482B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7683" y="1811297"/>
            <a:ext cx="10254641" cy="380537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800" b="1" dirty="0">
                <a:solidFill>
                  <a:srgbClr val="418187"/>
                </a:solidFill>
                <a:ea typeface="+mn-lt"/>
                <a:cs typeface="+mn-lt"/>
              </a:rPr>
              <a:t>Frontend :</a:t>
            </a: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chemeClr val="tx1"/>
                </a:solidFill>
                <a:ea typeface="+mn-lt"/>
                <a:cs typeface="+mn-lt"/>
              </a:rPr>
              <a:t>React.js,HTML,CSS</a:t>
            </a: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, JavaScript</a:t>
            </a:r>
            <a:endParaRPr lang="en-US" sz="2800">
              <a:solidFill>
                <a:schemeClr val="tx1"/>
              </a:solidFill>
            </a:endParaRPr>
          </a:p>
          <a:p>
            <a:pPr algn="l"/>
            <a:r>
              <a:rPr lang="en-US" sz="2800" b="1" dirty="0">
                <a:solidFill>
                  <a:srgbClr val="418187"/>
                </a:solidFill>
                <a:ea typeface="+mn-lt"/>
                <a:cs typeface="+mn-lt"/>
              </a:rPr>
              <a:t>Backend :</a:t>
            </a: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 Flask(Python)</a:t>
            </a:r>
            <a:endParaRPr lang="en-US" sz="2800" dirty="0">
              <a:solidFill>
                <a:schemeClr val="tx1"/>
              </a:solidFill>
            </a:endParaRPr>
          </a:p>
          <a:p>
            <a:pPr algn="l"/>
            <a:r>
              <a:rPr lang="en-US" sz="2800" b="1" dirty="0">
                <a:solidFill>
                  <a:srgbClr val="418187"/>
                </a:solidFill>
                <a:ea typeface="+mn-lt"/>
                <a:cs typeface="+mn-lt"/>
              </a:rPr>
              <a:t>Database :</a:t>
            </a: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 MongoDB</a:t>
            </a:r>
            <a:endParaRPr lang="en-US" sz="2800" dirty="0">
              <a:solidFill>
                <a:schemeClr val="tx1"/>
              </a:solidFill>
            </a:endParaRPr>
          </a:p>
          <a:p>
            <a:pPr algn="l"/>
            <a:r>
              <a:rPr lang="en-US" sz="2800" b="1" dirty="0">
                <a:solidFill>
                  <a:srgbClr val="418187"/>
                </a:solidFill>
                <a:ea typeface="+mn-lt"/>
                <a:cs typeface="+mn-lt"/>
              </a:rPr>
              <a:t>Machine Learning :</a:t>
            </a: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 Decision tree/Random Forest model</a:t>
            </a:r>
            <a:endParaRPr lang="en-US" sz="2800" dirty="0">
              <a:solidFill>
                <a:schemeClr val="tx1"/>
              </a:solidFill>
            </a:endParaRPr>
          </a:p>
          <a:p>
            <a:pPr algn="l"/>
            <a:r>
              <a:rPr lang="en-US" sz="2800" b="1" dirty="0">
                <a:solidFill>
                  <a:srgbClr val="418187"/>
                </a:solidFill>
                <a:ea typeface="+mn-lt"/>
                <a:cs typeface="+mn-lt"/>
              </a:rPr>
              <a:t>API : </a:t>
            </a: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Google maps API Location tracking</a:t>
            </a:r>
            <a:endParaRPr lang="en-US" sz="2800">
              <a:solidFill>
                <a:schemeClr val="tx1"/>
              </a:solidFill>
            </a:endParaRPr>
          </a:p>
          <a:p>
            <a:pPr algn="l">
              <a:lnSpc>
                <a:spcPct val="110000"/>
              </a:lnSpc>
            </a:pPr>
            <a:r>
              <a:rPr lang="en-US" sz="2800" b="1" dirty="0">
                <a:solidFill>
                  <a:srgbClr val="418187"/>
                </a:solidFill>
                <a:ea typeface="+mn-lt"/>
                <a:cs typeface="+mn-lt"/>
              </a:rPr>
              <a:t>Deployment : </a:t>
            </a: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AWS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BF9F1-A5F1-84F8-4C4C-D167A79EA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4524"/>
            <a:ext cx="693261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2000" dirty="0">
                <a:solidFill>
                  <a:schemeClr val="accent2"/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141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0FF25AD-0F94-41DA-B0CB-8FDC642B7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14EEE2-91CA-464B-AC64-5479DB513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850C165-81F9-4CBC-87CA-3E6EBEA63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860295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C1A212B-431A-4929-AA76-34A688D35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860295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E107FB-4E45-AA07-E1F7-1C34EE91D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30307"/>
            <a:ext cx="9914859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a typeface="+mj-lt"/>
                <a:cs typeface="+mj-lt"/>
              </a:rPr>
              <a:t> Result / Outcome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B0524-F6D0-C683-00C6-9E4446554C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10001"/>
            <a:ext cx="9753600" cy="33669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ea typeface="+mn-lt"/>
                <a:cs typeface="+mn-lt"/>
              </a:rPr>
              <a:t>✔ Automated priority-based allocation of food.</a:t>
            </a:r>
            <a:endParaRPr lang="en-US" sz="3200" dirty="0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ea typeface="+mn-lt"/>
                <a:cs typeface="+mn-lt"/>
              </a:rPr>
              <a:t>✔ Real-time tracking for donors &amp; NGOs.</a:t>
            </a:r>
            <a:endParaRPr lang="en-US" sz="3200" dirty="0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ea typeface="+mn-lt"/>
                <a:cs typeface="+mn-lt"/>
              </a:rPr>
              <a:t>✔ Reduction in food wastage.</a:t>
            </a:r>
            <a:endParaRPr lang="en-US" sz="3200" dirty="0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ea typeface="+mn-lt"/>
                <a:cs typeface="+mn-lt"/>
              </a:rPr>
              <a:t>✔Recycling of Wastes.</a:t>
            </a:r>
            <a:endParaRPr lang="en-US" sz="3200" dirty="0">
              <a:solidFill>
                <a:schemeClr val="tx1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B3468-E420-16B9-74D0-C710B467F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4524"/>
            <a:ext cx="693261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2000" dirty="0">
                <a:solidFill>
                  <a:schemeClr val="accent2"/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684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0FF25AD-0F94-41DA-B0CB-8FDC642B7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14EEE2-91CA-464B-AC64-5479DB513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850C165-81F9-4CBC-87CA-3E6EBEA63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860295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C1A212B-431A-4929-AA76-34A688D35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9860295" y="0"/>
            <a:ext cx="2343647" cy="4385568"/>
          </a:xfrm>
          <a:custGeom>
            <a:avLst/>
            <a:gdLst>
              <a:gd name="connsiteX0" fmla="*/ 0 w 2343647"/>
              <a:gd name="connsiteY0" fmla="*/ 0 h 4385568"/>
              <a:gd name="connsiteX1" fmla="*/ 13818 w 2343647"/>
              <a:gd name="connsiteY1" fmla="*/ 0 h 4385568"/>
              <a:gd name="connsiteX2" fmla="*/ 34560 w 2343647"/>
              <a:gd name="connsiteY2" fmla="*/ 141658 h 4385568"/>
              <a:gd name="connsiteX3" fmla="*/ 2208831 w 2343647"/>
              <a:gd name="connsiteY3" fmla="*/ 2118828 h 4385568"/>
              <a:gd name="connsiteX4" fmla="*/ 2343647 w 2343647"/>
              <a:gd name="connsiteY4" fmla="*/ 2125211 h 4385568"/>
              <a:gd name="connsiteX5" fmla="*/ 2208831 w 2343647"/>
              <a:gd name="connsiteY5" fmla="*/ 2131594 h 4385568"/>
              <a:gd name="connsiteX6" fmla="*/ 3143 w 2343647"/>
              <a:gd name="connsiteY6" fmla="*/ 4323325 h 4385568"/>
              <a:gd name="connsiteX7" fmla="*/ 0 w 2343647"/>
              <a:gd name="connsiteY7" fmla="*/ 4385568 h 4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3647" h="4385568">
                <a:moveTo>
                  <a:pt x="0" y="0"/>
                </a:moveTo>
                <a:lnTo>
                  <a:pt x="13818" y="0"/>
                </a:lnTo>
                <a:lnTo>
                  <a:pt x="34560" y="141658"/>
                </a:lnTo>
                <a:cubicBezTo>
                  <a:pt x="237593" y="1199063"/>
                  <a:pt x="1119361" y="2015131"/>
                  <a:pt x="2208831" y="2118828"/>
                </a:cubicBezTo>
                <a:lnTo>
                  <a:pt x="2343647" y="2125211"/>
                </a:lnTo>
                <a:lnTo>
                  <a:pt x="2208831" y="2131594"/>
                </a:lnTo>
                <a:cubicBezTo>
                  <a:pt x="1046730" y="2242204"/>
                  <a:pt x="120947" y="3163335"/>
                  <a:pt x="3143" y="4323325"/>
                </a:cubicBezTo>
                <a:lnTo>
                  <a:pt x="0" y="4385568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E107FB-4E45-AA07-E1F7-1C34EE91D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1" y="409987"/>
            <a:ext cx="9914859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IN" dirty="0"/>
              <a:t>Challenges Faced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B3468-E420-16B9-74D0-C710B467F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4524"/>
            <a:ext cx="693261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2000" dirty="0">
                <a:solidFill>
                  <a:schemeClr val="accent2"/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528320" y="2041324"/>
            <a:ext cx="13857075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418187"/>
                </a:solidFill>
                <a:effectLst/>
                <a:latin typeface="Arial" panose="020B0604020202020204" pitchFamily="34" charset="0"/>
              </a:rPr>
              <a:t>Map Integration: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Integrating interactive maps and converting addresses to latitude/longitude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using geocoding APIs.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418187"/>
                </a:solidFill>
                <a:effectLst/>
                <a:latin typeface="Arial" panose="020B0604020202020204" pitchFamily="34" charset="0"/>
              </a:rPr>
              <a:t>Module Synchronization: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Seamlessly coordinating frontend, backend, database, and ML model within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a single workflow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418187"/>
                </a:solidFill>
                <a:effectLst/>
                <a:latin typeface="Arial" panose="020B0604020202020204" pitchFamily="34" charset="0"/>
              </a:rPr>
              <a:t>Urgency Score Modeling: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18187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Designing and training an ML model with balanced feature weighting for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    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realistic urgency scoring.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418187"/>
                </a:solidFill>
                <a:effectLst/>
                <a:latin typeface="Arial" panose="020B0604020202020204" pitchFamily="34" charset="0"/>
              </a:rPr>
              <a:t>Dynamic Matching Logic: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Matching donors to NGOs in real-time using location filtering and urgency-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based</a:t>
            </a:r>
            <a:r>
              <a:rPr kumimoji="0" lang="en-US" altLang="en-US" sz="2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prioritization.</a:t>
            </a:r>
          </a:p>
        </p:txBody>
      </p:sp>
    </p:spTree>
    <p:extLst>
      <p:ext uri="{BB962C8B-B14F-4D97-AF65-F5344CB8AC3E}">
        <p14:creationId xmlns:p14="http://schemas.microsoft.com/office/powerpoint/2010/main" val="1466626596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2AE0DF-6B5F-4274-A760-FE77CC84C909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F227BAF2-BB0B-4E7B-AE5A-2E47729F98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8B8CBF-35BC-4CBA-95E2-584C08F61855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ModOverlayVTI</Template>
  <TotalTime>54</TotalTime>
  <Words>567</Words>
  <Application>Microsoft Office PowerPoint</Application>
  <PresentationFormat>Widescreen</PresentationFormat>
  <Paragraphs>100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Nova Light</vt:lpstr>
      <vt:lpstr>Calibri</vt:lpstr>
      <vt:lpstr>Elephant</vt:lpstr>
      <vt:lpstr>Neue Haas Grotesk Text Pro</vt:lpstr>
      <vt:lpstr>Wingdings</vt:lpstr>
      <vt:lpstr>ModOverlayVTI</vt:lpstr>
      <vt:lpstr>Socially Relevant  Project</vt:lpstr>
      <vt:lpstr>Problem Statement </vt:lpstr>
      <vt:lpstr>Social Relevance </vt:lpstr>
      <vt:lpstr>Objectives </vt:lpstr>
      <vt:lpstr>Literature Survey / Background</vt:lpstr>
      <vt:lpstr>Architecture:</vt:lpstr>
      <vt:lpstr>Technology Stack </vt:lpstr>
      <vt:lpstr> Result / Outcome</vt:lpstr>
      <vt:lpstr> Challenges Faced</vt:lpstr>
      <vt:lpstr>Conclusion &amp; Next Steps </vt:lpstr>
      <vt:lpstr>References &amp; Citations </vt:lpstr>
      <vt:lpstr>ScreenShots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Socially Relevant  Project</dc:title>
  <dc:creator>DELL</dc:creator>
  <cp:lastModifiedBy>Shewak N</cp:lastModifiedBy>
  <cp:revision>242</cp:revision>
  <dcterms:created xsi:type="dcterms:W3CDTF">2025-03-16T17:37:19Z</dcterms:created>
  <dcterms:modified xsi:type="dcterms:W3CDTF">2025-04-16T16:47:13Z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