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84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701" y="846074"/>
            <a:ext cx="3072129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902" y="1906777"/>
            <a:ext cx="8043545" cy="4932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3706" y="6897027"/>
            <a:ext cx="25400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35052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3223" y="2148077"/>
            <a:ext cx="7428230" cy="2533650"/>
          </a:xfrm>
          <a:custGeom>
            <a:avLst/>
            <a:gdLst/>
            <a:ahLst/>
            <a:cxnLst/>
            <a:rect l="l" t="t" r="r" b="b"/>
            <a:pathLst>
              <a:path w="7428230" h="2533650">
                <a:moveTo>
                  <a:pt x="7427976" y="0"/>
                </a:moveTo>
                <a:lnTo>
                  <a:pt x="7427976" y="2533650"/>
                </a:lnTo>
                <a:lnTo>
                  <a:pt x="0" y="2533650"/>
                </a:lnTo>
                <a:lnTo>
                  <a:pt x="0" y="0"/>
                </a:lnTo>
                <a:lnTo>
                  <a:pt x="7427976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224" y="4050029"/>
            <a:ext cx="568960" cy="631825"/>
          </a:xfrm>
          <a:custGeom>
            <a:avLst/>
            <a:gdLst/>
            <a:ahLst/>
            <a:cxnLst/>
            <a:rect l="l" t="t" r="r" b="b"/>
            <a:pathLst>
              <a:path w="568960" h="631825">
                <a:moveTo>
                  <a:pt x="0" y="631698"/>
                </a:moveTo>
                <a:lnTo>
                  <a:pt x="568451" y="631698"/>
                </a:lnTo>
                <a:lnTo>
                  <a:pt x="568451" y="0"/>
                </a:lnTo>
                <a:lnTo>
                  <a:pt x="0" y="0"/>
                </a:lnTo>
                <a:lnTo>
                  <a:pt x="0" y="631698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3223" y="2148077"/>
            <a:ext cx="565785" cy="633730"/>
          </a:xfrm>
          <a:custGeom>
            <a:avLst/>
            <a:gdLst/>
            <a:ahLst/>
            <a:cxnLst/>
            <a:rect l="l" t="t" r="r" b="b"/>
            <a:pathLst>
              <a:path w="565785" h="633730">
                <a:moveTo>
                  <a:pt x="0" y="633222"/>
                </a:moveTo>
                <a:lnTo>
                  <a:pt x="565403" y="633222"/>
                </a:lnTo>
                <a:lnTo>
                  <a:pt x="565403" y="0"/>
                </a:lnTo>
                <a:lnTo>
                  <a:pt x="0" y="0"/>
                </a:lnTo>
                <a:lnTo>
                  <a:pt x="0" y="633222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8627" y="1524000"/>
            <a:ext cx="586105" cy="624205"/>
          </a:xfrm>
          <a:custGeom>
            <a:avLst/>
            <a:gdLst/>
            <a:ahLst/>
            <a:cxnLst/>
            <a:rect l="l" t="t" r="r" b="b"/>
            <a:pathLst>
              <a:path w="586104" h="624205">
                <a:moveTo>
                  <a:pt x="0" y="624077"/>
                </a:moveTo>
                <a:lnTo>
                  <a:pt x="585977" y="624077"/>
                </a:lnTo>
                <a:lnTo>
                  <a:pt x="585977" y="0"/>
                </a:lnTo>
                <a:lnTo>
                  <a:pt x="0" y="0"/>
                </a:lnTo>
                <a:lnTo>
                  <a:pt x="0" y="62407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8675" y="4050029"/>
            <a:ext cx="584835" cy="631825"/>
          </a:xfrm>
          <a:custGeom>
            <a:avLst/>
            <a:gdLst/>
            <a:ahLst/>
            <a:cxnLst/>
            <a:rect l="l" t="t" r="r" b="b"/>
            <a:pathLst>
              <a:path w="584835" h="631825">
                <a:moveTo>
                  <a:pt x="0" y="631698"/>
                </a:moveTo>
                <a:lnTo>
                  <a:pt x="584454" y="631698"/>
                </a:lnTo>
                <a:lnTo>
                  <a:pt x="584454" y="0"/>
                </a:lnTo>
                <a:lnTo>
                  <a:pt x="0" y="0"/>
                </a:lnTo>
                <a:lnTo>
                  <a:pt x="0" y="631698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8627" y="2148077"/>
            <a:ext cx="586105" cy="643255"/>
          </a:xfrm>
          <a:custGeom>
            <a:avLst/>
            <a:gdLst/>
            <a:ahLst/>
            <a:cxnLst/>
            <a:rect l="l" t="t" r="r" b="b"/>
            <a:pathLst>
              <a:path w="586104" h="643255">
                <a:moveTo>
                  <a:pt x="585977" y="0"/>
                </a:moveTo>
                <a:lnTo>
                  <a:pt x="585977" y="643127"/>
                </a:lnTo>
                <a:lnTo>
                  <a:pt x="0" y="643127"/>
                </a:lnTo>
                <a:lnTo>
                  <a:pt x="0" y="0"/>
                </a:lnTo>
                <a:lnTo>
                  <a:pt x="585977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8675" y="2781300"/>
            <a:ext cx="574675" cy="624205"/>
          </a:xfrm>
          <a:custGeom>
            <a:avLst/>
            <a:gdLst/>
            <a:ahLst/>
            <a:cxnLst/>
            <a:rect l="l" t="t" r="r" b="b"/>
            <a:pathLst>
              <a:path w="574675" h="624204">
                <a:moveTo>
                  <a:pt x="0" y="624077"/>
                </a:moveTo>
                <a:lnTo>
                  <a:pt x="574547" y="624077"/>
                </a:lnTo>
                <a:lnTo>
                  <a:pt x="574547" y="0"/>
                </a:lnTo>
                <a:lnTo>
                  <a:pt x="0" y="0"/>
                </a:lnTo>
                <a:lnTo>
                  <a:pt x="0" y="62407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2781300"/>
            <a:ext cx="582930" cy="633730"/>
          </a:xfrm>
          <a:custGeom>
            <a:avLst/>
            <a:gdLst/>
            <a:ahLst/>
            <a:cxnLst/>
            <a:rect l="l" t="t" r="r" b="b"/>
            <a:pathLst>
              <a:path w="582930" h="633729">
                <a:moveTo>
                  <a:pt x="582930" y="0"/>
                </a:moveTo>
                <a:lnTo>
                  <a:pt x="582930" y="633222"/>
                </a:lnTo>
                <a:lnTo>
                  <a:pt x="0" y="633222"/>
                </a:lnTo>
                <a:lnTo>
                  <a:pt x="0" y="0"/>
                </a:lnTo>
                <a:lnTo>
                  <a:pt x="58293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3223" y="2781300"/>
            <a:ext cx="574675" cy="633730"/>
          </a:xfrm>
          <a:custGeom>
            <a:avLst/>
            <a:gdLst/>
            <a:ahLst/>
            <a:cxnLst/>
            <a:rect l="l" t="t" r="r" b="b"/>
            <a:pathLst>
              <a:path w="574675" h="633729">
                <a:moveTo>
                  <a:pt x="574548" y="0"/>
                </a:moveTo>
                <a:lnTo>
                  <a:pt x="574548" y="633222"/>
                </a:lnTo>
                <a:lnTo>
                  <a:pt x="0" y="633222"/>
                </a:lnTo>
                <a:lnTo>
                  <a:pt x="0" y="0"/>
                </a:lnTo>
                <a:lnTo>
                  <a:pt x="574548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0224" y="3405378"/>
            <a:ext cx="568960" cy="645160"/>
          </a:xfrm>
          <a:custGeom>
            <a:avLst/>
            <a:gdLst/>
            <a:ahLst/>
            <a:cxnLst/>
            <a:rect l="l" t="t" r="r" b="b"/>
            <a:pathLst>
              <a:path w="568960" h="645160">
                <a:moveTo>
                  <a:pt x="0" y="644651"/>
                </a:moveTo>
                <a:lnTo>
                  <a:pt x="568451" y="644651"/>
                </a:lnTo>
                <a:lnTo>
                  <a:pt x="568451" y="0"/>
                </a:lnTo>
                <a:lnTo>
                  <a:pt x="0" y="0"/>
                </a:lnTo>
                <a:lnTo>
                  <a:pt x="0" y="644651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8675" y="3405378"/>
            <a:ext cx="584835" cy="645160"/>
          </a:xfrm>
          <a:custGeom>
            <a:avLst/>
            <a:gdLst/>
            <a:ahLst/>
            <a:cxnLst/>
            <a:rect l="l" t="t" r="r" b="b"/>
            <a:pathLst>
              <a:path w="584835" h="645160">
                <a:moveTo>
                  <a:pt x="584454" y="0"/>
                </a:moveTo>
                <a:lnTo>
                  <a:pt x="584454" y="644651"/>
                </a:lnTo>
                <a:lnTo>
                  <a:pt x="0" y="644651"/>
                </a:lnTo>
                <a:lnTo>
                  <a:pt x="0" y="0"/>
                </a:lnTo>
                <a:lnTo>
                  <a:pt x="584454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508502" y="2541523"/>
            <a:ext cx="538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Chapter </a:t>
            </a:r>
            <a:r>
              <a:rPr sz="3600" dirty="0">
                <a:solidFill>
                  <a:srgbClr val="FFFFFF"/>
                </a:solidFill>
              </a:rPr>
              <a:t>1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3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8502" y="3090164"/>
            <a:ext cx="236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Simulation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2667" y="4662479"/>
            <a:ext cx="5405120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Arial"/>
                <a:cs typeface="Arial"/>
              </a:rPr>
              <a:t>Banks, Carson, Nelson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Nicol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2800" i="1" spc="-5" dirty="0">
                <a:latin typeface="Arial"/>
                <a:cs typeface="Arial"/>
              </a:rPr>
              <a:t>Discrete-Event </a:t>
            </a:r>
            <a:r>
              <a:rPr sz="2800" i="1" dirty="0">
                <a:latin typeface="Arial"/>
                <a:cs typeface="Arial"/>
              </a:rPr>
              <a:t>System</a:t>
            </a:r>
            <a:r>
              <a:rPr sz="2800" i="1" spc="-7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Simulation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5099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Disadvantages </a:t>
            </a:r>
            <a:r>
              <a:rPr sz="3200" spc="-5" dirty="0"/>
              <a:t>of</a:t>
            </a:r>
            <a:r>
              <a:rPr sz="3200" spc="-10" dirty="0"/>
              <a:t> simulation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843826"/>
            <a:ext cx="7599680" cy="35966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Model building requires special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training.</a:t>
            </a:r>
            <a:endParaRPr sz="28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575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Vendors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simulation software </a:t>
            </a:r>
            <a:r>
              <a:rPr sz="2400" spc="-5" dirty="0">
                <a:latin typeface="Arial"/>
                <a:cs typeface="Arial"/>
              </a:rPr>
              <a:t>have been actively  </a:t>
            </a:r>
            <a:r>
              <a:rPr sz="2400" dirty="0">
                <a:latin typeface="Arial"/>
                <a:cs typeface="Arial"/>
              </a:rPr>
              <a:t>developing packages that contain models that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only  need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(templates).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66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Simulation results can be difficult to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interpret.</a:t>
            </a:r>
            <a:endParaRPr sz="2800">
              <a:latin typeface="Arial"/>
              <a:cs typeface="Arial"/>
            </a:endParaRPr>
          </a:p>
          <a:p>
            <a:pPr marL="355600" marR="8890" indent="-342900" algn="just">
              <a:lnSpc>
                <a:spcPct val="100000"/>
              </a:lnSpc>
              <a:spcBef>
                <a:spcPts val="6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Simulation modeling and analysis can be time  consuming 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expensive.</a:t>
            </a:r>
            <a:endParaRPr sz="28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575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Many simulation software have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output-analysis.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35890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Areas of</a:t>
            </a:r>
            <a:r>
              <a:rPr sz="3200" spc="-55" dirty="0"/>
              <a:t> </a:t>
            </a:r>
            <a:r>
              <a:rPr sz="3200" spc="-10" dirty="0"/>
              <a:t>application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887728"/>
            <a:ext cx="7254875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Manufacturing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Semiconductor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Manufacturing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Construction Engineering and project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Military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Logistics, Supply chain and distribution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Transportation </a:t>
            </a:r>
            <a:r>
              <a:rPr sz="1800" spc="-5" dirty="0">
                <a:latin typeface="Arial"/>
                <a:cs typeface="Arial"/>
              </a:rPr>
              <a:t>modes 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Traffic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Business Process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Simulation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Health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Automated Material </a:t>
            </a:r>
            <a:r>
              <a:rPr sz="1800" spc="-5" dirty="0">
                <a:latin typeface="Arial"/>
                <a:cs typeface="Arial"/>
              </a:rPr>
              <a:t>Handling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(AMHS)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9A9ACC"/>
              </a:buClr>
              <a:buSzPct val="8125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600" dirty="0">
                <a:latin typeface="Arial"/>
                <a:cs typeface="Arial"/>
              </a:rPr>
              <a:t>Test </a:t>
            </a:r>
            <a:r>
              <a:rPr sz="1600" spc="-5" dirty="0">
                <a:latin typeface="Arial"/>
                <a:cs typeface="Arial"/>
              </a:rPr>
              <a:t>beds </a:t>
            </a:r>
            <a:r>
              <a:rPr sz="1600" dirty="0">
                <a:latin typeface="Arial"/>
                <a:cs typeface="Arial"/>
              </a:rPr>
              <a:t>for functional </a:t>
            </a:r>
            <a:r>
              <a:rPr sz="1600" spc="-5" dirty="0">
                <a:latin typeface="Arial"/>
                <a:cs typeface="Arial"/>
              </a:rPr>
              <a:t>testing of </a:t>
            </a:r>
            <a:r>
              <a:rPr sz="1600" dirty="0">
                <a:latin typeface="Arial"/>
                <a:cs typeface="Arial"/>
              </a:rPr>
              <a:t>control-system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software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2160"/>
              </a:lnSpc>
              <a:spcBef>
                <a:spcPts val="10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Risk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ts val="1920"/>
              </a:lnSpc>
              <a:buClr>
                <a:srgbClr val="9A9ACC"/>
              </a:buClr>
              <a:buSzPct val="8125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600" dirty="0">
                <a:latin typeface="Arial"/>
                <a:cs typeface="Arial"/>
              </a:rPr>
              <a:t>Insurance,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portfolio,...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Computer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Simulation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9A9ACC"/>
              </a:buClr>
              <a:buSzPct val="8125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600" spc="-5" dirty="0">
                <a:latin typeface="Arial"/>
                <a:cs typeface="Arial"/>
              </a:rPr>
              <a:t>CPU,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Memory,…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Network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simulation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9A9ACC"/>
              </a:buClr>
              <a:buSzPct val="8125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600" dirty="0">
                <a:latin typeface="Arial"/>
                <a:cs typeface="Arial"/>
              </a:rPr>
              <a:t>Internet </a:t>
            </a:r>
            <a:r>
              <a:rPr sz="1600" spc="-5" dirty="0">
                <a:latin typeface="Arial"/>
                <a:cs typeface="Arial"/>
              </a:rPr>
              <a:t>backbone, LAN (Switch/Router), </a:t>
            </a:r>
            <a:r>
              <a:rPr sz="1600" dirty="0">
                <a:latin typeface="Arial"/>
                <a:cs typeface="Arial"/>
              </a:rPr>
              <a:t>Wireless, </a:t>
            </a:r>
            <a:r>
              <a:rPr sz="1600" spc="-5" dirty="0">
                <a:latin typeface="Arial"/>
                <a:cs typeface="Arial"/>
              </a:rPr>
              <a:t>PSTN </a:t>
            </a:r>
            <a:r>
              <a:rPr sz="1600" dirty="0">
                <a:latin typeface="Arial"/>
                <a:cs typeface="Arial"/>
              </a:rPr>
              <a:t>(call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center),...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Systems </a:t>
            </a:r>
            <a:r>
              <a:rPr sz="3200" spc="-5" dirty="0"/>
              <a:t>and </a:t>
            </a:r>
            <a:r>
              <a:rPr sz="3200" spc="-10" dirty="0"/>
              <a:t>System</a:t>
            </a:r>
            <a:r>
              <a:rPr sz="3200" spc="5" dirty="0"/>
              <a:t> </a:t>
            </a:r>
            <a:r>
              <a:rPr sz="3200" spc="-10" dirty="0"/>
              <a:t>Environment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893824"/>
            <a:ext cx="7925434" cy="42176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201930" indent="-342900" algn="just">
              <a:lnSpc>
                <a:spcPts val="302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system </a:t>
            </a:r>
            <a:r>
              <a:rPr sz="2800" dirty="0">
                <a:latin typeface="Arial"/>
                <a:cs typeface="Arial"/>
              </a:rPr>
              <a:t>is defined as a groups of objects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  are joined together in some regular interaction  toward the accomplishment of some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purpose.</a:t>
            </a:r>
            <a:endParaRPr sz="2800">
              <a:latin typeface="Arial"/>
              <a:cs typeface="Arial"/>
            </a:endParaRPr>
          </a:p>
          <a:p>
            <a:pPr marL="755650" marR="145415" lvl="1" indent="-285750" algn="just">
              <a:lnSpc>
                <a:spcPts val="2590"/>
              </a:lnSpc>
              <a:spcBef>
                <a:spcPts val="57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automobile </a:t>
            </a:r>
            <a:r>
              <a:rPr sz="2400" dirty="0">
                <a:latin typeface="Arial"/>
                <a:cs typeface="Arial"/>
              </a:rPr>
              <a:t>factory: Machines, components </a:t>
            </a:r>
            <a:r>
              <a:rPr sz="2400" spc="-5" dirty="0">
                <a:latin typeface="Arial"/>
                <a:cs typeface="Arial"/>
              </a:rPr>
              <a:t>parts  </a:t>
            </a:r>
            <a:r>
              <a:rPr sz="2400" dirty="0">
                <a:latin typeface="Arial"/>
                <a:cs typeface="Arial"/>
              </a:rPr>
              <a:t>and workers operate jointly along assembly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ts val="3020"/>
              </a:lnSpc>
              <a:spcBef>
                <a:spcPts val="6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system is often affected by changes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occurring  </a:t>
            </a:r>
            <a:r>
              <a:rPr sz="2800" spc="-5" dirty="0">
                <a:latin typeface="Arial"/>
                <a:cs typeface="Arial"/>
              </a:rPr>
              <a:t>outside </a:t>
            </a:r>
            <a:r>
              <a:rPr sz="2800" dirty="0">
                <a:latin typeface="Arial"/>
                <a:cs typeface="Arial"/>
              </a:rPr>
              <a:t>the system: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sz="2800" spc="7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environment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24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Factory : Arrival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orders</a:t>
            </a:r>
            <a:endParaRPr sz="2400">
              <a:latin typeface="Arial"/>
              <a:cs typeface="Arial"/>
            </a:endParaRPr>
          </a:p>
          <a:p>
            <a:pPr marL="1155700" marR="318770" lvl="2" indent="-228600">
              <a:lnSpc>
                <a:spcPts val="2160"/>
              </a:lnSpc>
              <a:spcBef>
                <a:spcPts val="520"/>
              </a:spcBef>
              <a:buClr>
                <a:srgbClr val="00007C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Effect of </a:t>
            </a:r>
            <a:r>
              <a:rPr sz="2000" spc="-10" dirty="0">
                <a:latin typeface="Arial"/>
                <a:cs typeface="Arial"/>
              </a:rPr>
              <a:t>supply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spc="-10" dirty="0">
                <a:latin typeface="Arial"/>
                <a:cs typeface="Arial"/>
              </a:rPr>
              <a:t>demand 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10" dirty="0">
                <a:latin typeface="Arial"/>
                <a:cs typeface="Arial"/>
              </a:rPr>
              <a:t>relationship between </a:t>
            </a:r>
            <a:r>
              <a:rPr sz="2000" spc="-5" dirty="0">
                <a:latin typeface="Arial"/>
                <a:cs typeface="Arial"/>
              </a:rPr>
              <a:t>factory  </a:t>
            </a:r>
            <a:r>
              <a:rPr sz="2000" spc="-10" dirty="0">
                <a:latin typeface="Arial"/>
                <a:cs typeface="Arial"/>
              </a:rPr>
              <a:t>output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arrival (activity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system)</a:t>
            </a:r>
            <a:endParaRPr sz="20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245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Banks : </a:t>
            </a:r>
            <a:r>
              <a:rPr sz="2400" spc="-5" dirty="0">
                <a:latin typeface="Arial"/>
                <a:cs typeface="Arial"/>
              </a:rPr>
              <a:t>arrival 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customers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41738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Components </a:t>
            </a:r>
            <a:r>
              <a:rPr sz="3200" spc="-5" dirty="0"/>
              <a:t>of</a:t>
            </a:r>
            <a:r>
              <a:rPr sz="3200" spc="-40" dirty="0"/>
              <a:t> </a:t>
            </a:r>
            <a:r>
              <a:rPr sz="3200" spc="-10" dirty="0"/>
              <a:t>system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887728"/>
            <a:ext cx="796925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Entity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9A9ACC"/>
              </a:buClr>
              <a:buSzPct val="8125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600" spc="-5" dirty="0">
                <a:latin typeface="Arial"/>
                <a:cs typeface="Arial"/>
              </a:rPr>
              <a:t>An object of interest in </a:t>
            </a:r>
            <a:r>
              <a:rPr sz="1600" dirty="0">
                <a:latin typeface="Arial"/>
                <a:cs typeface="Arial"/>
              </a:rPr>
              <a:t>the system : </a:t>
            </a:r>
            <a:r>
              <a:rPr sz="1600" spc="-5" dirty="0">
                <a:latin typeface="Arial"/>
                <a:cs typeface="Arial"/>
              </a:rPr>
              <a:t>Machines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factory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Attribute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9A9ACC"/>
              </a:buClr>
              <a:buSzPct val="8125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600" spc="-5" dirty="0">
                <a:latin typeface="Arial"/>
                <a:cs typeface="Arial"/>
              </a:rPr>
              <a:t>The property of an </a:t>
            </a:r>
            <a:r>
              <a:rPr sz="1600" dirty="0">
                <a:latin typeface="Arial"/>
                <a:cs typeface="Arial"/>
              </a:rPr>
              <a:t>entity : speed,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capacity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Activity</a:t>
            </a:r>
            <a:endParaRPr sz="1800">
              <a:latin typeface="Arial"/>
              <a:cs typeface="Arial"/>
            </a:endParaRPr>
          </a:p>
          <a:p>
            <a:pPr marL="811530" lvl="1" indent="-342265">
              <a:lnSpc>
                <a:spcPct val="100000"/>
              </a:lnSpc>
              <a:buClr>
                <a:srgbClr val="9A9ACC"/>
              </a:buClr>
              <a:buSzPct val="81250"/>
              <a:buFont typeface="Wingdings"/>
              <a:buChar char=""/>
              <a:tabLst>
                <a:tab pos="811530" algn="l"/>
                <a:tab pos="812165" algn="l"/>
              </a:tabLst>
            </a:pP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time period of specified length :welding,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stamping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marL="755650" marR="5080" lvl="1" indent="-285750">
              <a:lnSpc>
                <a:spcPct val="80000"/>
              </a:lnSpc>
              <a:spcBef>
                <a:spcPts val="390"/>
              </a:spcBef>
              <a:buClr>
                <a:srgbClr val="9A9ACC"/>
              </a:buClr>
              <a:buSzPct val="8125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collection of variables that describe the system in any </a:t>
            </a:r>
            <a:r>
              <a:rPr sz="1600" dirty="0">
                <a:latin typeface="Arial"/>
                <a:cs typeface="Arial"/>
              </a:rPr>
              <a:t>time : status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machine  </a:t>
            </a:r>
            <a:r>
              <a:rPr sz="1600" spc="-5" dirty="0">
                <a:latin typeface="Arial"/>
                <a:cs typeface="Arial"/>
              </a:rPr>
              <a:t>(busy, idle,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down,…)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Event</a:t>
            </a:r>
            <a:endParaRPr sz="1800">
              <a:latin typeface="Arial"/>
              <a:cs typeface="Arial"/>
            </a:endParaRPr>
          </a:p>
          <a:p>
            <a:pPr marL="755650" marR="848360" lvl="1" indent="-285750">
              <a:lnSpc>
                <a:spcPct val="80000"/>
              </a:lnSpc>
              <a:spcBef>
                <a:spcPts val="390"/>
              </a:spcBef>
              <a:buClr>
                <a:srgbClr val="9A9ACC"/>
              </a:buClr>
              <a:buSzPct val="8125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instantaneous occurrence that might </a:t>
            </a:r>
            <a:r>
              <a:rPr sz="1600" dirty="0">
                <a:latin typeface="Arial"/>
                <a:cs typeface="Arial"/>
              </a:rPr>
              <a:t>change the state of the system:  </a:t>
            </a:r>
            <a:r>
              <a:rPr sz="1600" spc="-5" dirty="0">
                <a:latin typeface="Arial"/>
                <a:cs typeface="Arial"/>
              </a:rPr>
              <a:t>breakdown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Endogenous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9A9ACC"/>
              </a:buClr>
              <a:buSzPct val="8125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600" spc="-5" dirty="0">
                <a:latin typeface="Arial"/>
                <a:cs typeface="Arial"/>
              </a:rPr>
              <a:t>Activities and events occurring with 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Exogenous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9A9ACC"/>
              </a:buClr>
              <a:buSzPct val="8125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600" spc="-5" dirty="0">
                <a:latin typeface="Arial"/>
                <a:cs typeface="Arial"/>
              </a:rPr>
              <a:t>Activities and events occurring with the environment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59118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Discrete </a:t>
            </a:r>
            <a:r>
              <a:rPr sz="3200" spc="-5" dirty="0"/>
              <a:t>and </a:t>
            </a:r>
            <a:r>
              <a:rPr sz="3200" spc="-10" dirty="0"/>
              <a:t>Continues</a:t>
            </a:r>
            <a:r>
              <a:rPr sz="3200" spc="5" dirty="0"/>
              <a:t> </a:t>
            </a:r>
            <a:r>
              <a:rPr sz="3200" spc="-10" dirty="0"/>
              <a:t>Systems</a:t>
            </a:r>
            <a:endParaRPr sz="3200"/>
          </a:p>
        </p:txBody>
      </p:sp>
      <p:sp>
        <p:nvSpPr>
          <p:cNvPr id="52" name="object 52"/>
          <p:cNvSpPr txBox="1"/>
          <p:nvPr/>
        </p:nvSpPr>
        <p:spPr>
          <a:xfrm>
            <a:off x="993902" y="1928876"/>
            <a:ext cx="7417434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discrete system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in which </a:t>
            </a:r>
            <a:r>
              <a:rPr sz="2400" dirty="0">
                <a:latin typeface="Arial"/>
                <a:cs typeface="Arial"/>
              </a:rPr>
              <a:t>the state variables  change </a:t>
            </a:r>
            <a:r>
              <a:rPr sz="2400" spc="-5" dirty="0">
                <a:latin typeface="Arial"/>
                <a:cs typeface="Arial"/>
              </a:rPr>
              <a:t>only at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discrete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 points in </a:t>
            </a:r>
            <a:r>
              <a:rPr sz="2400" dirty="0">
                <a:latin typeface="Arial"/>
                <a:cs typeface="Arial"/>
              </a:rPr>
              <a:t>time : Bank  example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53769" y="3124198"/>
            <a:ext cx="5773134" cy="41041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71748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Discrete </a:t>
            </a:r>
            <a:r>
              <a:rPr sz="3200" spc="-5" dirty="0"/>
              <a:t>and </a:t>
            </a:r>
            <a:r>
              <a:rPr sz="3200" spc="-10" dirty="0"/>
              <a:t>Continues Systems</a:t>
            </a:r>
            <a:r>
              <a:rPr sz="3200" spc="40" dirty="0"/>
              <a:t>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52" name="object 52"/>
          <p:cNvSpPr txBox="1"/>
          <p:nvPr/>
        </p:nvSpPr>
        <p:spPr>
          <a:xfrm>
            <a:off x="993902" y="1928876"/>
            <a:ext cx="806386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continues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is one in which </a:t>
            </a:r>
            <a:r>
              <a:rPr sz="2400" dirty="0">
                <a:latin typeface="Arial"/>
                <a:cs typeface="Arial"/>
              </a:rPr>
              <a:t>the state variables  change continuously over time: </a:t>
            </a:r>
            <a:r>
              <a:rPr sz="2400" spc="-5" dirty="0">
                <a:latin typeface="Arial"/>
                <a:cs typeface="Arial"/>
              </a:rPr>
              <a:t>Head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water </a:t>
            </a:r>
            <a:r>
              <a:rPr sz="2400" dirty="0">
                <a:latin typeface="Arial"/>
                <a:cs typeface="Arial"/>
              </a:rPr>
              <a:t>behind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dam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58555" y="2971799"/>
            <a:ext cx="5228986" cy="4104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3385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Model </a:t>
            </a:r>
            <a:r>
              <a:rPr sz="3200" spc="-5" dirty="0"/>
              <a:t>of a</a:t>
            </a:r>
            <a:r>
              <a:rPr sz="3200" spc="-45" dirty="0"/>
              <a:t> </a:t>
            </a:r>
            <a:r>
              <a:rPr sz="3200" spc="-10" dirty="0"/>
              <a:t>System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843826"/>
            <a:ext cx="7830184" cy="381507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To study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840105" lvl="1" indent="-370840">
              <a:lnSpc>
                <a:spcPct val="100000"/>
              </a:lnSpc>
              <a:spcBef>
                <a:spcPts val="575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840105" algn="l"/>
                <a:tab pos="840740" algn="l"/>
              </a:tabLst>
            </a:pPr>
            <a:r>
              <a:rPr sz="2400" spc="-5" dirty="0">
                <a:latin typeface="Arial"/>
                <a:cs typeface="Arial"/>
              </a:rPr>
              <a:t>it is </a:t>
            </a:r>
            <a:r>
              <a:rPr sz="2400" dirty="0">
                <a:latin typeface="Arial"/>
                <a:cs typeface="Arial"/>
              </a:rPr>
              <a:t>sometimes </a:t>
            </a:r>
            <a:r>
              <a:rPr sz="2400" spc="-5" dirty="0">
                <a:latin typeface="Arial"/>
                <a:cs typeface="Arial"/>
              </a:rPr>
              <a:t>possible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experiments with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95"/>
              </a:spcBef>
              <a:buClr>
                <a:srgbClr val="00007C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This is not </a:t>
            </a:r>
            <a:r>
              <a:rPr sz="2000" spc="-10" dirty="0">
                <a:latin typeface="Arial"/>
                <a:cs typeface="Arial"/>
              </a:rPr>
              <a:t>always possible </a:t>
            </a:r>
            <a:r>
              <a:rPr sz="2000" spc="-5" dirty="0">
                <a:latin typeface="Arial"/>
                <a:cs typeface="Arial"/>
              </a:rPr>
              <a:t>(bank,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factory,…)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Clr>
                <a:srgbClr val="00007C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A new </a:t>
            </a:r>
            <a:r>
              <a:rPr sz="2000" spc="-10" dirty="0">
                <a:latin typeface="Arial"/>
                <a:cs typeface="Arial"/>
              </a:rPr>
              <a:t>system </a:t>
            </a:r>
            <a:r>
              <a:rPr sz="2000" spc="-5" dirty="0">
                <a:latin typeface="Arial"/>
                <a:cs typeface="Arial"/>
              </a:rPr>
              <a:t>may </a:t>
            </a:r>
            <a:r>
              <a:rPr sz="2000" spc="-10" dirty="0">
                <a:latin typeface="Arial"/>
                <a:cs typeface="Arial"/>
              </a:rPr>
              <a:t>not yet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exist</a:t>
            </a:r>
            <a:endParaRPr sz="2000">
              <a:latin typeface="Arial"/>
              <a:cs typeface="Arial"/>
            </a:endParaRPr>
          </a:p>
          <a:p>
            <a:pPr marL="355600" marR="278130" indent="-342900">
              <a:lnSpc>
                <a:spcPct val="100000"/>
              </a:lnSpc>
              <a:spcBef>
                <a:spcPts val="65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2800" dirty="0">
                <a:latin typeface="Arial"/>
                <a:cs typeface="Arial"/>
              </a:rPr>
              <a:t>: construct a conceptual framework that  describes 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755650" marR="38735" lvl="1" indent="-285750">
              <a:lnSpc>
                <a:spcPct val="100000"/>
              </a:lnSpc>
              <a:spcBef>
                <a:spcPts val="58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necessary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consider </a:t>
            </a:r>
            <a:r>
              <a:rPr sz="2400" dirty="0">
                <a:latin typeface="Arial"/>
                <a:cs typeface="Arial"/>
              </a:rPr>
              <a:t>those </a:t>
            </a:r>
            <a:r>
              <a:rPr sz="2400" spc="-5" dirty="0">
                <a:latin typeface="Arial"/>
                <a:cs typeface="Arial"/>
              </a:rPr>
              <a:t>accepts of systems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affect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problem under investigation  </a:t>
            </a:r>
            <a:r>
              <a:rPr sz="2400" dirty="0">
                <a:latin typeface="Arial"/>
                <a:cs typeface="Arial"/>
              </a:rPr>
              <a:t>(unnecessary details must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remove)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9106" y="6909727"/>
            <a:ext cx="101600" cy="215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5" dirty="0">
                <a:latin typeface="Arial Black"/>
                <a:cs typeface="Arial Black"/>
              </a:rPr>
              <a:t>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3002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Types </a:t>
            </a:r>
            <a:r>
              <a:rPr sz="3200" spc="-5" dirty="0"/>
              <a:t>of</a:t>
            </a:r>
            <a:r>
              <a:rPr sz="3200" spc="-45" dirty="0"/>
              <a:t> </a:t>
            </a:r>
            <a:r>
              <a:rPr sz="3200" spc="-10" dirty="0"/>
              <a:t>Models</a:t>
            </a:r>
            <a:endParaRPr sz="3200"/>
          </a:p>
        </p:txBody>
      </p:sp>
      <p:sp>
        <p:nvSpPr>
          <p:cNvPr id="53" name="object 53"/>
          <p:cNvSpPr/>
          <p:nvPr/>
        </p:nvSpPr>
        <p:spPr>
          <a:xfrm>
            <a:off x="1600200" y="1523999"/>
            <a:ext cx="7391400" cy="55130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937752" y="6897027"/>
            <a:ext cx="127000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latin typeface="Arial Black"/>
                <a:cs typeface="Arial Black"/>
              </a:rPr>
              <a:t>7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892" y="1027420"/>
            <a:ext cx="6203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Characterizing </a:t>
            </a:r>
            <a:r>
              <a:rPr sz="3200" spc="-5" dirty="0"/>
              <a:t>a </a:t>
            </a:r>
            <a:r>
              <a:rPr sz="3200" spc="-10" dirty="0"/>
              <a:t>Simulation</a:t>
            </a:r>
            <a:r>
              <a:rPr sz="3200" spc="25" dirty="0"/>
              <a:t> </a:t>
            </a:r>
            <a:r>
              <a:rPr sz="3200" spc="-10" dirty="0"/>
              <a:t>Model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852367"/>
            <a:ext cx="7867650" cy="41719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Deterministic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Stochastic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Does </a:t>
            </a:r>
            <a:r>
              <a:rPr sz="2400" dirty="0">
                <a:latin typeface="Arial"/>
                <a:cs typeface="Arial"/>
              </a:rPr>
              <a:t>the model contain stochastic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components?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Randomness is easy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add </a:t>
            </a:r>
            <a:r>
              <a:rPr sz="2400" dirty="0">
                <a:latin typeface="Arial"/>
                <a:cs typeface="Arial"/>
              </a:rPr>
              <a:t>to 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Static </a:t>
            </a:r>
            <a:r>
              <a:rPr sz="2800" spc="-5" dirty="0">
                <a:latin typeface="Arial"/>
                <a:cs typeface="Arial"/>
              </a:rPr>
              <a:t>or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Dynamic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Is time a significant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Continuous or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Discrete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61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Does </a:t>
            </a:r>
            <a:r>
              <a:rPr sz="2400" dirty="0">
                <a:latin typeface="Arial"/>
                <a:cs typeface="Arial"/>
              </a:rPr>
              <a:t>the system state </a:t>
            </a:r>
            <a:r>
              <a:rPr sz="2400" spc="-5" dirty="0">
                <a:latin typeface="Arial"/>
                <a:cs typeface="Arial"/>
              </a:rPr>
              <a:t>evolve </a:t>
            </a:r>
            <a:r>
              <a:rPr sz="2400" dirty="0">
                <a:latin typeface="Arial"/>
                <a:cs typeface="Arial"/>
              </a:rPr>
              <a:t>continuously </a:t>
            </a:r>
            <a:r>
              <a:rPr sz="2400" spc="-5" dirty="0">
                <a:latin typeface="Arial"/>
                <a:cs typeface="Arial"/>
              </a:rPr>
              <a:t>or only at  discrete points in</a:t>
            </a:r>
            <a:r>
              <a:rPr sz="2400" dirty="0">
                <a:latin typeface="Arial"/>
                <a:cs typeface="Arial"/>
              </a:rPr>
              <a:t> time?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5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Continuous: classical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mechanics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Discrete: queuing, inventory, machine shop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59118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Discrete-Event Simulation</a:t>
            </a:r>
            <a:r>
              <a:rPr sz="3200" spc="20" dirty="0"/>
              <a:t> </a:t>
            </a:r>
            <a:r>
              <a:rPr sz="3200" spc="-10" dirty="0"/>
              <a:t>Model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843074"/>
            <a:ext cx="7396480" cy="19907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Stochastic: some state variables are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random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dirty="0">
                <a:latin typeface="Arial"/>
                <a:cs typeface="Arial"/>
              </a:rPr>
              <a:t>Dynamic</a:t>
            </a:r>
            <a:r>
              <a:rPr sz="2800" dirty="0">
                <a:latin typeface="Arial"/>
                <a:cs typeface="Arial"/>
              </a:rPr>
              <a:t>: time evolution is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important</a:t>
            </a:r>
            <a:endParaRPr sz="2800">
              <a:latin typeface="Arial"/>
              <a:cs typeface="Arial"/>
            </a:endParaRPr>
          </a:p>
          <a:p>
            <a:pPr marL="354965" marR="106045" indent="-3429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dirty="0">
                <a:latin typeface="Arial"/>
                <a:cs typeface="Arial"/>
              </a:rPr>
              <a:t>Discrete-Event</a:t>
            </a:r>
            <a:r>
              <a:rPr sz="2800" dirty="0">
                <a:latin typeface="Arial"/>
                <a:cs typeface="Arial"/>
              </a:rPr>
              <a:t>: significant changes occur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  discrete time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instances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13119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Outline</a:t>
            </a:r>
            <a:endParaRPr sz="3200"/>
          </a:p>
        </p:txBody>
      </p:sp>
      <p:sp>
        <p:nvSpPr>
          <p:cNvPr id="53" name="object 53"/>
          <p:cNvSpPr txBox="1"/>
          <p:nvPr/>
        </p:nvSpPr>
        <p:spPr>
          <a:xfrm>
            <a:off x="8925052" y="6897027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/>
                <a:cs typeface="Arial Black"/>
              </a:rPr>
              <a:t>2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93902" y="1863344"/>
            <a:ext cx="6522084" cy="444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When Simulation Is the Appropriate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Tool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When Simulation Is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Appropriate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Advantages and Disadvantages of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Simulation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Areas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Systems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System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Components of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Discrete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Continuous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Model of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Types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Discrete-Event </a:t>
            </a:r>
            <a:r>
              <a:rPr sz="2400" dirty="0">
                <a:latin typeface="Arial"/>
                <a:cs typeface="Arial"/>
              </a:rPr>
              <a:t>System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Simulation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Steps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 Simulation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Study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36692" y="1027420"/>
            <a:ext cx="31381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Model</a:t>
            </a:r>
            <a:r>
              <a:rPr sz="3200" spc="-45" dirty="0"/>
              <a:t> </a:t>
            </a:r>
            <a:r>
              <a:rPr sz="3200" spc="-10" dirty="0"/>
              <a:t>Taxonomy</a:t>
            </a:r>
            <a:endParaRPr sz="3200"/>
          </a:p>
        </p:txBody>
      </p:sp>
      <p:sp>
        <p:nvSpPr>
          <p:cNvPr id="52" name="object 52"/>
          <p:cNvSpPr/>
          <p:nvPr/>
        </p:nvSpPr>
        <p:spPr>
          <a:xfrm>
            <a:off x="1066800" y="2438398"/>
            <a:ext cx="8077198" cy="457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892" y="1027420"/>
            <a:ext cx="4582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DES </a:t>
            </a:r>
            <a:r>
              <a:rPr sz="3200" spc="-10" dirty="0"/>
              <a:t>Model</a:t>
            </a:r>
            <a:r>
              <a:rPr sz="3200" spc="-35" dirty="0"/>
              <a:t> </a:t>
            </a:r>
            <a:r>
              <a:rPr sz="3200" spc="-10" dirty="0"/>
              <a:t>Development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843826"/>
            <a:ext cx="5920105" cy="36798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Arial"/>
                <a:cs typeface="Arial"/>
              </a:rPr>
              <a:t>How to develop 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model:</a:t>
            </a:r>
            <a:endParaRPr sz="28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575"/>
              </a:spcBef>
              <a:buClr>
                <a:srgbClr val="9A9ACC"/>
              </a:buClr>
              <a:buSzPct val="79166"/>
              <a:buAutoNum type="arabicParenR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Determine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goals and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objectives</a:t>
            </a:r>
            <a:endParaRPr sz="24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570"/>
              </a:spcBef>
              <a:buClr>
                <a:srgbClr val="9A9ACC"/>
              </a:buClr>
              <a:buSzPct val="79166"/>
              <a:buAutoNum type="arabicParenR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Build a </a:t>
            </a:r>
            <a:r>
              <a:rPr sz="2400" b="1" i="1" spc="-5" dirty="0">
                <a:latin typeface="Arial"/>
                <a:cs typeface="Arial"/>
              </a:rPr>
              <a:t>conceptual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570"/>
              </a:spcBef>
              <a:buClr>
                <a:srgbClr val="9A9ACC"/>
              </a:buClr>
              <a:buSzPct val="79166"/>
              <a:buAutoNum type="arabicParenR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Convert into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latin typeface="Arial"/>
                <a:cs typeface="Arial"/>
              </a:rPr>
              <a:t>specification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570"/>
              </a:spcBef>
              <a:buClr>
                <a:srgbClr val="9A9ACC"/>
              </a:buClr>
              <a:buSzPct val="79166"/>
              <a:buAutoNum type="arabicParenR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Convert into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latin typeface="Arial"/>
                <a:cs typeface="Arial"/>
              </a:rPr>
              <a:t>computational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570"/>
              </a:spcBef>
              <a:buClr>
                <a:srgbClr val="9A9ACC"/>
              </a:buClr>
              <a:buSzPct val="79166"/>
              <a:buAutoNum type="arabicParenR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Verify</a:t>
            </a:r>
            <a:endParaRPr sz="24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570"/>
              </a:spcBef>
              <a:buClr>
                <a:srgbClr val="9A9ACC"/>
              </a:buClr>
              <a:buSzPct val="79166"/>
              <a:buAutoNum type="arabicParenR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Validate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Typically an iterative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892" y="1027420"/>
            <a:ext cx="3587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Three </a:t>
            </a:r>
            <a:r>
              <a:rPr sz="3200" spc="-10" dirty="0"/>
              <a:t>Model</a:t>
            </a:r>
            <a:r>
              <a:rPr sz="3200" spc="-55" dirty="0"/>
              <a:t> </a:t>
            </a:r>
            <a:r>
              <a:rPr sz="3200" spc="-10" dirty="0"/>
              <a:t>Levels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862545"/>
            <a:ext cx="7887970" cy="41859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Conceptual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Very high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How comprehensive </a:t>
            </a:r>
            <a:r>
              <a:rPr sz="2000" spc="-10" dirty="0">
                <a:latin typeface="Arial"/>
                <a:cs typeface="Arial"/>
              </a:rPr>
              <a:t>should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model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be?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ts val="2170"/>
              </a:lnSpc>
              <a:spcBef>
                <a:spcPts val="500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What are the </a:t>
            </a:r>
            <a:r>
              <a:rPr sz="2000" i="1" spc="-5" dirty="0">
                <a:latin typeface="Arial"/>
                <a:cs typeface="Arial"/>
              </a:rPr>
              <a:t>state variables, </a:t>
            </a:r>
            <a:r>
              <a:rPr sz="2000" spc="-5" dirty="0">
                <a:latin typeface="Arial"/>
                <a:cs typeface="Arial"/>
              </a:rPr>
              <a:t>which are </a:t>
            </a:r>
            <a:r>
              <a:rPr sz="2000" spc="-10" dirty="0">
                <a:latin typeface="Arial"/>
                <a:cs typeface="Arial"/>
              </a:rPr>
              <a:t>dynamic, </a:t>
            </a:r>
            <a:r>
              <a:rPr sz="2000" spc="-5" dirty="0">
                <a:latin typeface="Arial"/>
                <a:cs typeface="Arial"/>
              </a:rPr>
              <a:t>and which </a:t>
            </a:r>
            <a:r>
              <a:rPr sz="2000" spc="-10" dirty="0">
                <a:latin typeface="Arial"/>
                <a:cs typeface="Arial"/>
              </a:rPr>
              <a:t>are  important?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paper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35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May </a:t>
            </a:r>
            <a:r>
              <a:rPr sz="2000" spc="-10" dirty="0">
                <a:latin typeface="Arial"/>
                <a:cs typeface="Arial"/>
              </a:rPr>
              <a:t>involve equations, pseudocode,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How will the model receive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input?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Computational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35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computer program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General-purpose PL or simulation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language?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892" y="1027420"/>
            <a:ext cx="45605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Verification </a:t>
            </a:r>
            <a:r>
              <a:rPr sz="3200" spc="-5" dirty="0"/>
              <a:t>vs. </a:t>
            </a:r>
            <a:r>
              <a:rPr sz="3200" spc="-10" dirty="0"/>
              <a:t>Validation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852367"/>
            <a:ext cx="7649845" cy="44278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dirty="0">
                <a:latin typeface="Arial"/>
                <a:cs typeface="Arial"/>
              </a:rPr>
              <a:t>Verification</a:t>
            </a:r>
            <a:endParaRPr sz="2800">
              <a:latin typeface="Arial"/>
              <a:cs typeface="Arial"/>
            </a:endParaRPr>
          </a:p>
          <a:p>
            <a:pPr marL="755650" marR="512445" lvl="1" indent="-285750">
              <a:lnSpc>
                <a:spcPts val="2590"/>
              </a:lnSpc>
              <a:spcBef>
                <a:spcPts val="61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Computational </a:t>
            </a:r>
            <a:r>
              <a:rPr sz="2400" dirty="0">
                <a:latin typeface="Arial"/>
                <a:cs typeface="Arial"/>
              </a:rPr>
              <a:t>model should be consistent </a:t>
            </a:r>
            <a:r>
              <a:rPr sz="2400" spc="-5" dirty="0">
                <a:latin typeface="Arial"/>
                <a:cs typeface="Arial"/>
              </a:rPr>
              <a:t>with  </a:t>
            </a:r>
            <a:r>
              <a:rPr sz="2400" dirty="0">
                <a:latin typeface="Arial"/>
                <a:cs typeface="Arial"/>
              </a:rPr>
              <a:t>specification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Did we build the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</a:t>
            </a:r>
            <a:r>
              <a:rPr sz="2400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right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dirty="0">
                <a:latin typeface="Arial"/>
                <a:cs typeface="Arial"/>
              </a:rPr>
              <a:t>Validation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605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Computational </a:t>
            </a:r>
            <a:r>
              <a:rPr sz="2400" dirty="0">
                <a:latin typeface="Arial"/>
                <a:cs typeface="Arial"/>
              </a:rPr>
              <a:t>model should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consistent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the  system being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analyzed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Did we build the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right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755650" marR="362585" lvl="1" indent="-285750">
              <a:lnSpc>
                <a:spcPts val="2590"/>
              </a:lnSpc>
              <a:spcBef>
                <a:spcPts val="61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Can an expert distinguish </a:t>
            </a:r>
            <a:r>
              <a:rPr sz="2400" dirty="0">
                <a:latin typeface="Arial"/>
                <a:cs typeface="Arial"/>
              </a:rPr>
              <a:t>simulation </a:t>
            </a:r>
            <a:r>
              <a:rPr sz="2400" spc="-5" dirty="0">
                <a:latin typeface="Arial"/>
                <a:cs typeface="Arial"/>
              </a:rPr>
              <a:t>output </a:t>
            </a:r>
            <a:r>
              <a:rPr sz="2400" dirty="0">
                <a:latin typeface="Arial"/>
                <a:cs typeface="Arial"/>
              </a:rPr>
              <a:t>from  </a:t>
            </a:r>
            <a:r>
              <a:rPr sz="2400" spc="-5" dirty="0">
                <a:latin typeface="Arial"/>
                <a:cs typeface="Arial"/>
              </a:rPr>
              <a:t>system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output?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Interactive graphics can prove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valuable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Steps </a:t>
            </a:r>
            <a:r>
              <a:rPr spc="-5" dirty="0"/>
              <a:t>in</a:t>
            </a:r>
            <a:r>
              <a:rPr spc="-80" dirty="0"/>
              <a:t> </a:t>
            </a:r>
            <a:r>
              <a:rPr dirty="0"/>
              <a:t>Simulation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5771" y="1272778"/>
            <a:ext cx="935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Study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176521" y="457200"/>
            <a:ext cx="3650310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1717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Definition</a:t>
            </a:r>
            <a:endParaRPr sz="3200"/>
          </a:p>
        </p:txBody>
      </p:sp>
      <p:sp>
        <p:nvSpPr>
          <p:cNvPr id="53" name="object 53"/>
          <p:cNvSpPr txBox="1"/>
          <p:nvPr/>
        </p:nvSpPr>
        <p:spPr>
          <a:xfrm>
            <a:off x="8925052" y="6897027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/>
                <a:cs typeface="Arial Black"/>
              </a:rPr>
              <a:t>3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93902" y="1928876"/>
            <a:ext cx="8027670" cy="420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simulation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imitation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operation of </a:t>
            </a:r>
            <a:r>
              <a:rPr sz="2400" dirty="0">
                <a:latin typeface="Arial"/>
                <a:cs typeface="Arial"/>
              </a:rPr>
              <a:t>real-world  </a:t>
            </a:r>
            <a:r>
              <a:rPr sz="2400" spc="-5" dirty="0">
                <a:latin typeface="Arial"/>
                <a:cs typeface="Arial"/>
              </a:rPr>
              <a:t>process or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over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755650" marR="1329055" lvl="1" indent="-285750">
              <a:lnSpc>
                <a:spcPct val="100000"/>
              </a:lnSpc>
              <a:spcBef>
                <a:spcPts val="489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Generation of </a:t>
            </a:r>
            <a:r>
              <a:rPr sz="2000" spc="-10" dirty="0">
                <a:latin typeface="Arial"/>
                <a:cs typeface="Arial"/>
              </a:rPr>
              <a:t>artificial history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observation </a:t>
            </a:r>
            <a:r>
              <a:rPr sz="2000" spc="-5" dirty="0">
                <a:latin typeface="Arial"/>
                <a:cs typeface="Arial"/>
              </a:rPr>
              <a:t>of that  </a:t>
            </a:r>
            <a:r>
              <a:rPr sz="2000" spc="-10" dirty="0">
                <a:latin typeface="Arial"/>
                <a:cs typeface="Arial"/>
              </a:rPr>
              <a:t>observation</a:t>
            </a:r>
            <a:r>
              <a:rPr sz="2000" spc="-5" dirty="0">
                <a:latin typeface="Arial"/>
                <a:cs typeface="Arial"/>
              </a:rPr>
              <a:t> history</a:t>
            </a:r>
            <a:endParaRPr sz="2000">
              <a:latin typeface="Arial"/>
              <a:cs typeface="Arial"/>
            </a:endParaRPr>
          </a:p>
          <a:p>
            <a:pPr marL="355600" marR="1308100" indent="-342900">
              <a:lnSpc>
                <a:spcPct val="100000"/>
              </a:lnSpc>
              <a:spcBef>
                <a:spcPts val="54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model </a:t>
            </a:r>
            <a:r>
              <a:rPr sz="2400" dirty="0">
                <a:latin typeface="Arial"/>
                <a:cs typeface="Arial"/>
              </a:rPr>
              <a:t>construct a conceptual framework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5" dirty="0">
                <a:latin typeface="Arial"/>
                <a:cs typeface="Arial"/>
              </a:rPr>
              <a:t>describes </a:t>
            </a:r>
            <a:r>
              <a:rPr sz="2400" dirty="0">
                <a:latin typeface="Arial"/>
                <a:cs typeface="Arial"/>
              </a:rPr>
              <a:t>a system</a:t>
            </a:r>
            <a:endParaRPr sz="2400">
              <a:latin typeface="Arial"/>
              <a:cs typeface="Arial"/>
            </a:endParaRPr>
          </a:p>
          <a:p>
            <a:pPr marL="355600" marR="889000" indent="-342900">
              <a:lnSpc>
                <a:spcPct val="100000"/>
              </a:lnSpc>
              <a:spcBef>
                <a:spcPts val="5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behavior of </a:t>
            </a:r>
            <a:r>
              <a:rPr sz="2400" dirty="0">
                <a:latin typeface="Arial"/>
                <a:cs typeface="Arial"/>
              </a:rPr>
              <a:t>a system that </a:t>
            </a:r>
            <a:r>
              <a:rPr sz="2400" spc="-5" dirty="0">
                <a:latin typeface="Arial"/>
                <a:cs typeface="Arial"/>
              </a:rPr>
              <a:t>evolves over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is  </a:t>
            </a:r>
            <a:r>
              <a:rPr sz="2400" dirty="0">
                <a:latin typeface="Arial"/>
                <a:cs typeface="Arial"/>
              </a:rPr>
              <a:t>studied by developing a simulation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model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model takes a set </a:t>
            </a:r>
            <a:r>
              <a:rPr sz="2400" spc="-5" dirty="0">
                <a:latin typeface="Arial"/>
                <a:cs typeface="Arial"/>
              </a:rPr>
              <a:t>of expressed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assumptions: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Mathematical,</a:t>
            </a:r>
            <a:r>
              <a:rPr sz="2000" spc="-5" dirty="0">
                <a:latin typeface="Arial"/>
                <a:cs typeface="Arial"/>
              </a:rPr>
              <a:t> logical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Symbolic relationship </a:t>
            </a:r>
            <a:r>
              <a:rPr sz="2000" spc="-10" dirty="0">
                <a:latin typeface="Arial"/>
                <a:cs typeface="Arial"/>
              </a:rPr>
              <a:t>between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entities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58223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Goal of </a:t>
            </a:r>
            <a:r>
              <a:rPr sz="3200" spc="-10" dirty="0"/>
              <a:t>modeling </a:t>
            </a:r>
            <a:r>
              <a:rPr sz="3200" spc="-5" dirty="0"/>
              <a:t>and</a:t>
            </a:r>
            <a:r>
              <a:rPr sz="3200" spc="-20" dirty="0"/>
              <a:t> </a:t>
            </a:r>
            <a:r>
              <a:rPr sz="3200" spc="-10" dirty="0"/>
              <a:t>simulation</a:t>
            </a:r>
            <a:endParaRPr sz="3200"/>
          </a:p>
        </p:txBody>
      </p:sp>
      <p:sp>
        <p:nvSpPr>
          <p:cNvPr id="53" name="object 53"/>
          <p:cNvSpPr txBox="1"/>
          <p:nvPr/>
        </p:nvSpPr>
        <p:spPr>
          <a:xfrm>
            <a:off x="8925052" y="6897027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/>
                <a:cs typeface="Arial Black"/>
              </a:rPr>
              <a:t>4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93902" y="1928876"/>
            <a:ext cx="8060055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model can </a:t>
            </a:r>
            <a:r>
              <a:rPr sz="2400" spc="-5" dirty="0">
                <a:latin typeface="Arial"/>
                <a:cs typeface="Arial"/>
              </a:rPr>
              <a:t>be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investigate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wide </a:t>
            </a:r>
            <a:r>
              <a:rPr sz="2400" dirty="0">
                <a:latin typeface="Arial"/>
                <a:cs typeface="Arial"/>
              </a:rPr>
              <a:t>verity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“what  </a:t>
            </a:r>
            <a:r>
              <a:rPr sz="2400" spc="-5" dirty="0">
                <a:latin typeface="Arial"/>
                <a:cs typeface="Arial"/>
              </a:rPr>
              <a:t>if” </a:t>
            </a:r>
            <a:r>
              <a:rPr sz="2400" dirty="0">
                <a:latin typeface="Arial"/>
                <a:cs typeface="Arial"/>
              </a:rPr>
              <a:t>questions about real-world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755650" marR="104139" lvl="1" indent="-285750">
              <a:lnSpc>
                <a:spcPct val="100000"/>
              </a:lnSpc>
              <a:spcBef>
                <a:spcPts val="489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Potential changes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spc="-10" dirty="0">
                <a:latin typeface="Arial"/>
                <a:cs typeface="Arial"/>
              </a:rPr>
              <a:t>system </a:t>
            </a:r>
            <a:r>
              <a:rPr sz="2000" spc="-5" dirty="0">
                <a:latin typeface="Arial"/>
                <a:cs typeface="Arial"/>
              </a:rPr>
              <a:t>can be </a:t>
            </a:r>
            <a:r>
              <a:rPr sz="2000" spc="-10" dirty="0">
                <a:latin typeface="Arial"/>
                <a:cs typeface="Arial"/>
              </a:rPr>
              <a:t>simulated </a:t>
            </a:r>
            <a:r>
              <a:rPr sz="2000" spc="-5" dirty="0">
                <a:latin typeface="Arial"/>
                <a:cs typeface="Arial"/>
              </a:rPr>
              <a:t>and predicate  their </a:t>
            </a:r>
            <a:r>
              <a:rPr sz="2000" spc="-10" dirty="0">
                <a:latin typeface="Arial"/>
                <a:cs typeface="Arial"/>
              </a:rPr>
              <a:t>impact </a:t>
            </a:r>
            <a:r>
              <a:rPr sz="2000" spc="-5" dirty="0">
                <a:latin typeface="Arial"/>
                <a:cs typeface="Arial"/>
              </a:rPr>
              <a:t>on the </a:t>
            </a:r>
            <a:r>
              <a:rPr sz="2000" spc="-10" dirty="0"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Find </a:t>
            </a:r>
            <a:r>
              <a:rPr sz="2000" spc="-10" dirty="0">
                <a:latin typeface="Arial"/>
                <a:cs typeface="Arial"/>
              </a:rPr>
              <a:t>adequate parameters before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So simulation can be used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  <a:tab pos="3996690" algn="l"/>
              </a:tabLst>
            </a:pPr>
            <a:r>
              <a:rPr sz="2000" spc="-10" dirty="0">
                <a:latin typeface="Arial"/>
                <a:cs typeface="Arial"/>
              </a:rPr>
              <a:t>Analysis </a:t>
            </a:r>
            <a:r>
              <a:rPr sz="2000" spc="-5" dirty="0">
                <a:latin typeface="Arial"/>
                <a:cs typeface="Arial"/>
              </a:rPr>
              <a:t>tool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predicating	the effect of</a:t>
            </a:r>
            <a:r>
              <a:rPr sz="2000" spc="-10" dirty="0">
                <a:latin typeface="Arial"/>
                <a:cs typeface="Arial"/>
              </a:rPr>
              <a:t> changes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5"/>
              </a:spcBef>
              <a:buClr>
                <a:srgbClr val="9A9ACC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Design tool to </a:t>
            </a:r>
            <a:r>
              <a:rPr sz="2000" spc="-10" dirty="0">
                <a:latin typeface="Arial"/>
                <a:cs typeface="Arial"/>
              </a:rPr>
              <a:t>predicate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performance </a:t>
            </a:r>
            <a:r>
              <a:rPr sz="2000" spc="-5" dirty="0">
                <a:latin typeface="Arial"/>
                <a:cs typeface="Arial"/>
              </a:rPr>
              <a:t>of new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is better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do simulation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before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Implementation.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5933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How a </a:t>
            </a:r>
            <a:r>
              <a:rPr sz="3200" spc="-10" dirty="0"/>
              <a:t>model </a:t>
            </a:r>
            <a:r>
              <a:rPr sz="3200" spc="-5" dirty="0"/>
              <a:t>can be</a:t>
            </a:r>
            <a:r>
              <a:rPr sz="3200" spc="-30" dirty="0"/>
              <a:t> </a:t>
            </a:r>
            <a:r>
              <a:rPr sz="3200" spc="-10" dirty="0"/>
              <a:t>developed?</a:t>
            </a:r>
            <a:endParaRPr sz="3200"/>
          </a:p>
        </p:txBody>
      </p:sp>
      <p:sp>
        <p:nvSpPr>
          <p:cNvPr id="53" name="object 53"/>
          <p:cNvSpPr txBox="1"/>
          <p:nvPr/>
        </p:nvSpPr>
        <p:spPr>
          <a:xfrm>
            <a:off x="8925052" y="6897027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/>
                <a:cs typeface="Arial Black"/>
              </a:rPr>
              <a:t>5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93902" y="1843826"/>
            <a:ext cx="6350000" cy="36798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Mathematical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Probability theory, algebraic method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,…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Their results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accurate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They have a few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impossible </a:t>
            </a:r>
            <a:r>
              <a:rPr sz="2400" dirty="0">
                <a:latin typeface="Arial"/>
                <a:cs typeface="Arial"/>
              </a:rPr>
              <a:t>for complex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Numerical computer-based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simulation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simple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9ACC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useful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complex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7752" y="6912356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6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993902" y="784351"/>
            <a:ext cx="73139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When </a:t>
            </a:r>
            <a:r>
              <a:rPr sz="3200" spc="-10" dirty="0"/>
              <a:t>Simulation </a:t>
            </a:r>
            <a:r>
              <a:rPr sz="3200" spc="-5" dirty="0"/>
              <a:t>Is the </a:t>
            </a:r>
            <a:r>
              <a:rPr sz="3200" spc="-10" dirty="0"/>
              <a:t>Appropriate</a:t>
            </a:r>
            <a:r>
              <a:rPr sz="3200" spc="15" dirty="0"/>
              <a:t> </a:t>
            </a:r>
            <a:r>
              <a:rPr sz="3200" spc="-10" dirty="0"/>
              <a:t>Tool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363855" indent="-342900">
              <a:lnSpc>
                <a:spcPts val="2160"/>
              </a:lnSpc>
              <a:spcBef>
                <a:spcPts val="3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10" dirty="0"/>
              <a:t>Simulation enable </a:t>
            </a:r>
            <a:r>
              <a:rPr spc="-5" dirty="0"/>
              <a:t>the study of </a:t>
            </a:r>
            <a:r>
              <a:rPr spc="-10" dirty="0"/>
              <a:t>internal interaction </a:t>
            </a:r>
            <a:r>
              <a:rPr spc="-5" dirty="0"/>
              <a:t>of a </a:t>
            </a:r>
            <a:r>
              <a:rPr spc="-10" dirty="0"/>
              <a:t>subsystem  </a:t>
            </a:r>
            <a:r>
              <a:rPr spc="-5" dirty="0"/>
              <a:t>with </a:t>
            </a:r>
            <a:r>
              <a:rPr spc="-10" dirty="0"/>
              <a:t>complex</a:t>
            </a:r>
            <a:r>
              <a:rPr dirty="0"/>
              <a:t> </a:t>
            </a:r>
            <a:r>
              <a:rPr spc="-10" dirty="0"/>
              <a:t>system</a:t>
            </a:r>
          </a:p>
          <a:p>
            <a:pPr marL="355600" marR="469265" indent="-342900">
              <a:lnSpc>
                <a:spcPts val="216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Informational, organizational and </a:t>
            </a:r>
            <a:r>
              <a:rPr spc="-10" dirty="0"/>
              <a:t>environmental </a:t>
            </a:r>
            <a:r>
              <a:rPr spc="-5" dirty="0"/>
              <a:t>changes can </a:t>
            </a:r>
            <a:r>
              <a:rPr spc="-10" dirty="0"/>
              <a:t>be  simulated </a:t>
            </a:r>
            <a:r>
              <a:rPr spc="-5" dirty="0"/>
              <a:t>and find their</a:t>
            </a:r>
            <a:r>
              <a:rPr dirty="0"/>
              <a:t> </a:t>
            </a:r>
            <a:r>
              <a:rPr spc="-10" dirty="0"/>
              <a:t>effects</a:t>
            </a:r>
          </a:p>
          <a:p>
            <a:pPr marL="354965" marR="5080" indent="-342900">
              <a:lnSpc>
                <a:spcPts val="216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A simulation model help us to </a:t>
            </a:r>
            <a:r>
              <a:rPr spc="-5" dirty="0">
                <a:solidFill>
                  <a:srgbClr val="0000FF"/>
                </a:solidFill>
              </a:rPr>
              <a:t>gain knowledge </a:t>
            </a:r>
            <a:r>
              <a:rPr spc="-5" dirty="0"/>
              <a:t>about </a:t>
            </a:r>
            <a:r>
              <a:rPr spc="-10" dirty="0"/>
              <a:t>improvement of  </a:t>
            </a:r>
            <a:r>
              <a:rPr spc="-5" dirty="0"/>
              <a:t>system</a:t>
            </a: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Finding </a:t>
            </a:r>
            <a:r>
              <a:rPr spc="-10" dirty="0"/>
              <a:t>important </a:t>
            </a:r>
            <a:r>
              <a:rPr spc="-5" dirty="0"/>
              <a:t>input parameters with changing simulation</a:t>
            </a:r>
            <a:r>
              <a:rPr spc="100" dirty="0"/>
              <a:t> </a:t>
            </a:r>
            <a:r>
              <a:rPr spc="-5" dirty="0"/>
              <a:t>inputs</a:t>
            </a:r>
          </a:p>
          <a:p>
            <a:pPr marL="355600" marR="961390" indent="-342900">
              <a:lnSpc>
                <a:spcPts val="2170"/>
              </a:lnSpc>
              <a:spcBef>
                <a:spcPts val="5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Simulation can be used with new </a:t>
            </a:r>
            <a:r>
              <a:rPr spc="-10" dirty="0"/>
              <a:t>design </a:t>
            </a:r>
            <a:r>
              <a:rPr spc="-5" dirty="0"/>
              <a:t>and policies </a:t>
            </a:r>
            <a:r>
              <a:rPr spc="-10" dirty="0"/>
              <a:t>before  </a:t>
            </a:r>
            <a:r>
              <a:rPr spc="-5" dirty="0"/>
              <a:t>implementation</a:t>
            </a:r>
          </a:p>
          <a:p>
            <a:pPr marL="355600" marR="342265" indent="-342900">
              <a:lnSpc>
                <a:spcPts val="2170"/>
              </a:lnSpc>
              <a:spcBef>
                <a:spcPts val="459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Simulating different capabilities for a </a:t>
            </a:r>
            <a:r>
              <a:rPr spc="-10" dirty="0"/>
              <a:t>machine </a:t>
            </a:r>
            <a:r>
              <a:rPr spc="-5" dirty="0"/>
              <a:t>can help </a:t>
            </a:r>
            <a:r>
              <a:rPr spc="-10" dirty="0"/>
              <a:t>determine  </a:t>
            </a:r>
            <a:r>
              <a:rPr spc="-5" dirty="0"/>
              <a:t>the </a:t>
            </a:r>
            <a:r>
              <a:rPr spc="-10" dirty="0"/>
              <a:t>requirement</a:t>
            </a:r>
          </a:p>
          <a:p>
            <a:pPr marL="355600" marR="567055" indent="-342900">
              <a:lnSpc>
                <a:spcPts val="2170"/>
              </a:lnSpc>
              <a:spcBef>
                <a:spcPts val="459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Simulation models designed for training make </a:t>
            </a:r>
            <a:r>
              <a:rPr spc="-10" dirty="0"/>
              <a:t>learning possible  without </a:t>
            </a:r>
            <a:r>
              <a:rPr spc="-5" dirty="0"/>
              <a:t>the cost</a:t>
            </a:r>
            <a:r>
              <a:rPr dirty="0"/>
              <a:t> </a:t>
            </a:r>
            <a:r>
              <a:rPr spc="-10" dirty="0"/>
              <a:t>disruption</a:t>
            </a: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A plan can be visualized with animated</a:t>
            </a:r>
            <a:r>
              <a:rPr spc="40" dirty="0"/>
              <a:t> </a:t>
            </a:r>
            <a:r>
              <a:rPr spc="-5" dirty="0"/>
              <a:t>simulation</a:t>
            </a:r>
          </a:p>
          <a:p>
            <a:pPr marL="355600" marR="727710" indent="-342900">
              <a:lnSpc>
                <a:spcPts val="2160"/>
              </a:lnSpc>
              <a:spcBef>
                <a:spcPts val="51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The </a:t>
            </a:r>
            <a:r>
              <a:rPr spc="-10" dirty="0"/>
              <a:t>modern system (factory, </a:t>
            </a:r>
            <a:r>
              <a:rPr spc="-5" dirty="0"/>
              <a:t>wafer </a:t>
            </a:r>
            <a:r>
              <a:rPr spc="-10" dirty="0"/>
              <a:t>fabrication </a:t>
            </a:r>
            <a:r>
              <a:rPr spc="-5" dirty="0"/>
              <a:t>plant, </a:t>
            </a:r>
            <a:r>
              <a:rPr spc="-10" dirty="0"/>
              <a:t>service  organization) </a:t>
            </a:r>
            <a:r>
              <a:rPr spc="-5" dirty="0"/>
              <a:t>is too complex that its </a:t>
            </a:r>
            <a:r>
              <a:rPr spc="-10" dirty="0"/>
              <a:t>internal interaction </a:t>
            </a:r>
            <a:r>
              <a:rPr spc="-5" dirty="0"/>
              <a:t>can</a:t>
            </a:r>
            <a:r>
              <a:rPr spc="160" dirty="0"/>
              <a:t> </a:t>
            </a:r>
            <a:r>
              <a:rPr spc="-10" dirty="0"/>
              <a:t>be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336802" y="6783586"/>
            <a:ext cx="2903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treated only by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simulation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784351"/>
            <a:ext cx="64789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When </a:t>
            </a:r>
            <a:r>
              <a:rPr sz="3200" spc="-10" dirty="0"/>
              <a:t>Simulation </a:t>
            </a:r>
            <a:r>
              <a:rPr sz="3200" spc="-5" dirty="0"/>
              <a:t>Is Not</a:t>
            </a:r>
            <a:r>
              <a:rPr sz="3200" spc="10" dirty="0"/>
              <a:t> </a:t>
            </a:r>
            <a:r>
              <a:rPr sz="3200" spc="-10" dirty="0"/>
              <a:t>Appropriate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928875"/>
            <a:ext cx="7516495" cy="388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When the problem can be solved by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common  sense.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When the problem can be solved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analytically.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it is easier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perform direct </a:t>
            </a:r>
            <a:r>
              <a:rPr sz="2800" dirty="0">
                <a:latin typeface="Arial"/>
                <a:cs typeface="Arial"/>
              </a:rPr>
              <a:t>experiments.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cost </a:t>
            </a:r>
            <a:r>
              <a:rPr sz="2800" spc="-5" dirty="0">
                <a:latin typeface="Arial"/>
                <a:cs typeface="Arial"/>
              </a:rPr>
              <a:t>exceed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savings.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resource or time are not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available.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system behavior is too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complex.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900" dirty="0">
                <a:solidFill>
                  <a:srgbClr val="9A9ACC"/>
                </a:solidFill>
                <a:latin typeface="Wingdings"/>
                <a:cs typeface="Wingdings"/>
              </a:rPr>
              <a:t></a:t>
            </a:r>
            <a:r>
              <a:rPr sz="1900" dirty="0">
                <a:solidFill>
                  <a:srgbClr val="9A9A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Like human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behavior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58672"/>
            <a:ext cx="7091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 and disadvantages of</a:t>
            </a:r>
            <a:r>
              <a:rPr spc="-75" dirty="0"/>
              <a:t> </a:t>
            </a:r>
            <a:r>
              <a:rPr dirty="0"/>
              <a:t>simulation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928875"/>
            <a:ext cx="800354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36575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contrast to optimization models,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simulation  models are “run” rather than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solved.</a:t>
            </a:r>
            <a:endParaRPr sz="28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575"/>
              </a:spcBef>
            </a:pPr>
            <a:r>
              <a:rPr sz="1900" dirty="0">
                <a:solidFill>
                  <a:srgbClr val="9A9ACC"/>
                </a:solidFill>
                <a:latin typeface="Wingdings"/>
                <a:cs typeface="Wingdings"/>
              </a:rPr>
              <a:t></a:t>
            </a:r>
            <a:r>
              <a:rPr sz="1900" dirty="0">
                <a:solidFill>
                  <a:srgbClr val="9A9A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Given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a set </a:t>
            </a:r>
            <a:r>
              <a:rPr sz="2400" spc="-5" dirty="0">
                <a:latin typeface="Arial"/>
                <a:cs typeface="Arial"/>
              </a:rPr>
              <a:t>of inputs and </a:t>
            </a:r>
            <a:r>
              <a:rPr sz="2400" dirty="0">
                <a:latin typeface="Arial"/>
                <a:cs typeface="Arial"/>
              </a:rPr>
              <a:t>model characteristics the  model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run and the simulated behavior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observed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783" y="1658873"/>
            <a:ext cx="3546348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421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9A9A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1658873"/>
            <a:ext cx="1978152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72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DBD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81" y="1658873"/>
            <a:ext cx="44348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316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1745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956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3854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1671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A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02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B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45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8831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C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59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D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940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EE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8757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EFE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7338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162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0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5156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3735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8026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2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95843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795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2242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6531" y="1658873"/>
            <a:ext cx="67945" cy="274320"/>
          </a:xfrm>
          <a:custGeom>
            <a:avLst/>
            <a:gdLst/>
            <a:ahLst/>
            <a:cxnLst/>
            <a:rect l="l" t="t" r="r" b="b"/>
            <a:pathLst>
              <a:path w="67945" h="274319">
                <a:moveTo>
                  <a:pt x="0" y="274319"/>
                </a:moveTo>
                <a:lnTo>
                  <a:pt x="67818" y="274319"/>
                </a:lnTo>
                <a:lnTo>
                  <a:pt x="6781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4350" y="1658873"/>
            <a:ext cx="34290" cy="274320"/>
          </a:xfrm>
          <a:custGeom>
            <a:avLst/>
            <a:gdLst/>
            <a:ahLst/>
            <a:cxnLst/>
            <a:rect l="l" t="t" r="r" b="b"/>
            <a:pathLst>
              <a:path w="34290" h="274319">
                <a:moveTo>
                  <a:pt x="0" y="274319"/>
                </a:moveTo>
                <a:lnTo>
                  <a:pt x="34290" y="274319"/>
                </a:lnTo>
                <a:lnTo>
                  <a:pt x="3429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8640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6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747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3618" y="1658873"/>
            <a:ext cx="33655" cy="274320"/>
          </a:xfrm>
          <a:custGeom>
            <a:avLst/>
            <a:gdLst/>
            <a:ahLst/>
            <a:cxnLst/>
            <a:rect l="l" t="t" r="r" b="b"/>
            <a:pathLst>
              <a:path w="33654" h="274319">
                <a:moveTo>
                  <a:pt x="0" y="274319"/>
                </a:moveTo>
                <a:lnTo>
                  <a:pt x="33527" y="274319"/>
                </a:lnTo>
                <a:lnTo>
                  <a:pt x="3352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07145" y="1658873"/>
            <a:ext cx="68580" cy="274320"/>
          </a:xfrm>
          <a:custGeom>
            <a:avLst/>
            <a:gdLst/>
            <a:ahLst/>
            <a:cxnLst/>
            <a:rect l="l" t="t" r="r" b="b"/>
            <a:pathLst>
              <a:path w="68579" h="274319">
                <a:moveTo>
                  <a:pt x="0" y="274319"/>
                </a:moveTo>
                <a:lnTo>
                  <a:pt x="68580" y="274319"/>
                </a:lnTo>
                <a:lnTo>
                  <a:pt x="6858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75726" y="1658873"/>
            <a:ext cx="102235" cy="274320"/>
          </a:xfrm>
          <a:custGeom>
            <a:avLst/>
            <a:gdLst/>
            <a:ahLst/>
            <a:cxnLst/>
            <a:rect l="l" t="t" r="r" b="b"/>
            <a:pathLst>
              <a:path w="102234" h="274319">
                <a:moveTo>
                  <a:pt x="102107" y="0"/>
                </a:moveTo>
                <a:lnTo>
                  <a:pt x="102107" y="274319"/>
                </a:lnTo>
                <a:lnTo>
                  <a:pt x="0" y="274319"/>
                </a:lnTo>
                <a:lnTo>
                  <a:pt x="0" y="0"/>
                </a:lnTo>
                <a:lnTo>
                  <a:pt x="102107" y="0"/>
                </a:lnTo>
                <a:close/>
              </a:path>
            </a:pathLst>
          </a:custGeom>
          <a:solidFill>
            <a:srgbClr val="F9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4979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9F9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2123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19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5667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3429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82811" y="1658873"/>
            <a:ext cx="136525" cy="274320"/>
          </a:xfrm>
          <a:custGeom>
            <a:avLst/>
            <a:gdLst/>
            <a:ahLst/>
            <a:cxnLst/>
            <a:rect l="l" t="t" r="r" b="b"/>
            <a:pathLst>
              <a:path w="136525" h="274319">
                <a:moveTo>
                  <a:pt x="136398" y="0"/>
                </a:moveTo>
                <a:lnTo>
                  <a:pt x="136398" y="274319"/>
                </a:lnTo>
                <a:lnTo>
                  <a:pt x="0" y="274320"/>
                </a:lnTo>
                <a:lnTo>
                  <a:pt x="0" y="0"/>
                </a:lnTo>
                <a:lnTo>
                  <a:pt x="136398" y="0"/>
                </a:lnTo>
                <a:close/>
              </a:path>
            </a:pathLst>
          </a:custGeom>
          <a:solidFill>
            <a:srgbClr val="FB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53118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7818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87028" y="1658873"/>
            <a:ext cx="102870" cy="274320"/>
          </a:xfrm>
          <a:custGeom>
            <a:avLst/>
            <a:gdLst/>
            <a:ahLst/>
            <a:cxnLst/>
            <a:rect l="l" t="t" r="r" b="b"/>
            <a:pathLst>
              <a:path w="102870" h="274319">
                <a:moveTo>
                  <a:pt x="102870" y="0"/>
                </a:moveTo>
                <a:lnTo>
                  <a:pt x="102870" y="274319"/>
                </a:lnTo>
                <a:lnTo>
                  <a:pt x="0" y="274319"/>
                </a:lnTo>
                <a:lnTo>
                  <a:pt x="0" y="0"/>
                </a:lnTo>
                <a:lnTo>
                  <a:pt x="10287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9897" y="1658873"/>
            <a:ext cx="170180" cy="274320"/>
          </a:xfrm>
          <a:custGeom>
            <a:avLst/>
            <a:gdLst/>
            <a:ahLst/>
            <a:cxnLst/>
            <a:rect l="l" t="t" r="r" b="b"/>
            <a:pathLst>
              <a:path w="170179" h="274319">
                <a:moveTo>
                  <a:pt x="169925" y="0"/>
                </a:moveTo>
                <a:lnTo>
                  <a:pt x="169925" y="274319"/>
                </a:lnTo>
                <a:lnTo>
                  <a:pt x="0" y="274319"/>
                </a:lnTo>
                <a:lnTo>
                  <a:pt x="0" y="0"/>
                </a:lnTo>
                <a:lnTo>
                  <a:pt x="1699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94114" y="165887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68579">
            <a:solidFill>
              <a:srgbClr val="FDF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28404" y="1658873"/>
            <a:ext cx="238760" cy="274320"/>
          </a:xfrm>
          <a:custGeom>
            <a:avLst/>
            <a:gdLst/>
            <a:ahLst/>
            <a:cxnLst/>
            <a:rect l="l" t="t" r="r" b="b"/>
            <a:pathLst>
              <a:path w="238759" h="274319">
                <a:moveTo>
                  <a:pt x="238505" y="0"/>
                </a:moveTo>
                <a:lnTo>
                  <a:pt x="238505" y="274319"/>
                </a:lnTo>
                <a:lnTo>
                  <a:pt x="0" y="274319"/>
                </a:lnTo>
                <a:lnTo>
                  <a:pt x="0" y="0"/>
                </a:lnTo>
                <a:lnTo>
                  <a:pt x="23850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155" y="1658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077" y="152400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077" y="1658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39">
                <a:moveTo>
                  <a:pt x="139446" y="0"/>
                </a:move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lnTo>
                  <a:pt x="139446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519" y="1798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26" y="1660398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30">
                <a:moveTo>
                  <a:pt x="140970" y="0"/>
                </a:move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55" y="1795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4">
                <a:moveTo>
                  <a:pt x="137922" y="0"/>
                </a:moveTo>
                <a:lnTo>
                  <a:pt x="137922" y="138683"/>
                </a:lnTo>
                <a:lnTo>
                  <a:pt x="0" y="138683"/>
                </a:lnTo>
                <a:lnTo>
                  <a:pt x="0" y="0"/>
                </a:lnTo>
                <a:lnTo>
                  <a:pt x="137922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519" y="1933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137160" y="0"/>
                </a:move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993902" y="1027430"/>
            <a:ext cx="4559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Advantages </a:t>
            </a:r>
            <a:r>
              <a:rPr sz="3200" spc="-5" dirty="0"/>
              <a:t>of</a:t>
            </a:r>
            <a:r>
              <a:rPr sz="3200" spc="-15" dirty="0"/>
              <a:t> </a:t>
            </a:r>
            <a:r>
              <a:rPr sz="3200" spc="-10" dirty="0"/>
              <a:t>simulation</a:t>
            </a:r>
            <a:endParaRPr sz="32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993902" y="1883156"/>
            <a:ext cx="7926705" cy="41148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4965" marR="226060" indent="-342900">
              <a:lnSpc>
                <a:spcPts val="1930"/>
              </a:lnSpc>
              <a:spcBef>
                <a:spcPts val="55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New policies, </a:t>
            </a:r>
            <a:r>
              <a:rPr sz="2000" spc="-10" dirty="0">
                <a:latin typeface="Arial"/>
                <a:cs typeface="Arial"/>
              </a:rPr>
              <a:t>operating </a:t>
            </a:r>
            <a:r>
              <a:rPr sz="2000" spc="-5" dirty="0">
                <a:latin typeface="Arial"/>
                <a:cs typeface="Arial"/>
              </a:rPr>
              <a:t>procedures, </a:t>
            </a:r>
            <a:r>
              <a:rPr sz="2000" spc="-10" dirty="0">
                <a:latin typeface="Arial"/>
                <a:cs typeface="Arial"/>
              </a:rPr>
              <a:t>information </a:t>
            </a:r>
            <a:r>
              <a:rPr sz="2000" spc="-5" dirty="0">
                <a:latin typeface="Arial"/>
                <a:cs typeface="Arial"/>
              </a:rPr>
              <a:t>flows and son </a:t>
            </a:r>
            <a:r>
              <a:rPr sz="2000" spc="-10" dirty="0">
                <a:latin typeface="Arial"/>
                <a:cs typeface="Arial"/>
              </a:rPr>
              <a:t>on  </a:t>
            </a:r>
            <a:r>
              <a:rPr sz="2000" spc="-5" dirty="0">
                <a:latin typeface="Arial"/>
                <a:cs typeface="Arial"/>
              </a:rPr>
              <a:t>can be </a:t>
            </a:r>
            <a:r>
              <a:rPr sz="2000" spc="-10" dirty="0">
                <a:latin typeface="Arial"/>
                <a:cs typeface="Arial"/>
              </a:rPr>
              <a:t>explored without </a:t>
            </a:r>
            <a:r>
              <a:rPr sz="2000" spc="-5" dirty="0">
                <a:latin typeface="Arial"/>
                <a:cs typeface="Arial"/>
              </a:rPr>
              <a:t>disrupting </a:t>
            </a:r>
            <a:r>
              <a:rPr sz="2000" spc="-10" dirty="0">
                <a:latin typeface="Arial"/>
                <a:cs typeface="Arial"/>
              </a:rPr>
              <a:t>ongoing operation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spc="-10" dirty="0">
                <a:latin typeface="Arial"/>
                <a:cs typeface="Arial"/>
              </a:rPr>
              <a:t>real  </a:t>
            </a:r>
            <a:r>
              <a:rPr sz="2000" spc="-5" dirty="0"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354965" marR="352425" indent="-342900">
              <a:lnSpc>
                <a:spcPts val="1930"/>
              </a:lnSpc>
              <a:spcBef>
                <a:spcPts val="4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New hardware designs, physical layouts, </a:t>
            </a:r>
            <a:r>
              <a:rPr sz="2000" spc="-10" dirty="0">
                <a:latin typeface="Arial"/>
                <a:cs typeface="Arial"/>
              </a:rPr>
              <a:t>transportation systems  </a:t>
            </a:r>
            <a:r>
              <a:rPr sz="2000" spc="-5" dirty="0">
                <a:latin typeface="Arial"/>
                <a:cs typeface="Arial"/>
              </a:rPr>
              <a:t>and … can be </a:t>
            </a:r>
            <a:r>
              <a:rPr sz="2000" spc="-10" dirty="0">
                <a:latin typeface="Arial"/>
                <a:cs typeface="Arial"/>
              </a:rPr>
              <a:t>tested without committing resources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their  </a:t>
            </a:r>
            <a:r>
              <a:rPr sz="2000" spc="-5" dirty="0">
                <a:latin typeface="Arial"/>
                <a:cs typeface="Arial"/>
              </a:rPr>
              <a:t>acquisition.</a:t>
            </a:r>
            <a:endParaRPr sz="2000">
              <a:latin typeface="Arial"/>
              <a:cs typeface="Arial"/>
            </a:endParaRPr>
          </a:p>
          <a:p>
            <a:pPr marL="354965" marR="300355" indent="-342900">
              <a:lnSpc>
                <a:spcPts val="1920"/>
              </a:lnSpc>
              <a:spcBef>
                <a:spcPts val="4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Time can be </a:t>
            </a:r>
            <a:r>
              <a:rPr sz="2000" spc="-10" dirty="0">
                <a:latin typeface="Arial"/>
                <a:cs typeface="Arial"/>
              </a:rPr>
              <a:t>compressed </a:t>
            </a:r>
            <a:r>
              <a:rPr sz="2000" spc="-5" dirty="0">
                <a:latin typeface="Arial"/>
                <a:cs typeface="Arial"/>
              </a:rPr>
              <a:t>or expanded to allow for a </a:t>
            </a:r>
            <a:r>
              <a:rPr sz="2000" spc="-10" dirty="0">
                <a:latin typeface="Arial"/>
                <a:cs typeface="Arial"/>
              </a:rPr>
              <a:t>speed-up or  slow-down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spc="-10" dirty="0">
                <a:latin typeface="Arial"/>
                <a:cs typeface="Arial"/>
              </a:rPr>
              <a:t>phenomenon(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clock is</a:t>
            </a:r>
            <a:r>
              <a:rPr sz="20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self-control</a:t>
            </a:r>
            <a:r>
              <a:rPr sz="2000" spc="-5" dirty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1930"/>
              </a:lnSpc>
              <a:spcBef>
                <a:spcPts val="4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Insight can be </a:t>
            </a:r>
            <a:r>
              <a:rPr sz="2000" spc="-10" dirty="0">
                <a:latin typeface="Arial"/>
                <a:cs typeface="Arial"/>
              </a:rPr>
              <a:t>obtained </a:t>
            </a:r>
            <a:r>
              <a:rPr sz="2000" spc="-5" dirty="0">
                <a:latin typeface="Arial"/>
                <a:cs typeface="Arial"/>
              </a:rPr>
              <a:t>about </a:t>
            </a:r>
            <a:r>
              <a:rPr sz="2000" spc="-10" dirty="0">
                <a:latin typeface="Arial"/>
                <a:cs typeface="Arial"/>
              </a:rPr>
              <a:t>interaction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variables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important  variables </a:t>
            </a:r>
            <a:r>
              <a:rPr sz="2000" spc="-5" dirty="0">
                <a:latin typeface="Arial"/>
                <a:cs typeface="Arial"/>
              </a:rPr>
              <a:t>to 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  <a:p>
            <a:pPr marL="355600" marR="398780" indent="-342900">
              <a:lnSpc>
                <a:spcPts val="1930"/>
              </a:lnSpc>
              <a:spcBef>
                <a:spcPts val="4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Bottleneck </a:t>
            </a:r>
            <a:r>
              <a:rPr sz="2000" spc="-10" dirty="0">
                <a:latin typeface="Arial"/>
                <a:cs typeface="Arial"/>
              </a:rPr>
              <a:t>analysis </a:t>
            </a:r>
            <a:r>
              <a:rPr sz="2000" spc="-5" dirty="0">
                <a:latin typeface="Arial"/>
                <a:cs typeface="Arial"/>
              </a:rPr>
              <a:t>can be </a:t>
            </a:r>
            <a:r>
              <a:rPr sz="2000" spc="-10" dirty="0">
                <a:latin typeface="Arial"/>
                <a:cs typeface="Arial"/>
              </a:rPr>
              <a:t>performed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discover where </a:t>
            </a:r>
            <a:r>
              <a:rPr sz="2000" spc="-5" dirty="0">
                <a:latin typeface="Arial"/>
                <a:cs typeface="Arial"/>
              </a:rPr>
              <a:t>work </a:t>
            </a:r>
            <a:r>
              <a:rPr sz="2000" spc="-10" dirty="0">
                <a:latin typeface="Arial"/>
                <a:cs typeface="Arial"/>
              </a:rPr>
              <a:t>in  process,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system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delayed.</a:t>
            </a:r>
            <a:endParaRPr sz="2000">
              <a:latin typeface="Arial"/>
              <a:cs typeface="Arial"/>
            </a:endParaRPr>
          </a:p>
          <a:p>
            <a:pPr marL="355600" marR="692150" indent="-342900">
              <a:lnSpc>
                <a:spcPts val="1930"/>
              </a:lnSpc>
              <a:spcBef>
                <a:spcPts val="4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 simulation study can help in </a:t>
            </a:r>
            <a:r>
              <a:rPr sz="2000" spc="-10" dirty="0">
                <a:latin typeface="Arial"/>
                <a:cs typeface="Arial"/>
              </a:rPr>
              <a:t>understanding </a:t>
            </a:r>
            <a:r>
              <a:rPr sz="2000" spc="-5" dirty="0">
                <a:latin typeface="Arial"/>
                <a:cs typeface="Arial"/>
              </a:rPr>
              <a:t>how the system  </a:t>
            </a:r>
            <a:r>
              <a:rPr sz="2000" spc="-10" dirty="0">
                <a:latin typeface="Arial"/>
                <a:cs typeface="Arial"/>
              </a:rPr>
              <a:t>operates.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“What </a:t>
            </a:r>
            <a:r>
              <a:rPr sz="2000" spc="-5" dirty="0">
                <a:latin typeface="Arial"/>
                <a:cs typeface="Arial"/>
              </a:rPr>
              <a:t>if” </a:t>
            </a:r>
            <a:r>
              <a:rPr sz="2000" spc="-10" dirty="0">
                <a:latin typeface="Arial"/>
                <a:cs typeface="Arial"/>
              </a:rPr>
              <a:t>questions </a:t>
            </a:r>
            <a:r>
              <a:rPr sz="2000" spc="-5" dirty="0">
                <a:latin typeface="Arial"/>
                <a:cs typeface="Arial"/>
              </a:rPr>
              <a:t>can be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answered.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F7E05F0F230141BF3D73FC6DCA9766" ma:contentTypeVersion="4" ma:contentTypeDescription="Create a new document." ma:contentTypeScope="" ma:versionID="893340b3dc76272c0f6db5d6eac793b1">
  <xsd:schema xmlns:xsd="http://www.w3.org/2001/XMLSchema" xmlns:xs="http://www.w3.org/2001/XMLSchema" xmlns:p="http://schemas.microsoft.com/office/2006/metadata/properties" xmlns:ns2="fca83e87-a2ae-48e4-97a7-59b6501c6c0a" targetNamespace="http://schemas.microsoft.com/office/2006/metadata/properties" ma:root="true" ma:fieldsID="bcc5be3e717aef857598886c03450ae2" ns2:_="">
    <xsd:import namespace="fca83e87-a2ae-48e4-97a7-59b6501c6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83e87-a2ae-48e4-97a7-59b6501c6c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765A67-36E9-43FA-AE90-02AB12E48CAC}"/>
</file>

<file path=customXml/itemProps2.xml><?xml version="1.0" encoding="utf-8"?>
<ds:datastoreItem xmlns:ds="http://schemas.openxmlformats.org/officeDocument/2006/customXml" ds:itemID="{BE59CAA0-AF4A-4D8E-B9B0-BD6353FF209C}"/>
</file>

<file path=customXml/itemProps3.xml><?xml version="1.0" encoding="utf-8"?>
<ds:datastoreItem xmlns:ds="http://schemas.openxmlformats.org/officeDocument/2006/customXml" ds:itemID="{180BF231-C8A4-4B00-8783-6541FA4EE18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1252</Words>
  <Application>Microsoft Office PowerPoint</Application>
  <PresentationFormat>Custom</PresentationFormat>
  <Paragraphs>199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Chapter 1 Introduction to</vt:lpstr>
      <vt:lpstr>Outline</vt:lpstr>
      <vt:lpstr>Definition</vt:lpstr>
      <vt:lpstr>Goal of modeling and simulation</vt:lpstr>
      <vt:lpstr>How a model can be developed?</vt:lpstr>
      <vt:lpstr>When Simulation Is the Appropriate Tool</vt:lpstr>
      <vt:lpstr>When Simulation Is Not Appropriate</vt:lpstr>
      <vt:lpstr>Advantages and disadvantages of simulation</vt:lpstr>
      <vt:lpstr>Advantages of simulation</vt:lpstr>
      <vt:lpstr>Disadvantages of simulation</vt:lpstr>
      <vt:lpstr>Areas of application</vt:lpstr>
      <vt:lpstr>Systems and System Environment</vt:lpstr>
      <vt:lpstr>Components of system</vt:lpstr>
      <vt:lpstr>Discrete and Continues Systems</vt:lpstr>
      <vt:lpstr>Discrete and Continues Systems (cont.)</vt:lpstr>
      <vt:lpstr>Model of a System</vt:lpstr>
      <vt:lpstr>Types of Models</vt:lpstr>
      <vt:lpstr>Characterizing a Simulation Model</vt:lpstr>
      <vt:lpstr>Discrete-Event Simulation Model</vt:lpstr>
      <vt:lpstr>Model Taxonomy</vt:lpstr>
      <vt:lpstr>DES Model Development</vt:lpstr>
      <vt:lpstr>Three Model Levels</vt:lpstr>
      <vt:lpstr>Verification vs. Validation</vt:lpstr>
      <vt:lpstr>Steps in Simulation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Chapter1.ppt</dc:title>
  <dc:creator>Administrator</dc:creator>
  <cp:lastModifiedBy>Admin</cp:lastModifiedBy>
  <cp:revision>1</cp:revision>
  <dcterms:created xsi:type="dcterms:W3CDTF">2020-03-22T17:03:24Z</dcterms:created>
  <dcterms:modified xsi:type="dcterms:W3CDTF">2020-03-22T17:04:08Z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2005-09-24T00:00:00Z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2020-03-22T00:00:00Z</vt:filetime>
  </property>
  <property fmtid="{D5CDD505-2E9C-101B-9397-08002B2CF9AE}" pid="5" name="ContentTypeId">
    <vt:lpwstr>0x010100B5F7E05F0F230141BF3D73FC6DCA9766</vt:lpwstr>
  </property>
</Properties>
</file>