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97" r:id="rId2"/>
    <p:sldId id="333" r:id="rId3"/>
    <p:sldId id="334" r:id="rId4"/>
    <p:sldId id="341" r:id="rId5"/>
    <p:sldId id="343" r:id="rId6"/>
    <p:sldId id="344" r:id="rId7"/>
    <p:sldId id="335" r:id="rId8"/>
    <p:sldId id="336" r:id="rId9"/>
    <p:sldId id="337" r:id="rId10"/>
    <p:sldId id="339" r:id="rId11"/>
    <p:sldId id="342" r:id="rId12"/>
    <p:sldId id="345" r:id="rId13"/>
    <p:sldId id="340" r:id="rId14"/>
    <p:sldId id="257" r:id="rId15"/>
    <p:sldId id="258" r:id="rId16"/>
    <p:sldId id="346" r:id="rId17"/>
    <p:sldId id="259" r:id="rId18"/>
    <p:sldId id="347" r:id="rId19"/>
    <p:sldId id="348" r:id="rId20"/>
    <p:sldId id="349" r:id="rId21"/>
    <p:sldId id="350" r:id="rId22"/>
    <p:sldId id="351" r:id="rId23"/>
    <p:sldId id="352" r:id="rId24"/>
    <p:sldId id="353" r:id="rId25"/>
    <p:sldId id="354" r:id="rId26"/>
    <p:sldId id="355" r:id="rId27"/>
    <p:sldId id="356"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4" r:id="rId42"/>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44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BDCC153D-9D2D-4883-B6AC-D89A624BD456}" type="datetimeFigureOut">
              <a:rPr lang="en-IN" smtClean="0"/>
              <a:t>20-04-2021</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8A1AACE9-F546-4EDF-9FBF-7D1ED1DF54B8}" type="slidenum">
              <a:rPr lang="en-IN" smtClean="0"/>
              <a:t>‹#›</a:t>
            </a:fld>
            <a:endParaRPr lang="en-IN"/>
          </a:p>
        </p:txBody>
      </p:sp>
    </p:spTree>
    <p:extLst>
      <p:ext uri="{BB962C8B-B14F-4D97-AF65-F5344CB8AC3E}">
        <p14:creationId xmlns:p14="http://schemas.microsoft.com/office/powerpoint/2010/main" val="209450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COMPUTER GRAPHICS AND VISUALIZATION,  Sougandhika Narayan, Asst Prof, Dept of CSE, KSIT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F5962F8-DA5B-4158-ADF3-CF03FF14A7E1}" type="datetime1">
              <a:rPr lang="en-IN" smtClean="0"/>
              <a:t>20-04-2021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05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COMPUTER GRAPHICS AND VISUALIZATION,  Sougandhika Narayan, Asst Prof, Dept of CSE, KSIT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ACABAD-F222-4B63-AB47-9EF382F88FAC}" type="datetime1">
              <a:rPr lang="en-IN" smtClean="0"/>
              <a:t>20-04-2021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COMPUTER GRAPHICS AND VISUALIZATION,  Sougandhika Narayan, Asst Prof, Dept of CSE, KSIT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4D7E4AD-6511-48F2-B9D9-658ABA63F2B3}" type="datetime1">
              <a:rPr lang="en-IN" smtClean="0"/>
              <a:t>20-04-2021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COMPUTER GRAPHICS AND VISUALIZATION,  Sougandhika Narayan, Asst Prof, Dept of CSE, KSIT  </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FA7E2C3-9BB2-4738-9F54-322CFFB6D5F3}" type="datetime1">
              <a:rPr lang="en-IN" smtClean="0"/>
              <a:t>20-04-2021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COMPUTER GRAPHICS AND VISUALIZATION,  Sougandhika Narayan, Asst Prof, Dept of CSE, KSIT  </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01BCCDBD-E9B4-4395-A217-5E09F2CA8A7E}" type="datetime1">
              <a:rPr lang="en-IN" smtClean="0"/>
              <a:t>20-04-2021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9365-E460-464E-8964-BCBFF6D890AF}"/>
              </a:ext>
            </a:extLst>
          </p:cNvPr>
          <p:cNvSpPr>
            <a:spLocks noGrp="1"/>
          </p:cNvSpPr>
          <p:nvPr>
            <p:ph type="ctrTitle"/>
          </p:nvPr>
        </p:nvSpPr>
        <p:spPr>
          <a:xfrm>
            <a:off x="1257300" y="2454464"/>
            <a:ext cx="7543800" cy="1523494"/>
          </a:xfrm>
        </p:spPr>
        <p:txBody>
          <a:bodyPr anchor="b"/>
          <a:lstStyle>
            <a:lvl1pPr algn="ctr">
              <a:defRPr sz="4950"/>
            </a:lvl1pPr>
          </a:lstStyle>
          <a:p>
            <a:r>
              <a:rPr lang="en-US"/>
              <a:t>Click to edit Master title style</a:t>
            </a:r>
            <a:endParaRPr lang="en-IN"/>
          </a:p>
        </p:txBody>
      </p:sp>
      <p:sp>
        <p:nvSpPr>
          <p:cNvPr id="3" name="Subtitle 2">
            <a:extLst>
              <a:ext uri="{FF2B5EF4-FFF2-40B4-BE49-F238E27FC236}">
                <a16:creationId xmlns:a16="http://schemas.microsoft.com/office/drawing/2014/main" id="{7E8B07AF-CF86-4905-8CFA-153E24B21F4E}"/>
              </a:ext>
            </a:extLst>
          </p:cNvPr>
          <p:cNvSpPr>
            <a:spLocks noGrp="1"/>
          </p:cNvSpPr>
          <p:nvPr>
            <p:ph type="subTitle" idx="1"/>
          </p:nvPr>
        </p:nvSpPr>
        <p:spPr>
          <a:xfrm>
            <a:off x="1257300" y="4082310"/>
            <a:ext cx="7543800" cy="304699"/>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99DE01-794B-412B-AB4C-3F11B51B0716}"/>
              </a:ext>
            </a:extLst>
          </p:cNvPr>
          <p:cNvSpPr>
            <a:spLocks noGrp="1"/>
          </p:cNvSpPr>
          <p:nvPr>
            <p:ph type="dt" sz="half" idx="10"/>
          </p:nvPr>
        </p:nvSpPr>
        <p:spPr>
          <a:xfrm>
            <a:off x="502920" y="7228332"/>
            <a:ext cx="2313432" cy="276999"/>
          </a:xfrm>
        </p:spPr>
        <p:txBody>
          <a:bodyPr/>
          <a:lstStyle/>
          <a:p>
            <a:fld id="{7B50E89E-A7E7-457A-99A3-26CBA9B98B19}" type="datetime1">
              <a:rPr lang="en-IN" smtClean="0"/>
              <a:t>20-04-2021</a:t>
            </a:fld>
            <a:endParaRPr lang="en-IN"/>
          </a:p>
        </p:txBody>
      </p:sp>
      <p:sp>
        <p:nvSpPr>
          <p:cNvPr id="5" name="Footer Placeholder 4">
            <a:extLst>
              <a:ext uri="{FF2B5EF4-FFF2-40B4-BE49-F238E27FC236}">
                <a16:creationId xmlns:a16="http://schemas.microsoft.com/office/drawing/2014/main" id="{D48E341F-1126-40D0-99B4-C515378B45DD}"/>
              </a:ext>
            </a:extLst>
          </p:cNvPr>
          <p:cNvSpPr>
            <a:spLocks noGrp="1"/>
          </p:cNvSpPr>
          <p:nvPr>
            <p:ph type="ftr" sz="quarter" idx="11"/>
          </p:nvPr>
        </p:nvSpPr>
        <p:spPr>
          <a:xfrm>
            <a:off x="3419856" y="7228332"/>
            <a:ext cx="3218688" cy="1107996"/>
          </a:xfrm>
        </p:spPr>
        <p:txBody>
          <a:bodyPr/>
          <a:lstStyle/>
          <a:p>
            <a:r>
              <a:rPr lang="en-US"/>
              <a:t>COMPUTER GRAPHICS AND VISUALIZATION,  Sougandhika Narayan, Asst Prof, Dept of CSE, KSIT  </a:t>
            </a:r>
            <a:endParaRPr lang="en-IN"/>
          </a:p>
        </p:txBody>
      </p:sp>
      <p:sp>
        <p:nvSpPr>
          <p:cNvPr id="6" name="Slide Number Placeholder 5">
            <a:extLst>
              <a:ext uri="{FF2B5EF4-FFF2-40B4-BE49-F238E27FC236}">
                <a16:creationId xmlns:a16="http://schemas.microsoft.com/office/drawing/2014/main" id="{E6248550-5DC7-422E-99F5-9635ECEACE14}"/>
              </a:ext>
            </a:extLst>
          </p:cNvPr>
          <p:cNvSpPr>
            <a:spLocks noGrp="1"/>
          </p:cNvSpPr>
          <p:nvPr>
            <p:ph type="sldNum" sz="quarter" idx="12"/>
          </p:nvPr>
        </p:nvSpPr>
        <p:spPr>
          <a:xfrm>
            <a:off x="7242048" y="7228332"/>
            <a:ext cx="2313432" cy="276999"/>
          </a:xfrm>
        </p:spPr>
        <p:txBody>
          <a:bodyPr/>
          <a:lstStyle/>
          <a:p>
            <a:fld id="{EF6A5B63-AEED-47B0-AA75-091070AE81EA}" type="slidenum">
              <a:rPr lang="en-IN" smtClean="0"/>
              <a:t>‹#›</a:t>
            </a:fld>
            <a:endParaRPr lang="en-IN"/>
          </a:p>
        </p:txBody>
      </p:sp>
    </p:spTree>
    <p:extLst>
      <p:ext uri="{BB962C8B-B14F-4D97-AF65-F5344CB8AC3E}">
        <p14:creationId xmlns:p14="http://schemas.microsoft.com/office/powerpoint/2010/main" val="3750597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47362" y="140462"/>
            <a:ext cx="1963674" cy="427990"/>
          </a:xfrm>
          <a:prstGeom prst="rect">
            <a:avLst/>
          </a:prstGeom>
        </p:spPr>
        <p:txBody>
          <a:bodyPr wrap="square" lIns="0" tIns="0" rIns="0" bIns="0">
            <a:spAutoFit/>
          </a:bodyPr>
          <a:lstStyle>
            <a:lvl1pPr>
              <a:defRPr sz="26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873098" y="1877822"/>
            <a:ext cx="6312202" cy="3313429"/>
          </a:xfrm>
          <a:prstGeom prst="rect">
            <a:avLst/>
          </a:prstGeom>
        </p:spPr>
        <p:txBody>
          <a:bodyPr wrap="square" lIns="0" tIns="0" rIns="0" bIns="0">
            <a:spAutoFit/>
          </a:bodyPr>
          <a:lstStyle>
            <a:lvl1pPr>
              <a:defRPr sz="305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r>
              <a:rPr lang="en-US"/>
              <a:t>COMPUTER GRAPHICS AND VISUALIZATION,  Sougandhika Narayan, Asst Prof, Dept of CSE, KSIT  </a:t>
            </a:r>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BF04667C-BE13-478B-936B-4453FF104092}" type="datetime1">
              <a:rPr lang="en-IN" smtClean="0"/>
              <a:t>20-04-2021</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9770031" cy="3421857"/>
          </a:xfrm>
        </p:spPr>
        <p:txBody>
          <a:bodyPr>
            <a:noAutofit/>
          </a:bodyPr>
          <a:lstStyle/>
          <a:p>
            <a:br>
              <a:rPr lang="en-IN" sz="3960" dirty="0"/>
            </a:br>
            <a:br>
              <a:rPr lang="en-IN" sz="3960" dirty="0"/>
            </a:br>
            <a:br>
              <a:rPr lang="en-IN" sz="3960" dirty="0"/>
            </a:br>
            <a:br>
              <a:rPr lang="en-IN" sz="3960" dirty="0"/>
            </a:br>
            <a:br>
              <a:rPr lang="en-IN" sz="3960" dirty="0"/>
            </a:br>
            <a:br>
              <a:rPr lang="en-IN" sz="3960" dirty="0"/>
            </a:br>
            <a:br>
              <a:rPr lang="en-IN" sz="3960" dirty="0"/>
            </a:br>
            <a:br>
              <a:rPr lang="en-IN" sz="3960" dirty="0"/>
            </a:br>
            <a:br>
              <a:rPr lang="en-IN" sz="3960" dirty="0"/>
            </a:br>
            <a:br>
              <a:rPr lang="en-IN" sz="3960" dirty="0"/>
            </a:br>
            <a:br>
              <a:rPr lang="en-IN" sz="3960" dirty="0"/>
            </a:br>
            <a:r>
              <a:rPr lang="en-IN" sz="3300" u="sng" dirty="0">
                <a:solidFill>
                  <a:srgbClr val="002060"/>
                </a:solidFill>
                <a:latin typeface="Times New Roman" panose="02020603050405020304" pitchFamily="18" charset="0"/>
                <a:cs typeface="Times New Roman" panose="02020603050405020304" pitchFamily="18" charset="0"/>
              </a:rPr>
              <a:t>COMUTER GRAPHICS AND VISUALIZATION</a:t>
            </a:r>
            <a:br>
              <a:rPr lang="en-IN" sz="3300" u="sng" dirty="0">
                <a:solidFill>
                  <a:srgbClr val="002060"/>
                </a:solidFill>
                <a:latin typeface="Times New Roman" panose="02020603050405020304" pitchFamily="18" charset="0"/>
                <a:cs typeface="Times New Roman" panose="02020603050405020304" pitchFamily="18" charset="0"/>
              </a:rPr>
            </a:br>
            <a:br>
              <a:rPr lang="en-IN" sz="3300" u="sng" dirty="0">
                <a:solidFill>
                  <a:srgbClr val="002060"/>
                </a:solidFill>
                <a:latin typeface="Times New Roman" panose="02020603050405020304" pitchFamily="18" charset="0"/>
                <a:cs typeface="Times New Roman" panose="02020603050405020304" pitchFamily="18" charset="0"/>
              </a:rPr>
            </a:br>
            <a:r>
              <a:rPr lang="en-IN" sz="3300" u="sng" dirty="0">
                <a:solidFill>
                  <a:srgbClr val="002060"/>
                </a:solidFill>
                <a:latin typeface="Times New Roman" panose="02020603050405020304" pitchFamily="18" charset="0"/>
                <a:cs typeface="Times New Roman" panose="02020603050405020304" pitchFamily="18" charset="0"/>
              </a:rPr>
              <a:t>18CS62</a:t>
            </a:r>
            <a:br>
              <a:rPr lang="en-IN" sz="3300" dirty="0">
                <a:solidFill>
                  <a:srgbClr val="002060"/>
                </a:solidFill>
                <a:latin typeface="Times New Roman" panose="02020603050405020304" pitchFamily="18" charset="0"/>
                <a:cs typeface="Times New Roman" panose="02020603050405020304" pitchFamily="18" charset="0"/>
              </a:rPr>
            </a:br>
            <a:br>
              <a:rPr lang="en-IN" sz="3960" dirty="0">
                <a:solidFill>
                  <a:schemeClr val="accent1"/>
                </a:solidFill>
                <a:latin typeface="Times New Roman" panose="02020603050405020304" pitchFamily="18" charset="0"/>
                <a:cs typeface="Times New Roman" panose="02020603050405020304" pitchFamily="18" charset="0"/>
              </a:rPr>
            </a:br>
            <a:endParaRPr lang="en-IN" sz="3960" dirty="0">
              <a:solidFill>
                <a:srgbClr val="002060"/>
              </a:solidFill>
            </a:endParaRPr>
          </a:p>
        </p:txBody>
      </p:sp>
      <p:sp>
        <p:nvSpPr>
          <p:cNvPr id="3" name="Subtitle 2"/>
          <p:cNvSpPr>
            <a:spLocks noGrp="1"/>
          </p:cNvSpPr>
          <p:nvPr>
            <p:ph type="subTitle" idx="1"/>
          </p:nvPr>
        </p:nvSpPr>
        <p:spPr>
          <a:xfrm>
            <a:off x="1066800" y="4343400"/>
            <a:ext cx="7543800" cy="1218795"/>
          </a:xfrm>
        </p:spPr>
        <p:txBody>
          <a:bodyPr/>
          <a:lstStyle/>
          <a:p>
            <a:r>
              <a:rPr lang="en-IN" dirty="0">
                <a:solidFill>
                  <a:schemeClr val="tx2"/>
                </a:solidFill>
              </a:rPr>
              <a:t>Faculty Name : </a:t>
            </a:r>
            <a:r>
              <a:rPr lang="en-IN" dirty="0" err="1">
                <a:solidFill>
                  <a:schemeClr val="tx2"/>
                </a:solidFill>
              </a:rPr>
              <a:t>Sougandhika</a:t>
            </a:r>
            <a:r>
              <a:rPr lang="en-IN" dirty="0">
                <a:solidFill>
                  <a:schemeClr val="tx2"/>
                </a:solidFill>
              </a:rPr>
              <a:t> </a:t>
            </a:r>
            <a:r>
              <a:rPr lang="en-IN" dirty="0" err="1">
                <a:solidFill>
                  <a:schemeClr val="tx2"/>
                </a:solidFill>
              </a:rPr>
              <a:t>Narayan</a:t>
            </a:r>
            <a:endParaRPr lang="en-IN" dirty="0">
              <a:solidFill>
                <a:schemeClr val="tx2"/>
              </a:solidFill>
            </a:endParaRPr>
          </a:p>
          <a:p>
            <a:r>
              <a:rPr lang="en-IN" dirty="0">
                <a:solidFill>
                  <a:schemeClr val="tx2"/>
                </a:solidFill>
              </a:rPr>
              <a:t>Asst. Professor, Department of CSE</a:t>
            </a:r>
          </a:p>
          <a:p>
            <a:r>
              <a:rPr lang="en-IN" dirty="0">
                <a:solidFill>
                  <a:schemeClr val="tx2"/>
                </a:solidFill>
              </a:rPr>
              <a:t>KSIT, Bangalore</a:t>
            </a:r>
          </a:p>
          <a:p>
            <a:endParaRPr lang="en-IN" dirty="0"/>
          </a:p>
        </p:txBody>
      </p:sp>
    </p:spTree>
    <p:extLst>
      <p:ext uri="{BB962C8B-B14F-4D97-AF65-F5344CB8AC3E}">
        <p14:creationId xmlns:p14="http://schemas.microsoft.com/office/powerpoint/2010/main" val="2810938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64A872-40FB-4C64-84E1-5C90D6D64396}"/>
              </a:ext>
            </a:extLst>
          </p:cNvPr>
          <p:cNvSpPr>
            <a:spLocks noGrp="1"/>
          </p:cNvSpPr>
          <p:nvPr>
            <p:ph type="body" idx="1"/>
          </p:nvPr>
        </p:nvSpPr>
        <p:spPr>
          <a:xfrm>
            <a:off x="152400" y="155448"/>
            <a:ext cx="9753600" cy="6778752"/>
          </a:xfrm>
        </p:spPr>
        <p:txBody>
          <a:bodyPr/>
          <a:lstStyle/>
          <a:p>
            <a:endParaRPr lang="en-IN" dirty="0"/>
          </a:p>
        </p:txBody>
      </p:sp>
      <p:sp>
        <p:nvSpPr>
          <p:cNvPr id="4" name="Footer Placeholder 3">
            <a:extLst>
              <a:ext uri="{FF2B5EF4-FFF2-40B4-BE49-F238E27FC236}">
                <a16:creationId xmlns:a16="http://schemas.microsoft.com/office/drawing/2014/main" id="{035C2B3C-A7AE-47DE-AC52-8CA05E9596D7}"/>
              </a:ext>
            </a:extLst>
          </p:cNvPr>
          <p:cNvSpPr>
            <a:spLocks noGrp="1"/>
          </p:cNvSpPr>
          <p:nvPr>
            <p:ph type="ftr" sz="quarter" idx="5"/>
          </p:nvPr>
        </p:nvSpPr>
        <p:spPr>
          <a:xfrm>
            <a:off x="152400" y="7228332"/>
            <a:ext cx="9753600" cy="276999"/>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3C86B5E1-0F5E-463C-AFFC-CC5DFD55F2B5}"/>
              </a:ext>
            </a:extLst>
          </p:cNvPr>
          <p:cNvPicPr>
            <a:picLocks noChangeAspect="1"/>
          </p:cNvPicPr>
          <p:nvPr/>
        </p:nvPicPr>
        <p:blipFill>
          <a:blip r:embed="rId2"/>
          <a:stretch>
            <a:fillRect/>
          </a:stretch>
        </p:blipFill>
        <p:spPr>
          <a:xfrm>
            <a:off x="0" y="155448"/>
            <a:ext cx="9905999" cy="7072884"/>
          </a:xfrm>
          <a:prstGeom prst="rect">
            <a:avLst/>
          </a:prstGeom>
        </p:spPr>
      </p:pic>
    </p:spTree>
    <p:extLst>
      <p:ext uri="{BB962C8B-B14F-4D97-AF65-F5344CB8AC3E}">
        <p14:creationId xmlns:p14="http://schemas.microsoft.com/office/powerpoint/2010/main" val="157050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07FCE0-AAE6-4D33-AA5E-19CEA4F0BEE9}"/>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34A685C7-01B1-41D6-9E49-70EC12B92944}"/>
              </a:ext>
            </a:extLst>
          </p:cNvPr>
          <p:cNvSpPr>
            <a:spLocks noGrp="1"/>
          </p:cNvSpPr>
          <p:nvPr>
            <p:ph type="ftr" sz="quarter" idx="5"/>
          </p:nvPr>
        </p:nvSpPr>
        <p:spPr>
          <a:xfrm>
            <a:off x="228600" y="7391400"/>
            <a:ext cx="9601200" cy="276999"/>
          </a:xfrm>
        </p:spPr>
        <p:txBody>
          <a:bodyPr/>
          <a:lstStyle/>
          <a:p>
            <a:r>
              <a:rPr lang="en-US" dirty="0"/>
              <a:t>COMPUTER GRAPHICS AND VISUALIZATION,             Sougandhika Narayan, Asst Prof, Dept of CSE, KSIT  </a:t>
            </a:r>
          </a:p>
        </p:txBody>
      </p:sp>
      <p:pic>
        <p:nvPicPr>
          <p:cNvPr id="6" name="Picture 5">
            <a:extLst>
              <a:ext uri="{FF2B5EF4-FFF2-40B4-BE49-F238E27FC236}">
                <a16:creationId xmlns:a16="http://schemas.microsoft.com/office/drawing/2014/main" id="{4C93E5A1-D91F-4EB9-B68B-36B9B31BC5D3}"/>
              </a:ext>
            </a:extLst>
          </p:cNvPr>
          <p:cNvPicPr>
            <a:picLocks noChangeAspect="1"/>
          </p:cNvPicPr>
          <p:nvPr/>
        </p:nvPicPr>
        <p:blipFill>
          <a:blip r:embed="rId2"/>
          <a:stretch>
            <a:fillRect/>
          </a:stretch>
        </p:blipFill>
        <p:spPr>
          <a:xfrm>
            <a:off x="2438400" y="618369"/>
            <a:ext cx="5067505" cy="6535661"/>
          </a:xfrm>
          <a:prstGeom prst="rect">
            <a:avLst/>
          </a:prstGeom>
        </p:spPr>
      </p:pic>
    </p:spTree>
    <p:extLst>
      <p:ext uri="{BB962C8B-B14F-4D97-AF65-F5344CB8AC3E}">
        <p14:creationId xmlns:p14="http://schemas.microsoft.com/office/powerpoint/2010/main" val="63934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C1FF24-0FCB-4E17-B332-D519279597C9}"/>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4C1BFC3C-7969-4C72-A830-AB83D88E92AD}"/>
              </a:ext>
            </a:extLst>
          </p:cNvPr>
          <p:cNvSpPr>
            <a:spLocks noGrp="1"/>
          </p:cNvSpPr>
          <p:nvPr>
            <p:ph type="ftr" sz="quarter" idx="5"/>
          </p:nvPr>
        </p:nvSpPr>
        <p:spPr>
          <a:xfrm>
            <a:off x="114300" y="7445829"/>
            <a:ext cx="9829800" cy="276999"/>
          </a:xfrm>
        </p:spPr>
        <p:txBody>
          <a:bodyPr/>
          <a:lstStyle/>
          <a:p>
            <a:r>
              <a:rPr lang="en-US" dirty="0"/>
              <a:t>COMPUTER GRAPHICS AND VISUALIZATION,                    Sougandhika Narayan, Asst Prof, Dept of CSE, KSIT  </a:t>
            </a:r>
          </a:p>
        </p:txBody>
      </p:sp>
      <p:pic>
        <p:nvPicPr>
          <p:cNvPr id="6" name="Picture 5">
            <a:extLst>
              <a:ext uri="{FF2B5EF4-FFF2-40B4-BE49-F238E27FC236}">
                <a16:creationId xmlns:a16="http://schemas.microsoft.com/office/drawing/2014/main" id="{6E975E07-193E-4100-B65E-9BABD919CD71}"/>
              </a:ext>
            </a:extLst>
          </p:cNvPr>
          <p:cNvPicPr>
            <a:picLocks noChangeAspect="1"/>
          </p:cNvPicPr>
          <p:nvPr/>
        </p:nvPicPr>
        <p:blipFill>
          <a:blip r:embed="rId2"/>
          <a:stretch>
            <a:fillRect/>
          </a:stretch>
        </p:blipFill>
        <p:spPr>
          <a:xfrm>
            <a:off x="2438400" y="326571"/>
            <a:ext cx="5029200" cy="6909867"/>
          </a:xfrm>
          <a:prstGeom prst="rect">
            <a:avLst/>
          </a:prstGeom>
        </p:spPr>
      </p:pic>
    </p:spTree>
    <p:extLst>
      <p:ext uri="{BB962C8B-B14F-4D97-AF65-F5344CB8AC3E}">
        <p14:creationId xmlns:p14="http://schemas.microsoft.com/office/powerpoint/2010/main" val="125740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5926F8-18F2-461D-A60D-B98589AA2FB2}"/>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F3608E75-9639-4BE3-8AC1-E3CB8DCCB441}"/>
              </a:ext>
            </a:extLst>
          </p:cNvPr>
          <p:cNvSpPr>
            <a:spLocks noGrp="1"/>
          </p:cNvSpPr>
          <p:nvPr>
            <p:ph type="ftr" sz="quarter" idx="5"/>
          </p:nvPr>
        </p:nvSpPr>
        <p:spPr>
          <a:xfrm>
            <a:off x="76199" y="7366831"/>
            <a:ext cx="9906000" cy="276999"/>
          </a:xfrm>
        </p:spPr>
        <p:txBody>
          <a:bodyPr/>
          <a:lstStyle/>
          <a:p>
            <a:r>
              <a:rPr lang="en-US" dirty="0"/>
              <a:t>COMPUTER GRAPHICS AND VISUALIZATION,                      Sougandhika Narayan, Asst Prof, Dept of CSE, KSIT  </a:t>
            </a:r>
            <a:endParaRPr lang="en-IN" dirty="0"/>
          </a:p>
        </p:txBody>
      </p:sp>
      <p:pic>
        <p:nvPicPr>
          <p:cNvPr id="5" name="Picture 4">
            <a:extLst>
              <a:ext uri="{FF2B5EF4-FFF2-40B4-BE49-F238E27FC236}">
                <a16:creationId xmlns:a16="http://schemas.microsoft.com/office/drawing/2014/main" id="{F371A872-29F4-4580-A153-CC8150832D55}"/>
              </a:ext>
            </a:extLst>
          </p:cNvPr>
          <p:cNvPicPr>
            <a:picLocks noChangeAspect="1"/>
          </p:cNvPicPr>
          <p:nvPr/>
        </p:nvPicPr>
        <p:blipFill>
          <a:blip r:embed="rId2"/>
          <a:stretch>
            <a:fillRect/>
          </a:stretch>
        </p:blipFill>
        <p:spPr>
          <a:xfrm>
            <a:off x="2514600" y="267069"/>
            <a:ext cx="5334000" cy="6928402"/>
          </a:xfrm>
          <a:prstGeom prst="rect">
            <a:avLst/>
          </a:prstGeom>
        </p:spPr>
      </p:pic>
    </p:spTree>
    <p:extLst>
      <p:ext uri="{BB962C8B-B14F-4D97-AF65-F5344CB8AC3E}">
        <p14:creationId xmlns:p14="http://schemas.microsoft.com/office/powerpoint/2010/main" val="195463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112774"/>
            <a:ext cx="9296399" cy="693138"/>
          </a:xfrm>
          <a:prstGeom prst="rect">
            <a:avLst/>
          </a:prstGeom>
        </p:spPr>
        <p:txBody>
          <a:bodyPr vert="horz" wrap="square" lIns="0" tIns="15875" rIns="0" bIns="0" rtlCol="0">
            <a:spAutoFit/>
          </a:bodyPr>
          <a:lstStyle/>
          <a:p>
            <a:pPr marL="12700" algn="ctr">
              <a:lnSpc>
                <a:spcPct val="100000"/>
              </a:lnSpc>
              <a:spcBef>
                <a:spcPts val="125"/>
              </a:spcBef>
            </a:pPr>
            <a:r>
              <a:rPr sz="4400" u="none" spc="20" dirty="0">
                <a:solidFill>
                  <a:srgbClr val="FF0000"/>
                </a:solidFill>
              </a:rPr>
              <a:t>COMPUTER</a:t>
            </a:r>
            <a:r>
              <a:rPr sz="4400" u="none" spc="-55" dirty="0">
                <a:solidFill>
                  <a:srgbClr val="FF0000"/>
                </a:solidFill>
              </a:rPr>
              <a:t> </a:t>
            </a:r>
            <a:r>
              <a:rPr sz="4400" u="none" spc="15" dirty="0">
                <a:solidFill>
                  <a:srgbClr val="FF0000"/>
                </a:solidFill>
              </a:rPr>
              <a:t>GRAPHICS</a:t>
            </a:r>
            <a:endParaRPr sz="4400" dirty="0">
              <a:solidFill>
                <a:srgbClr val="FF0000"/>
              </a:solidFill>
            </a:endParaRPr>
          </a:p>
        </p:txBody>
      </p:sp>
      <p:sp>
        <p:nvSpPr>
          <p:cNvPr id="3" name="object 3"/>
          <p:cNvSpPr txBox="1"/>
          <p:nvPr/>
        </p:nvSpPr>
        <p:spPr>
          <a:xfrm>
            <a:off x="3410195" y="3526032"/>
            <a:ext cx="3154045" cy="485389"/>
          </a:xfrm>
          <a:prstGeom prst="rect">
            <a:avLst/>
          </a:prstGeom>
        </p:spPr>
        <p:txBody>
          <a:bodyPr vert="horz" wrap="square" lIns="0" tIns="15875" rIns="0" bIns="0" rtlCol="0">
            <a:spAutoFit/>
          </a:bodyPr>
          <a:lstStyle/>
          <a:p>
            <a:pPr algn="ctr">
              <a:lnSpc>
                <a:spcPct val="100000"/>
              </a:lnSpc>
            </a:pPr>
            <a:r>
              <a:rPr sz="3050" b="1" spc="15" dirty="0">
                <a:solidFill>
                  <a:srgbClr val="0000FF"/>
                </a:solidFill>
                <a:latin typeface="Times New Roman"/>
                <a:cs typeface="Times New Roman"/>
              </a:rPr>
              <a:t>INTRODUCTION</a:t>
            </a:r>
            <a:endParaRPr sz="3050" dirty="0">
              <a:latin typeface="Times New Roman"/>
              <a:cs typeface="Times New Roman"/>
            </a:endParaRPr>
          </a:p>
        </p:txBody>
      </p:sp>
      <p:sp>
        <p:nvSpPr>
          <p:cNvPr id="4" name="object 4"/>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335F5F0E-671B-4F3A-B781-8CADB5B694FA}"/>
              </a:ext>
            </a:extLst>
          </p:cNvPr>
          <p:cNvSpPr>
            <a:spLocks noGrp="1"/>
          </p:cNvSpPr>
          <p:nvPr>
            <p:ph type="ftr" sz="quarter" idx="5"/>
          </p:nvPr>
        </p:nvSpPr>
        <p:spPr>
          <a:xfrm>
            <a:off x="6604" y="7010400"/>
            <a:ext cx="9899395" cy="276999"/>
          </a:xfrm>
        </p:spPr>
        <p:txBody>
          <a:bodyPr/>
          <a:lstStyle/>
          <a:p>
            <a:r>
              <a:rPr lang="en-US" dirty="0"/>
              <a:t>COMPUTER GRAPHICS AND VISUALIZATION,                      Sougandhika Narayan, Asst Prof, Dept of CSE, KSIT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7230" y="282227"/>
            <a:ext cx="7123430" cy="494665"/>
          </a:xfrm>
          <a:prstGeom prst="rect">
            <a:avLst/>
          </a:prstGeom>
        </p:spPr>
        <p:txBody>
          <a:bodyPr vert="horz" wrap="square" lIns="0" tIns="15875" rIns="0" bIns="0" rtlCol="0">
            <a:spAutoFit/>
          </a:bodyPr>
          <a:lstStyle/>
          <a:p>
            <a:pPr marL="12700">
              <a:lnSpc>
                <a:spcPct val="100000"/>
              </a:lnSpc>
              <a:spcBef>
                <a:spcPts val="125"/>
              </a:spcBef>
            </a:pPr>
            <a:r>
              <a:rPr sz="3050" u="sng" spc="10" dirty="0"/>
              <a:t>Introduction</a:t>
            </a:r>
            <a:r>
              <a:rPr sz="3050" u="sng" spc="-5" dirty="0"/>
              <a:t> </a:t>
            </a:r>
            <a:r>
              <a:rPr sz="3050" u="sng" spc="10" dirty="0"/>
              <a:t>to</a:t>
            </a:r>
            <a:r>
              <a:rPr sz="3050" u="sng" dirty="0"/>
              <a:t> </a:t>
            </a:r>
            <a:r>
              <a:rPr sz="3050" u="sng" spc="20" dirty="0"/>
              <a:t>COMPUTER</a:t>
            </a:r>
            <a:r>
              <a:rPr sz="3050" u="sng" spc="-5" dirty="0"/>
              <a:t> </a:t>
            </a:r>
            <a:r>
              <a:rPr sz="3050" u="sng" spc="15" dirty="0"/>
              <a:t>GRAPHICS</a:t>
            </a:r>
            <a:endParaRPr sz="3050" u="sng" dirty="0"/>
          </a:p>
        </p:txBody>
      </p:sp>
      <p:sp>
        <p:nvSpPr>
          <p:cNvPr id="3" name="object 3"/>
          <p:cNvSpPr txBox="1"/>
          <p:nvPr/>
        </p:nvSpPr>
        <p:spPr>
          <a:xfrm>
            <a:off x="398263" y="917504"/>
            <a:ext cx="9541496" cy="6520375"/>
          </a:xfrm>
          <a:prstGeom prst="rect">
            <a:avLst/>
          </a:prstGeom>
        </p:spPr>
        <p:txBody>
          <a:bodyPr vert="horz" wrap="square" lIns="0" tIns="10795" rIns="0" bIns="0" rtlCol="0">
            <a:spAutoFit/>
          </a:bodyPr>
          <a:lstStyle/>
          <a:p>
            <a:pPr algn="just"/>
            <a:r>
              <a:rPr sz="4800" dirty="0">
                <a:solidFill>
                  <a:srgbClr val="FF0000"/>
                </a:solidFill>
              </a:rPr>
              <a:t>Computer </a:t>
            </a:r>
            <a:r>
              <a:rPr lang="en-IN" sz="4800" dirty="0">
                <a:solidFill>
                  <a:srgbClr val="FF0000"/>
                </a:solidFill>
              </a:rPr>
              <a:t>g</a:t>
            </a:r>
            <a:r>
              <a:rPr sz="4800" dirty="0" err="1">
                <a:solidFill>
                  <a:srgbClr val="FF0000"/>
                </a:solidFill>
              </a:rPr>
              <a:t>raphics</a:t>
            </a:r>
            <a:r>
              <a:rPr sz="4800" dirty="0">
                <a:solidFill>
                  <a:srgbClr val="FF0000"/>
                </a:solidFill>
              </a:rPr>
              <a:t> </a:t>
            </a:r>
            <a:r>
              <a:rPr sz="3050" b="1" spc="10" dirty="0">
                <a:latin typeface="Times New Roman"/>
                <a:cs typeface="Times New Roman"/>
              </a:rPr>
              <a:t>involves</a:t>
            </a:r>
            <a:r>
              <a:rPr sz="3050" b="1" spc="15" dirty="0">
                <a:latin typeface="Times New Roman"/>
                <a:cs typeface="Times New Roman"/>
              </a:rPr>
              <a:t> </a:t>
            </a:r>
            <a:r>
              <a:rPr sz="3050" b="1" spc="10" dirty="0">
                <a:latin typeface="Times New Roman"/>
                <a:cs typeface="Times New Roman"/>
              </a:rPr>
              <a:t>display, manipulation </a:t>
            </a:r>
            <a:r>
              <a:rPr sz="3050" b="1" spc="-745" dirty="0">
                <a:latin typeface="Times New Roman"/>
                <a:cs typeface="Times New Roman"/>
              </a:rPr>
              <a:t> </a:t>
            </a:r>
            <a:r>
              <a:rPr sz="3050" b="1" spc="10" dirty="0">
                <a:latin typeface="Times New Roman"/>
                <a:cs typeface="Times New Roman"/>
              </a:rPr>
              <a:t>and storage of pictures and experimental data for </a:t>
            </a:r>
            <a:r>
              <a:rPr sz="3050" b="1" spc="15" dirty="0">
                <a:latin typeface="Times New Roman"/>
                <a:cs typeface="Times New Roman"/>
              </a:rPr>
              <a:t> </a:t>
            </a:r>
            <a:r>
              <a:rPr sz="3050" b="1" spc="10" dirty="0">
                <a:latin typeface="Times New Roman"/>
                <a:cs typeface="Times New Roman"/>
              </a:rPr>
              <a:t>proper</a:t>
            </a:r>
            <a:r>
              <a:rPr sz="3050" b="1" spc="5" dirty="0">
                <a:latin typeface="Times New Roman"/>
                <a:cs typeface="Times New Roman"/>
              </a:rPr>
              <a:t> </a:t>
            </a:r>
            <a:r>
              <a:rPr sz="3050" b="1" spc="10" dirty="0">
                <a:latin typeface="Times New Roman"/>
                <a:cs typeface="Times New Roman"/>
              </a:rPr>
              <a:t>visualization using a computer.</a:t>
            </a:r>
            <a:r>
              <a:rPr lang="en-US" sz="4800" dirty="0"/>
              <a:t> </a:t>
            </a:r>
          </a:p>
          <a:p>
            <a:pPr algn="just"/>
            <a:endParaRPr lang="en-US" sz="4800" dirty="0"/>
          </a:p>
          <a:p>
            <a:pPr algn="just"/>
            <a:r>
              <a:rPr lang="en-US" sz="4800" dirty="0">
                <a:solidFill>
                  <a:srgbClr val="FF0000"/>
                </a:solidFill>
              </a:rPr>
              <a:t>Computer graphics </a:t>
            </a:r>
            <a:r>
              <a:rPr lang="en-US" sz="3050" b="1" spc="10" dirty="0">
                <a:latin typeface="Times New Roman"/>
                <a:cs typeface="Times New Roman"/>
              </a:rPr>
              <a:t>is an art of drawing pictures, lines, charts, etc. using computers with the help of programming. Computer graphics image is made up of number of pixels.</a:t>
            </a:r>
          </a:p>
          <a:p>
            <a:pPr algn="just"/>
            <a:endParaRPr lang="en-US" sz="3050" b="1" spc="10" dirty="0">
              <a:latin typeface="Times New Roman"/>
              <a:cs typeface="Times New Roman"/>
            </a:endParaRPr>
          </a:p>
          <a:p>
            <a:pPr algn="just"/>
            <a:r>
              <a:rPr lang="en-US" sz="4800" dirty="0"/>
              <a:t> </a:t>
            </a:r>
            <a:r>
              <a:rPr lang="en-US" sz="4800" dirty="0">
                <a:solidFill>
                  <a:srgbClr val="FF0000"/>
                </a:solidFill>
              </a:rPr>
              <a:t>Pixel</a:t>
            </a:r>
            <a:r>
              <a:rPr lang="en-US" sz="4800" dirty="0"/>
              <a:t> </a:t>
            </a:r>
            <a:r>
              <a:rPr lang="en-US" sz="3050" b="1" spc="10" dirty="0">
                <a:latin typeface="Times New Roman"/>
                <a:cs typeface="Times New Roman"/>
              </a:rPr>
              <a:t>is the smallest addressable graphical unit represented on the computer screen.</a:t>
            </a:r>
            <a:r>
              <a:rPr lang="en-IN" sz="3050" b="1" spc="10" dirty="0">
                <a:latin typeface="Times New Roman"/>
                <a:cs typeface="Times New Roman"/>
              </a:rPr>
              <a:t> </a:t>
            </a:r>
            <a:endParaRPr sz="3050" b="1" spc="10" dirty="0">
              <a:latin typeface="Times New Roman"/>
              <a:cs typeface="Times New Roman"/>
            </a:endParaRPr>
          </a:p>
        </p:txBody>
      </p:sp>
      <p:sp>
        <p:nvSpPr>
          <p:cNvPr id="4" name="object 4"/>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9CD64340-2F42-44A1-9B07-CF6AFCBEC85D}"/>
              </a:ext>
            </a:extLst>
          </p:cNvPr>
          <p:cNvSpPr>
            <a:spLocks noGrp="1"/>
          </p:cNvSpPr>
          <p:nvPr>
            <p:ph type="ftr" sz="quarter" idx="5"/>
          </p:nvPr>
        </p:nvSpPr>
        <p:spPr>
          <a:xfrm>
            <a:off x="152400" y="7372349"/>
            <a:ext cx="9753600" cy="276999"/>
          </a:xfrm>
        </p:spPr>
        <p:txBody>
          <a:bodyPr/>
          <a:lstStyle/>
          <a:p>
            <a:r>
              <a:rPr lang="en-US" dirty="0"/>
              <a:t>COMPUTER GRAPHICS AND VISUALIZATION,  Sougandhika Narayan, Asst Prof, Dept of CSE, KSIT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6F2A85-F225-47E9-8339-73B08C9A7A3F}"/>
              </a:ext>
            </a:extLst>
          </p:cNvPr>
          <p:cNvSpPr>
            <a:spLocks noGrp="1"/>
          </p:cNvSpPr>
          <p:nvPr>
            <p:ph type="body" idx="1"/>
          </p:nvPr>
        </p:nvSpPr>
        <p:spPr>
          <a:xfrm>
            <a:off x="221848" y="304801"/>
            <a:ext cx="9829800" cy="6948056"/>
          </a:xfrm>
        </p:spPr>
        <p:txBody>
          <a:bodyPr/>
          <a:lstStyle/>
          <a:p>
            <a:pPr algn="just"/>
            <a:r>
              <a:rPr lang="en-IN" sz="3050" b="1" spc="10" dirty="0">
                <a:latin typeface="Times New Roman"/>
                <a:cs typeface="Times New Roman"/>
              </a:rPr>
              <a:t>Typical graphics system comprises of a host </a:t>
            </a:r>
            <a:r>
              <a:rPr lang="en-IN" sz="3050" b="1" spc="-750" dirty="0">
                <a:latin typeface="Times New Roman"/>
                <a:cs typeface="Times New Roman"/>
              </a:rPr>
              <a:t> </a:t>
            </a:r>
            <a:r>
              <a:rPr lang="en-IN" sz="3050" b="1" spc="10" dirty="0">
                <a:latin typeface="Times New Roman"/>
                <a:cs typeface="Times New Roman"/>
              </a:rPr>
              <a:t>computer with support of fast processor, large </a:t>
            </a:r>
            <a:r>
              <a:rPr lang="en-IN" sz="3050" b="1" spc="15" dirty="0">
                <a:latin typeface="Times New Roman"/>
                <a:cs typeface="Times New Roman"/>
              </a:rPr>
              <a:t> memory,</a:t>
            </a:r>
            <a:r>
              <a:rPr lang="en-IN" sz="3050" b="1" dirty="0">
                <a:latin typeface="Times New Roman"/>
                <a:cs typeface="Times New Roman"/>
              </a:rPr>
              <a:t> </a:t>
            </a:r>
            <a:r>
              <a:rPr lang="en-IN" sz="3050" b="1" spc="10" dirty="0">
                <a:latin typeface="Times New Roman"/>
                <a:cs typeface="Times New Roman"/>
              </a:rPr>
              <a:t>frame</a:t>
            </a:r>
            <a:r>
              <a:rPr lang="en-IN" sz="3050" b="1" spc="5" dirty="0">
                <a:latin typeface="Times New Roman"/>
                <a:cs typeface="Times New Roman"/>
              </a:rPr>
              <a:t> </a:t>
            </a:r>
            <a:r>
              <a:rPr lang="en-IN" sz="3050" b="1" spc="10" dirty="0">
                <a:latin typeface="Times New Roman"/>
                <a:cs typeface="Times New Roman"/>
              </a:rPr>
              <a:t>buffer</a:t>
            </a:r>
            <a:r>
              <a:rPr lang="en-IN" sz="3050" b="1" spc="5" dirty="0">
                <a:latin typeface="Times New Roman"/>
                <a:cs typeface="Times New Roman"/>
              </a:rPr>
              <a:t> </a:t>
            </a:r>
            <a:r>
              <a:rPr lang="en-IN" sz="3050" b="1" spc="10" dirty="0">
                <a:latin typeface="Times New Roman"/>
                <a:cs typeface="Times New Roman"/>
              </a:rPr>
              <a:t>and</a:t>
            </a:r>
            <a:endParaRPr lang="en-IN" sz="3050" dirty="0">
              <a:latin typeface="Times New Roman"/>
              <a:cs typeface="Times New Roman"/>
            </a:endParaRPr>
          </a:p>
          <a:p>
            <a:pPr marL="944880" indent="-429895" algn="just">
              <a:lnSpc>
                <a:spcPct val="150000"/>
              </a:lnSpc>
              <a:spcBef>
                <a:spcPts val="40"/>
              </a:spcBef>
              <a:buFont typeface="Times New Roman"/>
              <a:buChar char="•"/>
              <a:tabLst>
                <a:tab pos="944880" algn="l"/>
                <a:tab pos="945515" algn="l"/>
              </a:tabLst>
            </a:pPr>
            <a:endParaRPr lang="en-IN" sz="3050" b="1" spc="5" dirty="0">
              <a:solidFill>
                <a:srgbClr val="0000FF"/>
              </a:solidFill>
              <a:latin typeface="Times New Roman"/>
              <a:cs typeface="Times New Roman"/>
            </a:endParaRPr>
          </a:p>
          <a:p>
            <a:pPr marL="944880" indent="-429895" algn="just">
              <a:lnSpc>
                <a:spcPct val="150000"/>
              </a:lnSpc>
              <a:spcBef>
                <a:spcPts val="40"/>
              </a:spcBef>
              <a:buFont typeface="Times New Roman"/>
              <a:buChar char="•"/>
              <a:tabLst>
                <a:tab pos="944880" algn="l"/>
                <a:tab pos="945515" algn="l"/>
              </a:tabLst>
            </a:pPr>
            <a:r>
              <a:rPr lang="en-IN" sz="3050" b="1" spc="5" dirty="0">
                <a:solidFill>
                  <a:srgbClr val="0000FF"/>
                </a:solidFill>
                <a:latin typeface="Times New Roman"/>
                <a:cs typeface="Times New Roman"/>
              </a:rPr>
              <a:t>Display</a:t>
            </a:r>
            <a:r>
              <a:rPr lang="en-IN" sz="3050" b="1" spc="-5" dirty="0">
                <a:solidFill>
                  <a:srgbClr val="0000FF"/>
                </a:solidFill>
                <a:latin typeface="Times New Roman"/>
                <a:cs typeface="Times New Roman"/>
              </a:rPr>
              <a:t> </a:t>
            </a:r>
            <a:r>
              <a:rPr lang="en-IN" sz="3050" b="1" spc="5" dirty="0">
                <a:solidFill>
                  <a:srgbClr val="0000FF"/>
                </a:solidFill>
                <a:latin typeface="Times New Roman"/>
                <a:cs typeface="Times New Roman"/>
              </a:rPr>
              <a:t>devices</a:t>
            </a:r>
            <a:r>
              <a:rPr lang="en-IN" sz="3050" b="1" dirty="0">
                <a:solidFill>
                  <a:srgbClr val="0000FF"/>
                </a:solidFill>
                <a:latin typeface="Times New Roman"/>
                <a:cs typeface="Times New Roman"/>
              </a:rPr>
              <a:t> </a:t>
            </a:r>
            <a:r>
              <a:rPr lang="en-IN" sz="3050" b="1" spc="10" dirty="0">
                <a:latin typeface="Times New Roman"/>
                <a:cs typeface="Times New Roman"/>
              </a:rPr>
              <a:t>(</a:t>
            </a:r>
            <a:r>
              <a:rPr lang="en-IN" sz="3050" b="1" spc="10" dirty="0" err="1">
                <a:latin typeface="Times New Roman"/>
                <a:cs typeface="Times New Roman"/>
              </a:rPr>
              <a:t>color</a:t>
            </a:r>
            <a:r>
              <a:rPr lang="en-IN" sz="3050" b="1" spc="-5" dirty="0">
                <a:latin typeface="Times New Roman"/>
                <a:cs typeface="Times New Roman"/>
              </a:rPr>
              <a:t> </a:t>
            </a:r>
            <a:r>
              <a:rPr lang="en-IN" sz="3050" b="1" spc="10" dirty="0">
                <a:latin typeface="Times New Roman"/>
                <a:cs typeface="Times New Roman"/>
              </a:rPr>
              <a:t>monitors),</a:t>
            </a:r>
            <a:endParaRPr lang="en-IN" sz="3050" dirty="0">
              <a:latin typeface="Times New Roman"/>
              <a:cs typeface="Times New Roman"/>
            </a:endParaRPr>
          </a:p>
          <a:p>
            <a:pPr marL="946785" indent="-432434" algn="just">
              <a:lnSpc>
                <a:spcPct val="150000"/>
              </a:lnSpc>
              <a:buFont typeface="Arial"/>
              <a:buChar char="•"/>
              <a:tabLst>
                <a:tab pos="946785" algn="l"/>
                <a:tab pos="947419" algn="l"/>
              </a:tabLst>
            </a:pPr>
            <a:r>
              <a:rPr lang="en-IN" sz="2850" b="1" spc="5" dirty="0">
                <a:solidFill>
                  <a:srgbClr val="0000FF"/>
                </a:solidFill>
                <a:latin typeface="Arial"/>
                <a:cs typeface="Arial"/>
              </a:rPr>
              <a:t>Input</a:t>
            </a:r>
            <a:r>
              <a:rPr lang="en-IN" sz="2850" b="1" spc="-15" dirty="0">
                <a:solidFill>
                  <a:srgbClr val="0000FF"/>
                </a:solidFill>
                <a:latin typeface="Arial"/>
                <a:cs typeface="Arial"/>
              </a:rPr>
              <a:t> </a:t>
            </a:r>
            <a:r>
              <a:rPr lang="en-IN" sz="2850" b="1" spc="5" dirty="0">
                <a:solidFill>
                  <a:srgbClr val="0000FF"/>
                </a:solidFill>
                <a:latin typeface="Arial"/>
                <a:cs typeface="Arial"/>
              </a:rPr>
              <a:t>devices</a:t>
            </a:r>
            <a:r>
              <a:rPr lang="en-IN" sz="2850" b="1" dirty="0">
                <a:solidFill>
                  <a:srgbClr val="0000FF"/>
                </a:solidFill>
                <a:latin typeface="Arial"/>
                <a:cs typeface="Arial"/>
              </a:rPr>
              <a:t> </a:t>
            </a:r>
            <a:r>
              <a:rPr lang="en-IN" sz="2850" b="1" spc="5" dirty="0">
                <a:latin typeface="Arial"/>
                <a:cs typeface="Arial"/>
              </a:rPr>
              <a:t>(mouse,</a:t>
            </a:r>
            <a:r>
              <a:rPr lang="en-IN" sz="2850" b="1" spc="-10" dirty="0">
                <a:latin typeface="Arial"/>
                <a:cs typeface="Arial"/>
              </a:rPr>
              <a:t> </a:t>
            </a:r>
            <a:r>
              <a:rPr lang="en-IN" sz="2850" b="1" spc="5" dirty="0">
                <a:latin typeface="Arial"/>
                <a:cs typeface="Arial"/>
              </a:rPr>
              <a:t>keyboard,</a:t>
            </a:r>
            <a:r>
              <a:rPr lang="en-IN" sz="2850" b="1" spc="-5" dirty="0">
                <a:latin typeface="Arial"/>
                <a:cs typeface="Arial"/>
              </a:rPr>
              <a:t> </a:t>
            </a:r>
            <a:r>
              <a:rPr lang="en-IN" sz="2850" b="1" spc="5" dirty="0">
                <a:latin typeface="Arial"/>
                <a:cs typeface="Arial"/>
              </a:rPr>
              <a:t>joystick,</a:t>
            </a:r>
            <a:endParaRPr lang="en-IN" sz="2850" dirty="0">
              <a:latin typeface="Arial"/>
              <a:cs typeface="Arial"/>
            </a:endParaRPr>
          </a:p>
          <a:p>
            <a:pPr marL="1018540" algn="just">
              <a:lnSpc>
                <a:spcPct val="150000"/>
              </a:lnSpc>
              <a:spcBef>
                <a:spcPts val="15"/>
              </a:spcBef>
            </a:pPr>
            <a:r>
              <a:rPr lang="en-IN" sz="2850" b="1" spc="5" dirty="0">
                <a:latin typeface="Arial"/>
                <a:cs typeface="Arial"/>
              </a:rPr>
              <a:t>touch</a:t>
            </a:r>
            <a:r>
              <a:rPr lang="en-IN" sz="2850" b="1" spc="-25" dirty="0">
                <a:latin typeface="Arial"/>
                <a:cs typeface="Arial"/>
              </a:rPr>
              <a:t> </a:t>
            </a:r>
            <a:r>
              <a:rPr lang="en-IN" sz="2850" b="1" spc="5" dirty="0">
                <a:latin typeface="Arial"/>
                <a:cs typeface="Arial"/>
              </a:rPr>
              <a:t>screen,</a:t>
            </a:r>
            <a:r>
              <a:rPr lang="en-IN" sz="2850" b="1" spc="-20" dirty="0">
                <a:latin typeface="Arial"/>
                <a:cs typeface="Arial"/>
              </a:rPr>
              <a:t> </a:t>
            </a:r>
            <a:r>
              <a:rPr lang="en-IN" sz="2850" b="1" spc="5" dirty="0">
                <a:latin typeface="Arial"/>
                <a:cs typeface="Arial"/>
              </a:rPr>
              <a:t>trackball)</a:t>
            </a:r>
            <a:endParaRPr lang="en-IN" sz="2850" dirty="0">
              <a:latin typeface="Arial"/>
              <a:cs typeface="Arial"/>
            </a:endParaRPr>
          </a:p>
          <a:p>
            <a:pPr marL="944244" indent="-429895" algn="just">
              <a:lnSpc>
                <a:spcPct val="150000"/>
              </a:lnSpc>
              <a:buFont typeface="Times New Roman"/>
              <a:buChar char="•"/>
              <a:tabLst>
                <a:tab pos="944244" algn="l"/>
                <a:tab pos="944880" algn="l"/>
              </a:tabLst>
            </a:pPr>
            <a:r>
              <a:rPr lang="en-IN" sz="3050" b="1" spc="10" dirty="0">
                <a:solidFill>
                  <a:srgbClr val="0000FF"/>
                </a:solidFill>
                <a:latin typeface="Times New Roman"/>
                <a:cs typeface="Times New Roman"/>
              </a:rPr>
              <a:t>Output</a:t>
            </a:r>
            <a:r>
              <a:rPr lang="en-IN" sz="3050" b="1" spc="5" dirty="0">
                <a:solidFill>
                  <a:srgbClr val="0000FF"/>
                </a:solidFill>
                <a:latin typeface="Times New Roman"/>
                <a:cs typeface="Times New Roman"/>
              </a:rPr>
              <a:t> </a:t>
            </a:r>
            <a:r>
              <a:rPr lang="en-IN" sz="3050" b="1" spc="10" dirty="0">
                <a:solidFill>
                  <a:srgbClr val="0000FF"/>
                </a:solidFill>
                <a:latin typeface="Times New Roman"/>
                <a:cs typeface="Times New Roman"/>
              </a:rPr>
              <a:t>devices</a:t>
            </a:r>
            <a:r>
              <a:rPr lang="en-IN" sz="3050" b="1" dirty="0">
                <a:solidFill>
                  <a:srgbClr val="0000FF"/>
                </a:solidFill>
                <a:latin typeface="Times New Roman"/>
                <a:cs typeface="Times New Roman"/>
              </a:rPr>
              <a:t> </a:t>
            </a:r>
            <a:r>
              <a:rPr lang="en-IN" sz="3050" b="1" spc="15" dirty="0">
                <a:latin typeface="Times New Roman"/>
                <a:cs typeface="Times New Roman"/>
              </a:rPr>
              <a:t>(LCD</a:t>
            </a:r>
            <a:r>
              <a:rPr lang="en-IN" sz="3050" b="1" dirty="0">
                <a:latin typeface="Times New Roman"/>
                <a:cs typeface="Times New Roman"/>
              </a:rPr>
              <a:t> </a:t>
            </a:r>
            <a:r>
              <a:rPr lang="en-IN" sz="3050" b="1" spc="10" dirty="0">
                <a:latin typeface="Times New Roman"/>
                <a:cs typeface="Times New Roman"/>
              </a:rPr>
              <a:t>panels,</a:t>
            </a:r>
            <a:r>
              <a:rPr lang="en-IN" sz="3050" b="1" spc="5" dirty="0">
                <a:latin typeface="Times New Roman"/>
                <a:cs typeface="Times New Roman"/>
              </a:rPr>
              <a:t> </a:t>
            </a:r>
            <a:r>
              <a:rPr lang="en-IN" sz="3050" b="1" spc="10" dirty="0">
                <a:latin typeface="Times New Roman"/>
                <a:cs typeface="Times New Roman"/>
              </a:rPr>
              <a:t>laser</a:t>
            </a:r>
            <a:r>
              <a:rPr lang="en-IN" sz="3050" b="1" dirty="0">
                <a:latin typeface="Times New Roman"/>
                <a:cs typeface="Times New Roman"/>
              </a:rPr>
              <a:t> </a:t>
            </a:r>
            <a:r>
              <a:rPr lang="en-IN" sz="3050" b="1" spc="10" dirty="0">
                <a:latin typeface="Times New Roman"/>
                <a:cs typeface="Times New Roman"/>
              </a:rPr>
              <a:t>printers,</a:t>
            </a:r>
            <a:endParaRPr lang="en-IN" sz="3050" dirty="0">
              <a:latin typeface="Times New Roman"/>
              <a:cs typeface="Times New Roman"/>
            </a:endParaRPr>
          </a:p>
          <a:p>
            <a:pPr marL="1018540" algn="just">
              <a:lnSpc>
                <a:spcPct val="150000"/>
              </a:lnSpc>
              <a:spcBef>
                <a:spcPts val="45"/>
              </a:spcBef>
            </a:pPr>
            <a:r>
              <a:rPr lang="en-IN" sz="3050" b="1" spc="10" dirty="0" err="1">
                <a:latin typeface="Times New Roman"/>
                <a:cs typeface="Times New Roman"/>
              </a:rPr>
              <a:t>color</a:t>
            </a:r>
            <a:r>
              <a:rPr lang="en-IN" sz="3050" b="1" spc="-15" dirty="0">
                <a:latin typeface="Times New Roman"/>
                <a:cs typeface="Times New Roman"/>
              </a:rPr>
              <a:t> </a:t>
            </a:r>
            <a:r>
              <a:rPr lang="en-IN" sz="3050" b="1" spc="5" dirty="0">
                <a:latin typeface="Times New Roman"/>
                <a:cs typeface="Times New Roman"/>
              </a:rPr>
              <a:t>printers.</a:t>
            </a:r>
            <a:r>
              <a:rPr lang="en-IN" sz="3050" b="1" spc="-15" dirty="0">
                <a:latin typeface="Times New Roman"/>
                <a:cs typeface="Times New Roman"/>
              </a:rPr>
              <a:t> </a:t>
            </a:r>
            <a:r>
              <a:rPr lang="en-IN" sz="3050" b="1" spc="10" dirty="0">
                <a:latin typeface="Times New Roman"/>
                <a:cs typeface="Times New Roman"/>
              </a:rPr>
              <a:t>Plotters</a:t>
            </a:r>
            <a:r>
              <a:rPr lang="en-IN" sz="3050" b="1" spc="-15" dirty="0">
                <a:latin typeface="Times New Roman"/>
                <a:cs typeface="Times New Roman"/>
              </a:rPr>
              <a:t> </a:t>
            </a:r>
            <a:r>
              <a:rPr lang="en-IN" sz="3050" b="1" spc="10" dirty="0">
                <a:latin typeface="Times New Roman"/>
                <a:cs typeface="Times New Roman"/>
              </a:rPr>
              <a:t>etc.)</a:t>
            </a:r>
            <a:endParaRPr lang="en-IN" sz="3050" dirty="0">
              <a:latin typeface="Times New Roman"/>
              <a:cs typeface="Times New Roman"/>
            </a:endParaRPr>
          </a:p>
          <a:p>
            <a:pPr marL="1003935" marR="1555115" indent="-488950" algn="just">
              <a:lnSpc>
                <a:spcPct val="150000"/>
              </a:lnSpc>
              <a:buFont typeface="Times New Roman"/>
              <a:buChar char="•"/>
              <a:tabLst>
                <a:tab pos="944244" algn="l"/>
                <a:tab pos="944880" algn="l"/>
                <a:tab pos="5699760" algn="l"/>
              </a:tabLst>
            </a:pPr>
            <a:r>
              <a:rPr lang="en-IN" sz="3050" b="1" spc="10" dirty="0">
                <a:solidFill>
                  <a:srgbClr val="0000FF"/>
                </a:solidFill>
                <a:latin typeface="Times New Roman"/>
                <a:cs typeface="Times New Roman"/>
              </a:rPr>
              <a:t>Interfacing</a:t>
            </a:r>
            <a:r>
              <a:rPr lang="en-IN" sz="3050" b="1" spc="20" dirty="0">
                <a:solidFill>
                  <a:srgbClr val="0000FF"/>
                </a:solidFill>
                <a:latin typeface="Times New Roman"/>
                <a:cs typeface="Times New Roman"/>
              </a:rPr>
              <a:t> </a:t>
            </a:r>
            <a:r>
              <a:rPr lang="en-IN" sz="3050" b="1" spc="10" dirty="0">
                <a:solidFill>
                  <a:srgbClr val="0000FF"/>
                </a:solidFill>
                <a:latin typeface="Times New Roman"/>
                <a:cs typeface="Times New Roman"/>
              </a:rPr>
              <a:t>devices</a:t>
            </a:r>
            <a:r>
              <a:rPr lang="en-IN" sz="3050" b="1" spc="20" dirty="0">
                <a:solidFill>
                  <a:srgbClr val="0000FF"/>
                </a:solidFill>
                <a:latin typeface="Times New Roman"/>
                <a:cs typeface="Times New Roman"/>
              </a:rPr>
              <a:t> </a:t>
            </a:r>
            <a:r>
              <a:rPr lang="en-IN" sz="3050" b="1" spc="10" dirty="0">
                <a:latin typeface="Times New Roman"/>
                <a:cs typeface="Times New Roman"/>
              </a:rPr>
              <a:t>such</a:t>
            </a:r>
            <a:r>
              <a:rPr lang="en-IN" sz="3050" b="1" spc="25" dirty="0">
                <a:latin typeface="Times New Roman"/>
                <a:cs typeface="Times New Roman"/>
              </a:rPr>
              <a:t> </a:t>
            </a:r>
            <a:r>
              <a:rPr lang="en-IN" sz="3050" b="1" spc="10" dirty="0">
                <a:latin typeface="Times New Roman"/>
                <a:cs typeface="Times New Roman"/>
              </a:rPr>
              <a:t>as,	video</a:t>
            </a:r>
            <a:r>
              <a:rPr lang="en-IN" sz="3050" b="1" spc="-75" dirty="0">
                <a:latin typeface="Times New Roman"/>
                <a:cs typeface="Times New Roman"/>
              </a:rPr>
              <a:t> </a:t>
            </a:r>
            <a:r>
              <a:rPr lang="en-IN" sz="3050" b="1" spc="10" dirty="0">
                <a:latin typeface="Times New Roman"/>
                <a:cs typeface="Times New Roman"/>
              </a:rPr>
              <a:t>I/O, </a:t>
            </a:r>
            <a:r>
              <a:rPr lang="en-IN" sz="3050" b="1" spc="-750" dirty="0">
                <a:latin typeface="Times New Roman"/>
                <a:cs typeface="Times New Roman"/>
              </a:rPr>
              <a:t> </a:t>
            </a:r>
            <a:r>
              <a:rPr lang="en-IN" sz="3050" b="1" spc="15" dirty="0">
                <a:latin typeface="Times New Roman"/>
                <a:cs typeface="Times New Roman"/>
              </a:rPr>
              <a:t>TV</a:t>
            </a:r>
            <a:r>
              <a:rPr lang="en-IN" sz="3050" b="1" spc="-5" dirty="0">
                <a:latin typeface="Times New Roman"/>
                <a:cs typeface="Times New Roman"/>
              </a:rPr>
              <a:t> </a:t>
            </a:r>
            <a:r>
              <a:rPr lang="en-IN" sz="3050" b="1" spc="10" dirty="0">
                <a:latin typeface="Times New Roman"/>
                <a:cs typeface="Times New Roman"/>
              </a:rPr>
              <a:t>interface</a:t>
            </a:r>
            <a:r>
              <a:rPr lang="en-IN" sz="3050" b="1" dirty="0">
                <a:latin typeface="Times New Roman"/>
                <a:cs typeface="Times New Roman"/>
              </a:rPr>
              <a:t> </a:t>
            </a:r>
            <a:r>
              <a:rPr lang="en-IN" sz="3050" b="1" spc="10" dirty="0">
                <a:latin typeface="Times New Roman"/>
                <a:cs typeface="Times New Roman"/>
              </a:rPr>
              <a:t>etc.</a:t>
            </a:r>
            <a:endParaRPr lang="en-IN" sz="3050" dirty="0">
              <a:latin typeface="Times New Roman"/>
              <a:cs typeface="Times New Roman"/>
            </a:endParaRPr>
          </a:p>
          <a:p>
            <a:pPr algn="just"/>
            <a:endParaRPr lang="en-IN" dirty="0"/>
          </a:p>
        </p:txBody>
      </p:sp>
      <p:sp>
        <p:nvSpPr>
          <p:cNvPr id="4" name="Footer Placeholder 3">
            <a:extLst>
              <a:ext uri="{FF2B5EF4-FFF2-40B4-BE49-F238E27FC236}">
                <a16:creationId xmlns:a16="http://schemas.microsoft.com/office/drawing/2014/main" id="{44D2CA4B-49A8-4A36-B07F-ADB3A1432667}"/>
              </a:ext>
            </a:extLst>
          </p:cNvPr>
          <p:cNvSpPr>
            <a:spLocks noGrp="1"/>
          </p:cNvSpPr>
          <p:nvPr>
            <p:ph type="ftr" sz="quarter" idx="5"/>
          </p:nvPr>
        </p:nvSpPr>
        <p:spPr>
          <a:xfrm>
            <a:off x="114300" y="7391400"/>
            <a:ext cx="9829800" cy="228600"/>
          </a:xfrm>
        </p:spPr>
        <p:txBody>
          <a:bodyPr/>
          <a:lstStyle/>
          <a:p>
            <a:r>
              <a:rPr lang="en-US" dirty="0"/>
              <a:t>COMPUTER GRAPHICS AND VISUALIZATION,  Sougandhika Narayan, Asst Prof, Dept of CSE, KSIT  </a:t>
            </a:r>
          </a:p>
        </p:txBody>
      </p:sp>
    </p:spTree>
    <p:extLst>
      <p:ext uri="{BB962C8B-B14F-4D97-AF65-F5344CB8AC3E}">
        <p14:creationId xmlns:p14="http://schemas.microsoft.com/office/powerpoint/2010/main" val="91208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563" y="1878261"/>
            <a:ext cx="1676400" cy="773430"/>
          </a:xfrm>
          <a:prstGeom prst="rect">
            <a:avLst/>
          </a:prstGeom>
        </p:spPr>
        <p:txBody>
          <a:bodyPr vert="horz" wrap="square" lIns="0" tIns="0" rIns="0" bIns="0" rtlCol="0">
            <a:spAutoFit/>
          </a:bodyPr>
          <a:lstStyle/>
          <a:p>
            <a:pPr algn="ctr">
              <a:lnSpc>
                <a:spcPts val="2875"/>
              </a:lnSpc>
            </a:pPr>
            <a:r>
              <a:rPr sz="2600" b="1" spc="10" dirty="0">
                <a:solidFill>
                  <a:srgbClr val="808080"/>
                </a:solidFill>
                <a:latin typeface="Times New Roman"/>
                <a:cs typeface="Times New Roman"/>
              </a:rPr>
              <a:t>Application</a:t>
            </a:r>
            <a:endParaRPr sz="2600">
              <a:latin typeface="Times New Roman"/>
              <a:cs typeface="Times New Roman"/>
            </a:endParaRPr>
          </a:p>
          <a:p>
            <a:pPr algn="ctr">
              <a:lnSpc>
                <a:spcPct val="100000"/>
              </a:lnSpc>
              <a:spcBef>
                <a:spcPts val="40"/>
              </a:spcBef>
            </a:pPr>
            <a:r>
              <a:rPr sz="2600" b="1" spc="20" dirty="0">
                <a:solidFill>
                  <a:srgbClr val="808080"/>
                </a:solidFill>
                <a:latin typeface="Times New Roman"/>
                <a:cs typeface="Times New Roman"/>
              </a:rPr>
              <a:t>model</a:t>
            </a:r>
            <a:endParaRPr sz="2600">
              <a:latin typeface="Times New Roman"/>
              <a:cs typeface="Times New Roman"/>
            </a:endParaRPr>
          </a:p>
        </p:txBody>
      </p:sp>
      <p:sp>
        <p:nvSpPr>
          <p:cNvPr id="3" name="object 3"/>
          <p:cNvSpPr txBox="1">
            <a:spLocks noGrp="1"/>
          </p:cNvSpPr>
          <p:nvPr>
            <p:ph type="title"/>
          </p:nvPr>
        </p:nvSpPr>
        <p:spPr>
          <a:xfrm>
            <a:off x="167639" y="1371600"/>
            <a:ext cx="1927860" cy="1676400"/>
          </a:xfrm>
          <a:prstGeom prst="rect">
            <a:avLst/>
          </a:prstGeom>
          <a:solidFill>
            <a:srgbClr val="C0C0C0"/>
          </a:solidFill>
          <a:ln w="3492">
            <a:solidFill>
              <a:srgbClr val="010101"/>
            </a:solidFill>
          </a:ln>
        </p:spPr>
        <p:txBody>
          <a:bodyPr vert="horz" wrap="square" lIns="0" tIns="3175" rIns="0" bIns="0" rtlCol="0">
            <a:spAutoFit/>
          </a:bodyPr>
          <a:lstStyle/>
          <a:p>
            <a:pPr>
              <a:lnSpc>
                <a:spcPct val="100000"/>
              </a:lnSpc>
              <a:spcBef>
                <a:spcPts val="25"/>
              </a:spcBef>
            </a:pPr>
            <a:endParaRPr sz="3000">
              <a:latin typeface="Times New Roman"/>
              <a:cs typeface="Times New Roman"/>
            </a:endParaRPr>
          </a:p>
          <a:p>
            <a:pPr marL="525780" marR="118110" indent="-400050">
              <a:lnSpc>
                <a:spcPct val="101299"/>
              </a:lnSpc>
              <a:spcBef>
                <a:spcPts val="5"/>
              </a:spcBef>
            </a:pPr>
            <a:r>
              <a:rPr u="none" spc="10" dirty="0"/>
              <a:t>Application  </a:t>
            </a:r>
            <a:r>
              <a:rPr u="none" spc="20" dirty="0"/>
              <a:t>model</a:t>
            </a:r>
          </a:p>
        </p:txBody>
      </p:sp>
      <p:sp>
        <p:nvSpPr>
          <p:cNvPr id="4" name="object 4"/>
          <p:cNvSpPr/>
          <p:nvPr/>
        </p:nvSpPr>
        <p:spPr>
          <a:xfrm>
            <a:off x="6621780" y="1645157"/>
            <a:ext cx="1089660" cy="1968500"/>
          </a:xfrm>
          <a:custGeom>
            <a:avLst/>
            <a:gdLst/>
            <a:ahLst/>
            <a:cxnLst/>
            <a:rect l="l" t="t" r="r" b="b"/>
            <a:pathLst>
              <a:path w="1089659" h="1968500">
                <a:moveTo>
                  <a:pt x="838200" y="1884426"/>
                </a:moveTo>
                <a:lnTo>
                  <a:pt x="209550" y="1884426"/>
                </a:lnTo>
                <a:lnTo>
                  <a:pt x="209550" y="1842516"/>
                </a:lnTo>
                <a:lnTo>
                  <a:pt x="83820" y="1905762"/>
                </a:lnTo>
                <a:lnTo>
                  <a:pt x="188214" y="1957654"/>
                </a:lnTo>
                <a:lnTo>
                  <a:pt x="209550" y="1968246"/>
                </a:lnTo>
                <a:lnTo>
                  <a:pt x="209550" y="1926336"/>
                </a:lnTo>
                <a:lnTo>
                  <a:pt x="838200" y="1926336"/>
                </a:lnTo>
                <a:lnTo>
                  <a:pt x="838200" y="1884426"/>
                </a:lnTo>
                <a:close/>
              </a:path>
              <a:path w="1089659" h="1968500">
                <a:moveTo>
                  <a:pt x="1028700" y="63246"/>
                </a:moveTo>
                <a:lnTo>
                  <a:pt x="902970" y="0"/>
                </a:lnTo>
                <a:lnTo>
                  <a:pt x="902970" y="42621"/>
                </a:lnTo>
                <a:lnTo>
                  <a:pt x="0" y="40386"/>
                </a:lnTo>
                <a:lnTo>
                  <a:pt x="0" y="82296"/>
                </a:lnTo>
                <a:lnTo>
                  <a:pt x="902970" y="84531"/>
                </a:lnTo>
                <a:lnTo>
                  <a:pt x="902970" y="125730"/>
                </a:lnTo>
                <a:lnTo>
                  <a:pt x="923544" y="115506"/>
                </a:lnTo>
                <a:lnTo>
                  <a:pt x="1028700" y="63246"/>
                </a:lnTo>
                <a:close/>
              </a:path>
              <a:path w="1089659" h="1968500">
                <a:moveTo>
                  <a:pt x="1089660" y="713232"/>
                </a:moveTo>
                <a:lnTo>
                  <a:pt x="186690" y="711746"/>
                </a:lnTo>
                <a:lnTo>
                  <a:pt x="186690" y="669798"/>
                </a:lnTo>
                <a:lnTo>
                  <a:pt x="60960" y="732282"/>
                </a:lnTo>
                <a:lnTo>
                  <a:pt x="166116" y="785190"/>
                </a:lnTo>
                <a:lnTo>
                  <a:pt x="186690" y="795528"/>
                </a:lnTo>
                <a:lnTo>
                  <a:pt x="186690" y="753656"/>
                </a:lnTo>
                <a:lnTo>
                  <a:pt x="1089660" y="755142"/>
                </a:lnTo>
                <a:lnTo>
                  <a:pt x="1089660" y="713232"/>
                </a:lnTo>
                <a:close/>
              </a:path>
            </a:pathLst>
          </a:custGeom>
          <a:solidFill>
            <a:srgbClr val="010101"/>
          </a:solidFill>
        </p:spPr>
        <p:txBody>
          <a:bodyPr wrap="square" lIns="0" tIns="0" rIns="0" bIns="0" rtlCol="0"/>
          <a:lstStyle/>
          <a:p>
            <a:endParaRPr/>
          </a:p>
        </p:txBody>
      </p:sp>
      <p:sp>
        <p:nvSpPr>
          <p:cNvPr id="5" name="object 5"/>
          <p:cNvSpPr txBox="1"/>
          <p:nvPr/>
        </p:nvSpPr>
        <p:spPr>
          <a:xfrm>
            <a:off x="2817367" y="5976618"/>
            <a:ext cx="4502785" cy="963930"/>
          </a:xfrm>
          <a:prstGeom prst="rect">
            <a:avLst/>
          </a:prstGeom>
        </p:spPr>
        <p:txBody>
          <a:bodyPr vert="horz" wrap="square" lIns="0" tIns="15875" rIns="0" bIns="0" rtlCol="0">
            <a:spAutoFit/>
          </a:bodyPr>
          <a:lstStyle/>
          <a:p>
            <a:pPr algn="ctr">
              <a:lnSpc>
                <a:spcPct val="100000"/>
              </a:lnSpc>
              <a:spcBef>
                <a:spcPts val="125"/>
              </a:spcBef>
            </a:pPr>
            <a:r>
              <a:rPr sz="3050" b="1" spc="10" dirty="0">
                <a:solidFill>
                  <a:srgbClr val="800000"/>
                </a:solidFill>
                <a:uFill>
                  <a:solidFill>
                    <a:srgbClr val="800000"/>
                  </a:solidFill>
                </a:uFill>
                <a:latin typeface="Times New Roman"/>
                <a:cs typeface="Times New Roman"/>
              </a:rPr>
              <a:t>Conceptual</a:t>
            </a:r>
            <a:r>
              <a:rPr sz="3050" b="1" dirty="0">
                <a:solidFill>
                  <a:srgbClr val="800000"/>
                </a:solidFill>
                <a:uFill>
                  <a:solidFill>
                    <a:srgbClr val="800000"/>
                  </a:solidFill>
                </a:uFill>
                <a:latin typeface="Times New Roman"/>
                <a:cs typeface="Times New Roman"/>
              </a:rPr>
              <a:t> </a:t>
            </a:r>
            <a:r>
              <a:rPr sz="3050" b="1" spc="10" dirty="0">
                <a:solidFill>
                  <a:srgbClr val="800000"/>
                </a:solidFill>
                <a:uFill>
                  <a:solidFill>
                    <a:srgbClr val="800000"/>
                  </a:solidFill>
                </a:uFill>
                <a:latin typeface="Times New Roman"/>
                <a:cs typeface="Times New Roman"/>
              </a:rPr>
              <a:t>framework</a:t>
            </a:r>
            <a:r>
              <a:rPr sz="3050" b="1" spc="5" dirty="0">
                <a:solidFill>
                  <a:srgbClr val="800000"/>
                </a:solidFill>
                <a:uFill>
                  <a:solidFill>
                    <a:srgbClr val="800000"/>
                  </a:solidFill>
                </a:uFill>
                <a:latin typeface="Times New Roman"/>
                <a:cs typeface="Times New Roman"/>
              </a:rPr>
              <a:t> </a:t>
            </a:r>
            <a:r>
              <a:rPr sz="3050" b="1" spc="10" dirty="0">
                <a:solidFill>
                  <a:srgbClr val="800000"/>
                </a:solidFill>
                <a:uFill>
                  <a:solidFill>
                    <a:srgbClr val="800000"/>
                  </a:solidFill>
                </a:uFill>
                <a:latin typeface="Times New Roman"/>
                <a:cs typeface="Times New Roman"/>
              </a:rPr>
              <a:t>for</a:t>
            </a:r>
            <a:endParaRPr sz="3050" dirty="0">
              <a:latin typeface="Times New Roman"/>
              <a:cs typeface="Times New Roman"/>
            </a:endParaRPr>
          </a:p>
          <a:p>
            <a:pPr marL="3175" algn="ctr">
              <a:lnSpc>
                <a:spcPct val="100000"/>
              </a:lnSpc>
              <a:spcBef>
                <a:spcPts val="40"/>
              </a:spcBef>
            </a:pPr>
            <a:r>
              <a:rPr sz="3050" b="1" dirty="0">
                <a:solidFill>
                  <a:srgbClr val="800000"/>
                </a:solidFill>
                <a:uFill>
                  <a:solidFill>
                    <a:srgbClr val="800000"/>
                  </a:solidFill>
                </a:uFill>
                <a:latin typeface="Times New Roman"/>
                <a:cs typeface="Times New Roman"/>
              </a:rPr>
              <a:t> </a:t>
            </a:r>
            <a:r>
              <a:rPr sz="3050" b="1" spc="10" dirty="0">
                <a:solidFill>
                  <a:srgbClr val="800000"/>
                </a:solidFill>
                <a:uFill>
                  <a:solidFill>
                    <a:srgbClr val="800000"/>
                  </a:solidFill>
                </a:uFill>
                <a:latin typeface="Times New Roman"/>
                <a:cs typeface="Times New Roman"/>
              </a:rPr>
              <a:t>interactive</a:t>
            </a:r>
            <a:r>
              <a:rPr sz="3050" b="1" spc="-25" dirty="0">
                <a:solidFill>
                  <a:srgbClr val="800000"/>
                </a:solidFill>
                <a:uFill>
                  <a:solidFill>
                    <a:srgbClr val="800000"/>
                  </a:solidFill>
                </a:uFill>
                <a:latin typeface="Times New Roman"/>
                <a:cs typeface="Times New Roman"/>
              </a:rPr>
              <a:t> </a:t>
            </a:r>
            <a:r>
              <a:rPr sz="3050" b="1" spc="10" dirty="0">
                <a:solidFill>
                  <a:srgbClr val="800000"/>
                </a:solidFill>
                <a:uFill>
                  <a:solidFill>
                    <a:srgbClr val="800000"/>
                  </a:solidFill>
                </a:uFill>
                <a:latin typeface="Times New Roman"/>
                <a:cs typeface="Times New Roman"/>
              </a:rPr>
              <a:t>graphics</a:t>
            </a:r>
            <a:endParaRPr sz="3050" dirty="0">
              <a:latin typeface="Times New Roman"/>
              <a:cs typeface="Times New Roman"/>
            </a:endParaRPr>
          </a:p>
        </p:txBody>
      </p:sp>
      <p:grpSp>
        <p:nvGrpSpPr>
          <p:cNvPr id="6" name="object 6"/>
          <p:cNvGrpSpPr/>
          <p:nvPr/>
        </p:nvGrpSpPr>
        <p:grpSpPr>
          <a:xfrm>
            <a:off x="2126742" y="1187894"/>
            <a:ext cx="7733030" cy="3702685"/>
            <a:chOff x="2126742" y="1187894"/>
            <a:chExt cx="7733030" cy="3702685"/>
          </a:xfrm>
        </p:grpSpPr>
        <p:sp>
          <p:nvSpPr>
            <p:cNvPr id="7" name="object 7"/>
            <p:cNvSpPr/>
            <p:nvPr/>
          </p:nvSpPr>
          <p:spPr>
            <a:xfrm>
              <a:off x="7250430" y="3252216"/>
              <a:ext cx="2559685" cy="1601470"/>
            </a:xfrm>
            <a:custGeom>
              <a:avLst/>
              <a:gdLst/>
              <a:ahLst/>
              <a:cxnLst/>
              <a:rect l="l" t="t" r="r" b="b"/>
              <a:pathLst>
                <a:path w="2559684" h="1601470">
                  <a:moveTo>
                    <a:pt x="2559557" y="1600962"/>
                  </a:moveTo>
                  <a:lnTo>
                    <a:pt x="2559557" y="0"/>
                  </a:lnTo>
                  <a:lnTo>
                    <a:pt x="0" y="0"/>
                  </a:lnTo>
                  <a:lnTo>
                    <a:pt x="0" y="1600962"/>
                  </a:lnTo>
                  <a:lnTo>
                    <a:pt x="2559557" y="1600962"/>
                  </a:lnTo>
                  <a:close/>
                </a:path>
              </a:pathLst>
            </a:custGeom>
            <a:solidFill>
              <a:srgbClr val="FFFFFF"/>
            </a:solidFill>
          </p:spPr>
          <p:txBody>
            <a:bodyPr wrap="square" lIns="0" tIns="0" rIns="0" bIns="0" rtlCol="0"/>
            <a:lstStyle/>
            <a:p>
              <a:endParaRPr/>
            </a:p>
          </p:txBody>
        </p:sp>
        <p:sp>
          <p:nvSpPr>
            <p:cNvPr id="8" name="object 8"/>
            <p:cNvSpPr/>
            <p:nvPr/>
          </p:nvSpPr>
          <p:spPr>
            <a:xfrm>
              <a:off x="7250430" y="3252216"/>
              <a:ext cx="2560320" cy="1602105"/>
            </a:xfrm>
            <a:custGeom>
              <a:avLst/>
              <a:gdLst/>
              <a:ahLst/>
              <a:cxnLst/>
              <a:rect l="l" t="t" r="r" b="b"/>
              <a:pathLst>
                <a:path w="2560320" h="1602104">
                  <a:moveTo>
                    <a:pt x="0" y="0"/>
                  </a:moveTo>
                  <a:lnTo>
                    <a:pt x="0" y="1601724"/>
                  </a:lnTo>
                  <a:lnTo>
                    <a:pt x="2560320" y="1601724"/>
                  </a:lnTo>
                  <a:lnTo>
                    <a:pt x="2560320" y="0"/>
                  </a:lnTo>
                  <a:lnTo>
                    <a:pt x="0" y="0"/>
                  </a:lnTo>
                  <a:close/>
                </a:path>
              </a:pathLst>
            </a:custGeom>
            <a:ln w="10477">
              <a:solidFill>
                <a:srgbClr val="FFFFFF"/>
              </a:solidFill>
            </a:ln>
          </p:spPr>
          <p:txBody>
            <a:bodyPr wrap="square" lIns="0" tIns="0" rIns="0" bIns="0" rtlCol="0"/>
            <a:lstStyle/>
            <a:p>
              <a:endParaRPr/>
            </a:p>
          </p:txBody>
        </p:sp>
        <p:sp>
          <p:nvSpPr>
            <p:cNvPr id="9" name="object 9"/>
            <p:cNvSpPr/>
            <p:nvPr/>
          </p:nvSpPr>
          <p:spPr>
            <a:xfrm>
              <a:off x="7250430" y="3592830"/>
              <a:ext cx="344170" cy="0"/>
            </a:xfrm>
            <a:custGeom>
              <a:avLst/>
              <a:gdLst/>
              <a:ahLst/>
              <a:cxnLst/>
              <a:rect l="l" t="t" r="r" b="b"/>
              <a:pathLst>
                <a:path w="344170">
                  <a:moveTo>
                    <a:pt x="0" y="0"/>
                  </a:moveTo>
                  <a:lnTo>
                    <a:pt x="343662" y="0"/>
                  </a:lnTo>
                </a:path>
              </a:pathLst>
            </a:custGeom>
            <a:ln w="20955">
              <a:solidFill>
                <a:srgbClr val="010101"/>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7247381" y="3264407"/>
              <a:ext cx="2533650" cy="1626107"/>
            </a:xfrm>
            <a:prstGeom prst="rect">
              <a:avLst/>
            </a:prstGeom>
          </p:spPr>
        </p:pic>
        <p:sp>
          <p:nvSpPr>
            <p:cNvPr id="11" name="object 11"/>
            <p:cNvSpPr/>
            <p:nvPr/>
          </p:nvSpPr>
          <p:spPr>
            <a:xfrm>
              <a:off x="7669530" y="1193292"/>
              <a:ext cx="2055495" cy="1706245"/>
            </a:xfrm>
            <a:custGeom>
              <a:avLst/>
              <a:gdLst/>
              <a:ahLst/>
              <a:cxnLst/>
              <a:rect l="l" t="t" r="r" b="b"/>
              <a:pathLst>
                <a:path w="2055495" h="1706245">
                  <a:moveTo>
                    <a:pt x="2055114" y="1706118"/>
                  </a:moveTo>
                  <a:lnTo>
                    <a:pt x="2055114" y="0"/>
                  </a:lnTo>
                  <a:lnTo>
                    <a:pt x="0" y="0"/>
                  </a:lnTo>
                  <a:lnTo>
                    <a:pt x="0" y="1706118"/>
                  </a:lnTo>
                  <a:lnTo>
                    <a:pt x="2055114" y="1706118"/>
                  </a:lnTo>
                  <a:close/>
                </a:path>
              </a:pathLst>
            </a:custGeom>
            <a:solidFill>
              <a:srgbClr val="FFFFFF"/>
            </a:solidFill>
          </p:spPr>
          <p:txBody>
            <a:bodyPr wrap="square" lIns="0" tIns="0" rIns="0" bIns="0" rtlCol="0"/>
            <a:lstStyle/>
            <a:p>
              <a:endParaRPr/>
            </a:p>
          </p:txBody>
        </p:sp>
        <p:sp>
          <p:nvSpPr>
            <p:cNvPr id="12" name="object 12"/>
            <p:cNvSpPr/>
            <p:nvPr/>
          </p:nvSpPr>
          <p:spPr>
            <a:xfrm>
              <a:off x="7669530" y="1193292"/>
              <a:ext cx="2055495" cy="1706245"/>
            </a:xfrm>
            <a:custGeom>
              <a:avLst/>
              <a:gdLst/>
              <a:ahLst/>
              <a:cxnLst/>
              <a:rect l="l" t="t" r="r" b="b"/>
              <a:pathLst>
                <a:path w="2055495" h="1706245">
                  <a:moveTo>
                    <a:pt x="0" y="0"/>
                  </a:moveTo>
                  <a:lnTo>
                    <a:pt x="0" y="1706118"/>
                  </a:lnTo>
                  <a:lnTo>
                    <a:pt x="2055114" y="1706118"/>
                  </a:lnTo>
                  <a:lnTo>
                    <a:pt x="2055114" y="0"/>
                  </a:lnTo>
                  <a:lnTo>
                    <a:pt x="0" y="0"/>
                  </a:lnTo>
                  <a:close/>
                </a:path>
              </a:pathLst>
            </a:custGeom>
            <a:ln w="10477">
              <a:solidFill>
                <a:srgbClr val="010101"/>
              </a:solidFill>
            </a:ln>
          </p:spPr>
          <p:txBody>
            <a:bodyPr wrap="square" lIns="0" tIns="0" rIns="0" bIns="0" rtlCol="0"/>
            <a:lstStyle/>
            <a:p>
              <a:endParaRPr/>
            </a:p>
          </p:txBody>
        </p:sp>
        <p:sp>
          <p:nvSpPr>
            <p:cNvPr id="13" name="object 13"/>
            <p:cNvSpPr/>
            <p:nvPr/>
          </p:nvSpPr>
          <p:spPr>
            <a:xfrm>
              <a:off x="7796783" y="1220724"/>
              <a:ext cx="2056764" cy="1708785"/>
            </a:xfrm>
            <a:custGeom>
              <a:avLst/>
              <a:gdLst/>
              <a:ahLst/>
              <a:cxnLst/>
              <a:rect l="l" t="t" r="r" b="b"/>
              <a:pathLst>
                <a:path w="2056765" h="1708785">
                  <a:moveTo>
                    <a:pt x="2056637" y="1708403"/>
                  </a:moveTo>
                  <a:lnTo>
                    <a:pt x="2056637" y="0"/>
                  </a:lnTo>
                  <a:lnTo>
                    <a:pt x="0" y="0"/>
                  </a:lnTo>
                  <a:lnTo>
                    <a:pt x="0" y="1708403"/>
                  </a:lnTo>
                  <a:lnTo>
                    <a:pt x="2056637" y="1708403"/>
                  </a:lnTo>
                  <a:close/>
                </a:path>
              </a:pathLst>
            </a:custGeom>
            <a:solidFill>
              <a:srgbClr val="FFFFFF"/>
            </a:solidFill>
          </p:spPr>
          <p:txBody>
            <a:bodyPr wrap="square" lIns="0" tIns="0" rIns="0" bIns="0" rtlCol="0"/>
            <a:lstStyle/>
            <a:p>
              <a:endParaRPr/>
            </a:p>
          </p:txBody>
        </p:sp>
        <p:sp>
          <p:nvSpPr>
            <p:cNvPr id="14" name="object 14"/>
            <p:cNvSpPr/>
            <p:nvPr/>
          </p:nvSpPr>
          <p:spPr>
            <a:xfrm>
              <a:off x="7796783" y="1221486"/>
              <a:ext cx="2057400" cy="1708150"/>
            </a:xfrm>
            <a:custGeom>
              <a:avLst/>
              <a:gdLst/>
              <a:ahLst/>
              <a:cxnLst/>
              <a:rect l="l" t="t" r="r" b="b"/>
              <a:pathLst>
                <a:path w="2057400" h="1708150">
                  <a:moveTo>
                    <a:pt x="0" y="0"/>
                  </a:moveTo>
                  <a:lnTo>
                    <a:pt x="0" y="1707642"/>
                  </a:lnTo>
                  <a:lnTo>
                    <a:pt x="2057400" y="1707642"/>
                  </a:lnTo>
                  <a:lnTo>
                    <a:pt x="2057400" y="0"/>
                  </a:lnTo>
                  <a:lnTo>
                    <a:pt x="0" y="0"/>
                  </a:lnTo>
                  <a:close/>
                </a:path>
                <a:path w="2057400" h="1708150">
                  <a:moveTo>
                    <a:pt x="344424" y="214884"/>
                  </a:moveTo>
                  <a:lnTo>
                    <a:pt x="344424" y="1578864"/>
                  </a:lnTo>
                  <a:lnTo>
                    <a:pt x="1842516" y="1578864"/>
                  </a:lnTo>
                  <a:lnTo>
                    <a:pt x="1842516" y="214884"/>
                  </a:lnTo>
                  <a:lnTo>
                    <a:pt x="344424" y="214884"/>
                  </a:lnTo>
                  <a:close/>
                </a:path>
              </a:pathLst>
            </a:custGeom>
            <a:ln w="10477">
              <a:solidFill>
                <a:srgbClr val="010101"/>
              </a:solidFill>
            </a:ln>
          </p:spPr>
          <p:txBody>
            <a:bodyPr wrap="square" lIns="0" tIns="0" rIns="0" bIns="0" rtlCol="0"/>
            <a:lstStyle/>
            <a:p>
              <a:endParaRPr/>
            </a:p>
          </p:txBody>
        </p:sp>
        <p:sp>
          <p:nvSpPr>
            <p:cNvPr id="15" name="object 15"/>
            <p:cNvSpPr/>
            <p:nvPr/>
          </p:nvSpPr>
          <p:spPr>
            <a:xfrm>
              <a:off x="8110727" y="1397508"/>
              <a:ext cx="1500505" cy="1365885"/>
            </a:xfrm>
            <a:custGeom>
              <a:avLst/>
              <a:gdLst/>
              <a:ahLst/>
              <a:cxnLst/>
              <a:rect l="l" t="t" r="r" b="b"/>
              <a:pathLst>
                <a:path w="1500504" h="1365885">
                  <a:moveTo>
                    <a:pt x="1500377" y="1365503"/>
                  </a:moveTo>
                  <a:lnTo>
                    <a:pt x="1500377" y="0"/>
                  </a:lnTo>
                  <a:lnTo>
                    <a:pt x="0" y="0"/>
                  </a:lnTo>
                  <a:lnTo>
                    <a:pt x="0" y="1365504"/>
                  </a:lnTo>
                  <a:lnTo>
                    <a:pt x="1500377" y="1365503"/>
                  </a:lnTo>
                  <a:close/>
                </a:path>
              </a:pathLst>
            </a:custGeom>
            <a:solidFill>
              <a:srgbClr val="FFFFFF"/>
            </a:solidFill>
          </p:spPr>
          <p:txBody>
            <a:bodyPr wrap="square" lIns="0" tIns="0" rIns="0" bIns="0" rtlCol="0"/>
            <a:lstStyle/>
            <a:p>
              <a:endParaRPr/>
            </a:p>
          </p:txBody>
        </p:sp>
        <p:sp>
          <p:nvSpPr>
            <p:cNvPr id="16" name="object 16"/>
            <p:cNvSpPr/>
            <p:nvPr/>
          </p:nvSpPr>
          <p:spPr>
            <a:xfrm>
              <a:off x="8111489" y="1397508"/>
              <a:ext cx="1499870" cy="1365885"/>
            </a:xfrm>
            <a:custGeom>
              <a:avLst/>
              <a:gdLst/>
              <a:ahLst/>
              <a:cxnLst/>
              <a:rect l="l" t="t" r="r" b="b"/>
              <a:pathLst>
                <a:path w="1499870" h="1365885">
                  <a:moveTo>
                    <a:pt x="0" y="0"/>
                  </a:moveTo>
                  <a:lnTo>
                    <a:pt x="0" y="1365504"/>
                  </a:lnTo>
                  <a:lnTo>
                    <a:pt x="1499616" y="1365503"/>
                  </a:lnTo>
                  <a:lnTo>
                    <a:pt x="1499616" y="0"/>
                  </a:lnTo>
                  <a:lnTo>
                    <a:pt x="0" y="0"/>
                  </a:lnTo>
                  <a:close/>
                </a:path>
              </a:pathLst>
            </a:custGeom>
            <a:ln w="10477">
              <a:solidFill>
                <a:srgbClr val="010101"/>
              </a:solidFill>
            </a:ln>
          </p:spPr>
          <p:txBody>
            <a:bodyPr wrap="square" lIns="0" tIns="0" rIns="0" bIns="0" rtlCol="0"/>
            <a:lstStyle/>
            <a:p>
              <a:endParaRPr/>
            </a:p>
          </p:txBody>
        </p:sp>
        <p:sp>
          <p:nvSpPr>
            <p:cNvPr id="17" name="object 17"/>
            <p:cNvSpPr/>
            <p:nvPr/>
          </p:nvSpPr>
          <p:spPr>
            <a:xfrm>
              <a:off x="7325868" y="1251204"/>
              <a:ext cx="344170" cy="1521460"/>
            </a:xfrm>
            <a:custGeom>
              <a:avLst/>
              <a:gdLst/>
              <a:ahLst/>
              <a:cxnLst/>
              <a:rect l="l" t="t" r="r" b="b"/>
              <a:pathLst>
                <a:path w="344170" h="1521460">
                  <a:moveTo>
                    <a:pt x="343661" y="1520952"/>
                  </a:moveTo>
                  <a:lnTo>
                    <a:pt x="0" y="1349502"/>
                  </a:lnTo>
                </a:path>
                <a:path w="344170" h="1521460">
                  <a:moveTo>
                    <a:pt x="0" y="1365503"/>
                  </a:moveTo>
                  <a:lnTo>
                    <a:pt x="0" y="0"/>
                  </a:lnTo>
                </a:path>
                <a:path w="344170" h="1521460">
                  <a:moveTo>
                    <a:pt x="300227" y="41909"/>
                  </a:moveTo>
                  <a:lnTo>
                    <a:pt x="128777" y="41909"/>
                  </a:lnTo>
                </a:path>
                <a:path w="344170" h="1521460">
                  <a:moveTo>
                    <a:pt x="343661" y="0"/>
                  </a:moveTo>
                  <a:lnTo>
                    <a:pt x="0" y="0"/>
                  </a:lnTo>
                </a:path>
              </a:pathLst>
            </a:custGeom>
            <a:ln w="10477">
              <a:solidFill>
                <a:srgbClr val="010101"/>
              </a:solidFill>
            </a:ln>
          </p:spPr>
          <p:txBody>
            <a:bodyPr wrap="square" lIns="0" tIns="0" rIns="0" bIns="0" rtlCol="0"/>
            <a:lstStyle/>
            <a:p>
              <a:endParaRPr/>
            </a:p>
          </p:txBody>
        </p:sp>
        <p:sp>
          <p:nvSpPr>
            <p:cNvPr id="18" name="object 18"/>
            <p:cNvSpPr/>
            <p:nvPr/>
          </p:nvSpPr>
          <p:spPr>
            <a:xfrm>
              <a:off x="2126729" y="1843277"/>
              <a:ext cx="3070225" cy="920115"/>
            </a:xfrm>
            <a:custGeom>
              <a:avLst/>
              <a:gdLst/>
              <a:ahLst/>
              <a:cxnLst/>
              <a:rect l="l" t="t" r="r" b="b"/>
              <a:pathLst>
                <a:path w="3070225" h="920114">
                  <a:moveTo>
                    <a:pt x="555510" y="366522"/>
                  </a:moveTo>
                  <a:lnTo>
                    <a:pt x="429780" y="303276"/>
                  </a:lnTo>
                  <a:lnTo>
                    <a:pt x="429780" y="345186"/>
                  </a:lnTo>
                  <a:lnTo>
                    <a:pt x="0" y="345186"/>
                  </a:lnTo>
                  <a:lnTo>
                    <a:pt x="0" y="387096"/>
                  </a:lnTo>
                  <a:lnTo>
                    <a:pt x="429780" y="387096"/>
                  </a:lnTo>
                  <a:lnTo>
                    <a:pt x="429780" y="429006"/>
                  </a:lnTo>
                  <a:lnTo>
                    <a:pt x="450354" y="418782"/>
                  </a:lnTo>
                  <a:lnTo>
                    <a:pt x="555510" y="366522"/>
                  </a:lnTo>
                  <a:close/>
                </a:path>
                <a:path w="3070225" h="920114">
                  <a:moveTo>
                    <a:pt x="2982480" y="62484"/>
                  </a:moveTo>
                  <a:lnTo>
                    <a:pt x="2856750" y="0"/>
                  </a:lnTo>
                  <a:lnTo>
                    <a:pt x="2857004" y="41986"/>
                  </a:lnTo>
                  <a:lnTo>
                    <a:pt x="2427744" y="43434"/>
                  </a:lnTo>
                  <a:lnTo>
                    <a:pt x="2427744" y="85344"/>
                  </a:lnTo>
                  <a:lnTo>
                    <a:pt x="2857258" y="83896"/>
                  </a:lnTo>
                  <a:lnTo>
                    <a:pt x="2857512" y="125730"/>
                  </a:lnTo>
                  <a:lnTo>
                    <a:pt x="2878086" y="115328"/>
                  </a:lnTo>
                  <a:lnTo>
                    <a:pt x="2982480" y="62484"/>
                  </a:lnTo>
                  <a:close/>
                </a:path>
                <a:path w="3070225" h="920114">
                  <a:moveTo>
                    <a:pt x="3070110" y="834390"/>
                  </a:moveTo>
                  <a:lnTo>
                    <a:pt x="2640342" y="835850"/>
                  </a:lnTo>
                  <a:lnTo>
                    <a:pt x="2640342" y="794004"/>
                  </a:lnTo>
                  <a:lnTo>
                    <a:pt x="2514612" y="857250"/>
                  </a:lnTo>
                  <a:lnTo>
                    <a:pt x="2619768" y="909510"/>
                  </a:lnTo>
                  <a:lnTo>
                    <a:pt x="2640342" y="919734"/>
                  </a:lnTo>
                  <a:lnTo>
                    <a:pt x="2640342" y="877760"/>
                  </a:lnTo>
                  <a:lnTo>
                    <a:pt x="3070110" y="876300"/>
                  </a:lnTo>
                  <a:lnTo>
                    <a:pt x="3070110" y="834390"/>
                  </a:lnTo>
                  <a:close/>
                </a:path>
              </a:pathLst>
            </a:custGeom>
            <a:solidFill>
              <a:srgbClr val="010101"/>
            </a:solidFill>
          </p:spPr>
          <p:txBody>
            <a:bodyPr wrap="square" lIns="0" tIns="0" rIns="0" bIns="0" rtlCol="0"/>
            <a:lstStyle/>
            <a:p>
              <a:endParaRPr/>
            </a:p>
          </p:txBody>
        </p:sp>
      </p:grpSp>
      <p:sp>
        <p:nvSpPr>
          <p:cNvPr id="19" name="object 19"/>
          <p:cNvSpPr txBox="1"/>
          <p:nvPr/>
        </p:nvSpPr>
        <p:spPr>
          <a:xfrm>
            <a:off x="2836164" y="2045901"/>
            <a:ext cx="1676400" cy="773430"/>
          </a:xfrm>
          <a:prstGeom prst="rect">
            <a:avLst/>
          </a:prstGeom>
        </p:spPr>
        <p:txBody>
          <a:bodyPr vert="horz" wrap="square" lIns="0" tIns="0" rIns="0" bIns="0" rtlCol="0">
            <a:spAutoFit/>
          </a:bodyPr>
          <a:lstStyle/>
          <a:p>
            <a:pPr algn="ctr">
              <a:lnSpc>
                <a:spcPts val="2875"/>
              </a:lnSpc>
            </a:pPr>
            <a:r>
              <a:rPr sz="2600" b="1" spc="10" dirty="0">
                <a:solidFill>
                  <a:srgbClr val="808080"/>
                </a:solidFill>
                <a:latin typeface="Times New Roman"/>
                <a:cs typeface="Times New Roman"/>
              </a:rPr>
              <a:t>Application</a:t>
            </a:r>
            <a:endParaRPr sz="2600">
              <a:latin typeface="Times New Roman"/>
              <a:cs typeface="Times New Roman"/>
            </a:endParaRPr>
          </a:p>
          <a:p>
            <a:pPr algn="ctr">
              <a:lnSpc>
                <a:spcPct val="100000"/>
              </a:lnSpc>
              <a:spcBef>
                <a:spcPts val="40"/>
              </a:spcBef>
            </a:pPr>
            <a:r>
              <a:rPr sz="2600" b="1" spc="15" dirty="0">
                <a:solidFill>
                  <a:srgbClr val="808080"/>
                </a:solidFill>
                <a:latin typeface="Times New Roman"/>
                <a:cs typeface="Times New Roman"/>
              </a:rPr>
              <a:t>program</a:t>
            </a:r>
            <a:endParaRPr sz="2600">
              <a:latin typeface="Times New Roman"/>
              <a:cs typeface="Times New Roman"/>
            </a:endParaRPr>
          </a:p>
        </p:txBody>
      </p:sp>
      <p:sp>
        <p:nvSpPr>
          <p:cNvPr id="20" name="object 20"/>
          <p:cNvSpPr txBox="1"/>
          <p:nvPr/>
        </p:nvSpPr>
        <p:spPr>
          <a:xfrm>
            <a:off x="2682239" y="1539239"/>
            <a:ext cx="1927860" cy="1508760"/>
          </a:xfrm>
          <a:prstGeom prst="rect">
            <a:avLst/>
          </a:prstGeom>
          <a:solidFill>
            <a:srgbClr val="C0C0C0"/>
          </a:solidFill>
          <a:ln w="3492">
            <a:solidFill>
              <a:srgbClr val="010101"/>
            </a:solidFill>
          </a:ln>
        </p:spPr>
        <p:txBody>
          <a:bodyPr vert="horz" wrap="square" lIns="0" tIns="3175" rIns="0" bIns="0" rtlCol="0">
            <a:spAutoFit/>
          </a:bodyPr>
          <a:lstStyle/>
          <a:p>
            <a:pPr>
              <a:lnSpc>
                <a:spcPct val="100000"/>
              </a:lnSpc>
              <a:spcBef>
                <a:spcPts val="25"/>
              </a:spcBef>
            </a:pPr>
            <a:endParaRPr sz="3000">
              <a:latin typeface="Times New Roman"/>
              <a:cs typeface="Times New Roman"/>
            </a:endParaRPr>
          </a:p>
          <a:p>
            <a:pPr marL="330200" marR="118110" indent="-205104">
              <a:lnSpc>
                <a:spcPct val="101299"/>
              </a:lnSpc>
              <a:spcBef>
                <a:spcPts val="5"/>
              </a:spcBef>
            </a:pPr>
            <a:r>
              <a:rPr sz="2600" b="1" spc="10" dirty="0">
                <a:latin typeface="Times New Roman"/>
                <a:cs typeface="Times New Roman"/>
              </a:rPr>
              <a:t>Application  </a:t>
            </a:r>
            <a:r>
              <a:rPr sz="2600" b="1" spc="15" dirty="0">
                <a:latin typeface="Times New Roman"/>
                <a:cs typeface="Times New Roman"/>
              </a:rPr>
              <a:t>program</a:t>
            </a:r>
            <a:endParaRPr sz="2600">
              <a:latin typeface="Times New Roman"/>
              <a:cs typeface="Times New Roman"/>
            </a:endParaRPr>
          </a:p>
        </p:txBody>
      </p:sp>
      <p:sp>
        <p:nvSpPr>
          <p:cNvPr id="21" name="object 21"/>
          <p:cNvSpPr txBox="1"/>
          <p:nvPr/>
        </p:nvSpPr>
        <p:spPr>
          <a:xfrm>
            <a:off x="5270769" y="2260785"/>
            <a:ext cx="1322070" cy="773430"/>
          </a:xfrm>
          <a:prstGeom prst="rect">
            <a:avLst/>
          </a:prstGeom>
        </p:spPr>
        <p:txBody>
          <a:bodyPr vert="horz" wrap="square" lIns="0" tIns="0" rIns="0" bIns="0" rtlCol="0">
            <a:spAutoFit/>
          </a:bodyPr>
          <a:lstStyle/>
          <a:p>
            <a:pPr>
              <a:lnSpc>
                <a:spcPts val="2875"/>
              </a:lnSpc>
            </a:pPr>
            <a:r>
              <a:rPr sz="2600" b="1" spc="10" dirty="0">
                <a:solidFill>
                  <a:srgbClr val="808080"/>
                </a:solidFill>
                <a:latin typeface="Times New Roman"/>
                <a:cs typeface="Times New Roman"/>
              </a:rPr>
              <a:t>Graphics</a:t>
            </a:r>
            <a:endParaRPr sz="2600">
              <a:latin typeface="Times New Roman"/>
              <a:cs typeface="Times New Roman"/>
            </a:endParaRPr>
          </a:p>
          <a:p>
            <a:pPr marL="175895">
              <a:lnSpc>
                <a:spcPct val="100000"/>
              </a:lnSpc>
              <a:spcBef>
                <a:spcPts val="40"/>
              </a:spcBef>
            </a:pPr>
            <a:r>
              <a:rPr sz="2600" b="1" spc="15" dirty="0">
                <a:solidFill>
                  <a:srgbClr val="808080"/>
                </a:solidFill>
                <a:latin typeface="Times New Roman"/>
                <a:cs typeface="Times New Roman"/>
              </a:rPr>
              <a:t>system</a:t>
            </a:r>
            <a:endParaRPr sz="2600">
              <a:latin typeface="Times New Roman"/>
              <a:cs typeface="Times New Roman"/>
            </a:endParaRPr>
          </a:p>
        </p:txBody>
      </p:sp>
      <p:sp>
        <p:nvSpPr>
          <p:cNvPr id="22" name="object 22"/>
          <p:cNvSpPr txBox="1"/>
          <p:nvPr/>
        </p:nvSpPr>
        <p:spPr>
          <a:xfrm>
            <a:off x="5113020" y="1352550"/>
            <a:ext cx="1580515" cy="2731135"/>
          </a:xfrm>
          <a:prstGeom prst="rect">
            <a:avLst/>
          </a:prstGeom>
          <a:solidFill>
            <a:srgbClr val="C0C0C0"/>
          </a:solidFill>
          <a:ln w="3492">
            <a:solidFill>
              <a:srgbClr val="010101"/>
            </a:solidFill>
          </a:ln>
        </p:spPr>
        <p:txBody>
          <a:bodyPr vert="horz" wrap="square" lIns="0" tIns="0" rIns="0" bIns="0" rtlCol="0">
            <a:spAutoFit/>
          </a:bodyPr>
          <a:lstStyle/>
          <a:p>
            <a:pPr>
              <a:lnSpc>
                <a:spcPct val="100000"/>
              </a:lnSpc>
            </a:pPr>
            <a:endParaRPr sz="2900">
              <a:latin typeface="Times New Roman"/>
              <a:cs typeface="Times New Roman"/>
            </a:endParaRPr>
          </a:p>
          <a:p>
            <a:pPr>
              <a:lnSpc>
                <a:spcPct val="100000"/>
              </a:lnSpc>
              <a:spcBef>
                <a:spcPts val="25"/>
              </a:spcBef>
            </a:pPr>
            <a:endParaRPr sz="2850">
              <a:latin typeface="Times New Roman"/>
              <a:cs typeface="Times New Roman"/>
            </a:endParaRPr>
          </a:p>
          <a:p>
            <a:pPr marL="305435" marR="121285" indent="-176530">
              <a:lnSpc>
                <a:spcPct val="101299"/>
              </a:lnSpc>
              <a:spcBef>
                <a:spcPts val="5"/>
              </a:spcBef>
            </a:pPr>
            <a:r>
              <a:rPr sz="2600" b="1" spc="10" dirty="0">
                <a:latin typeface="Times New Roman"/>
                <a:cs typeface="Times New Roman"/>
              </a:rPr>
              <a:t>Graphics  </a:t>
            </a:r>
            <a:r>
              <a:rPr sz="2600" b="1" spc="15" dirty="0">
                <a:latin typeface="Times New Roman"/>
                <a:cs typeface="Times New Roman"/>
              </a:rPr>
              <a:t>system</a:t>
            </a:r>
            <a:endParaRPr sz="2600">
              <a:latin typeface="Times New Roman"/>
              <a:cs typeface="Times New Roman"/>
            </a:endParaRPr>
          </a:p>
        </p:txBody>
      </p:sp>
      <p:sp>
        <p:nvSpPr>
          <p:cNvPr id="23" name="object 2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26" name="Footer Placeholder 25">
            <a:extLst>
              <a:ext uri="{FF2B5EF4-FFF2-40B4-BE49-F238E27FC236}">
                <a16:creationId xmlns:a16="http://schemas.microsoft.com/office/drawing/2014/main" id="{5D39B085-2DB4-4908-BD02-F98D858A39E9}"/>
              </a:ext>
            </a:extLst>
          </p:cNvPr>
          <p:cNvSpPr>
            <a:spLocks noGrp="1"/>
          </p:cNvSpPr>
          <p:nvPr>
            <p:ph type="ftr" sz="quarter" idx="5"/>
          </p:nvPr>
        </p:nvSpPr>
        <p:spPr>
          <a:xfrm>
            <a:off x="6605" y="7228332"/>
            <a:ext cx="9846942" cy="315468"/>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surface chart&#10;&#10;Description automatically generated">
            <a:extLst>
              <a:ext uri="{FF2B5EF4-FFF2-40B4-BE49-F238E27FC236}">
                <a16:creationId xmlns:a16="http://schemas.microsoft.com/office/drawing/2014/main" id="{37EB1CB9-44C3-4AE1-99BC-5E9BFB0D1FE8}"/>
              </a:ext>
            </a:extLst>
          </p:cNvPr>
          <p:cNvPicPr>
            <a:picLocks noChangeAspect="1"/>
          </p:cNvPicPr>
          <p:nvPr/>
        </p:nvPicPr>
        <p:blipFill rotWithShape="1">
          <a:blip r:embed="rId2"/>
          <a:srcRect t="9275" r="2" b="15848"/>
          <a:stretch/>
        </p:blipFill>
        <p:spPr>
          <a:xfrm>
            <a:off x="5022048" y="10"/>
            <a:ext cx="5036351" cy="3636865"/>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6" name="Picture 5" descr="Chart, bar chart&#10;&#10;Description automatically generated">
            <a:extLst>
              <a:ext uri="{FF2B5EF4-FFF2-40B4-BE49-F238E27FC236}">
                <a16:creationId xmlns:a16="http://schemas.microsoft.com/office/drawing/2014/main" id="{97018CA4-F91C-4037-9EA6-3945B1437C98}"/>
              </a:ext>
            </a:extLst>
          </p:cNvPr>
          <p:cNvPicPr>
            <a:picLocks noChangeAspect="1"/>
          </p:cNvPicPr>
          <p:nvPr/>
        </p:nvPicPr>
        <p:blipFill rotWithShape="1">
          <a:blip r:embed="rId3"/>
          <a:srcRect r="-1" b="16839"/>
          <a:stretch/>
        </p:blipFill>
        <p:spPr>
          <a:xfrm>
            <a:off x="4028495" y="3958742"/>
            <a:ext cx="6029905" cy="3813658"/>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5" name="Freeform: Shape 1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9200" cy="77724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2049" cy="77724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4E1FD3D-884B-4DCB-85C2-4C25CB72244F}"/>
              </a:ext>
            </a:extLst>
          </p:cNvPr>
          <p:cNvSpPr>
            <a:spLocks noGrp="1"/>
          </p:cNvSpPr>
          <p:nvPr>
            <p:ph type="title"/>
          </p:nvPr>
        </p:nvSpPr>
        <p:spPr>
          <a:xfrm>
            <a:off x="369646" y="974140"/>
            <a:ext cx="3987061" cy="1409396"/>
          </a:xfrm>
        </p:spPr>
        <p:txBody>
          <a:bodyPr>
            <a:normAutofit/>
          </a:bodyPr>
          <a:lstStyle/>
          <a:p>
            <a:r>
              <a:rPr lang="en-IN" sz="3300" u="sng"/>
              <a:t>Applications of Computer Graphics</a:t>
            </a:r>
          </a:p>
        </p:txBody>
      </p:sp>
      <p:sp>
        <p:nvSpPr>
          <p:cNvPr id="19" name="Rectangle 1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05763"/>
            <a:ext cx="105613" cy="7410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873" y="2487168"/>
            <a:ext cx="4035933" cy="20726"/>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873" y="2487168"/>
            <a:ext cx="4035933" cy="2072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C8ED8859-7214-4D3C-AEEA-5C15206A8A8F}"/>
              </a:ext>
            </a:extLst>
          </p:cNvPr>
          <p:cNvSpPr>
            <a:spLocks noGrp="1"/>
          </p:cNvSpPr>
          <p:nvPr>
            <p:ph type="body" idx="1"/>
          </p:nvPr>
        </p:nvSpPr>
        <p:spPr>
          <a:xfrm>
            <a:off x="369646" y="2847625"/>
            <a:ext cx="3987062" cy="4152931"/>
          </a:xfrm>
        </p:spPr>
        <p:txBody>
          <a:bodyPr>
            <a:normAutofit/>
          </a:bodyPr>
          <a:lstStyle/>
          <a:p>
            <a:pPr marL="514350" indent="-514350">
              <a:lnSpc>
                <a:spcPct val="90000"/>
              </a:lnSpc>
              <a:spcAft>
                <a:spcPts val="600"/>
              </a:spcAft>
              <a:buAutoNum type="arabicPeriod"/>
            </a:pPr>
            <a:r>
              <a:rPr lang="en-IN" sz="1900" dirty="0">
                <a:solidFill>
                  <a:srgbClr val="FF0000"/>
                </a:solidFill>
              </a:rPr>
              <a:t>Graphs and Charts</a:t>
            </a:r>
          </a:p>
          <a:p>
            <a:pPr marL="457200" indent="-457200" algn="just">
              <a:lnSpc>
                <a:spcPct val="90000"/>
              </a:lnSpc>
              <a:spcAft>
                <a:spcPts val="600"/>
              </a:spcAft>
              <a:buFont typeface="Wingdings" panose="05000000000000000000" pitchFamily="2" charset="2"/>
              <a:buChar char="ü"/>
            </a:pPr>
            <a:r>
              <a:rPr lang="en-US" sz="1900" dirty="0"/>
              <a:t>An early application for computer graphics is the display of simple data graphs usually plotted on a character printer. Data plotting is still one of the most common graphics application. </a:t>
            </a:r>
          </a:p>
          <a:p>
            <a:pPr marL="457200" indent="-457200" algn="just">
              <a:lnSpc>
                <a:spcPct val="90000"/>
              </a:lnSpc>
              <a:spcAft>
                <a:spcPts val="600"/>
              </a:spcAft>
              <a:buFont typeface="Wingdings" panose="05000000000000000000" pitchFamily="2" charset="2"/>
              <a:buChar char="ü"/>
            </a:pPr>
            <a:r>
              <a:rPr lang="en-US" sz="1900" dirty="0"/>
              <a:t> Graphs &amp; charts are commonly used to summarize functional, statistical, mathematical, engineering and economic data for research reports, managerial summaries and other types of publications. </a:t>
            </a:r>
          </a:p>
          <a:p>
            <a:pPr>
              <a:lnSpc>
                <a:spcPct val="90000"/>
              </a:lnSpc>
              <a:spcAft>
                <a:spcPts val="600"/>
              </a:spcAft>
            </a:pPr>
            <a:endParaRPr lang="en-IN" sz="1900" dirty="0"/>
          </a:p>
        </p:txBody>
      </p:sp>
      <p:sp>
        <p:nvSpPr>
          <p:cNvPr id="4" name="Footer Placeholder 3">
            <a:extLst>
              <a:ext uri="{FF2B5EF4-FFF2-40B4-BE49-F238E27FC236}">
                <a16:creationId xmlns:a16="http://schemas.microsoft.com/office/drawing/2014/main" id="{AC5C9546-7BA7-4D00-85D1-2952C394F29D}"/>
              </a:ext>
            </a:extLst>
          </p:cNvPr>
          <p:cNvSpPr>
            <a:spLocks noGrp="1"/>
          </p:cNvSpPr>
          <p:nvPr>
            <p:ph type="ftr" sz="quarter" idx="5"/>
          </p:nvPr>
        </p:nvSpPr>
        <p:spPr>
          <a:xfrm>
            <a:off x="1463497" y="7203863"/>
            <a:ext cx="2470682" cy="413808"/>
          </a:xfrm>
        </p:spPr>
        <p:txBody>
          <a:bodyPr>
            <a:normAutofit/>
          </a:bodyPr>
          <a:lstStyle/>
          <a:p>
            <a:pPr algn="r">
              <a:lnSpc>
                <a:spcPct val="90000"/>
              </a:lnSpc>
              <a:spcAft>
                <a:spcPts val="600"/>
              </a:spcAft>
            </a:pPr>
            <a:r>
              <a:rPr lang="en-US" sz="1000">
                <a:solidFill>
                  <a:schemeClr val="tx1">
                    <a:lumMod val="50000"/>
                    <a:lumOff val="50000"/>
                  </a:schemeClr>
                </a:solidFill>
              </a:rPr>
              <a:t>COMPUTER GRAPHICS AND VISUALIZATION,  Sougandhika Narayan, Asst Prof, Dept of CSE, KSIT  </a:t>
            </a:r>
          </a:p>
        </p:txBody>
      </p:sp>
    </p:spTree>
    <p:extLst>
      <p:ext uri="{BB962C8B-B14F-4D97-AF65-F5344CB8AC3E}">
        <p14:creationId xmlns:p14="http://schemas.microsoft.com/office/powerpoint/2010/main" val="208414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377AE1-8585-4AA7-B9CB-3D4741F2F0DC}"/>
              </a:ext>
            </a:extLst>
          </p:cNvPr>
          <p:cNvSpPr>
            <a:spLocks noGrp="1"/>
          </p:cNvSpPr>
          <p:nvPr>
            <p:ph type="body" idx="1"/>
          </p:nvPr>
        </p:nvSpPr>
        <p:spPr>
          <a:xfrm>
            <a:off x="152399" y="0"/>
            <a:ext cx="9753601" cy="5640006"/>
          </a:xfrm>
        </p:spPr>
        <p:txBody>
          <a:bodyPr/>
          <a:lstStyle/>
          <a:p>
            <a:r>
              <a:rPr lang="en-IN" dirty="0">
                <a:solidFill>
                  <a:srgbClr val="FF0000"/>
                </a:solidFill>
              </a:rPr>
              <a:t>2. Computer-Aided Design</a:t>
            </a:r>
          </a:p>
          <a:p>
            <a:pPr marL="457200" indent="-457200" algn="just">
              <a:buFont typeface="Wingdings" panose="05000000000000000000" pitchFamily="2" charset="2"/>
              <a:buChar char="ü"/>
            </a:pPr>
            <a:r>
              <a:rPr lang="en-US" sz="2800" dirty="0"/>
              <a:t>A major use of computer graphics is in design processes-particularly for engineering and architectural systems. </a:t>
            </a:r>
          </a:p>
          <a:p>
            <a:pPr marL="457200" indent="-457200" algn="just">
              <a:buFont typeface="Wingdings" panose="05000000000000000000" pitchFamily="2" charset="2"/>
              <a:buChar char="ü"/>
            </a:pPr>
            <a:r>
              <a:rPr lang="en-US" sz="2800" dirty="0"/>
              <a:t>CAD, computer-aided design or CADD, computer-aided drafting and design methods are now routinely used in the automobiles, aircraft, spacecraft, computers, home appliances. </a:t>
            </a:r>
          </a:p>
          <a:p>
            <a:pPr marL="457200" indent="-457200" algn="just">
              <a:buFont typeface="Wingdings" panose="05000000000000000000" pitchFamily="2" charset="2"/>
              <a:buChar char="ü"/>
            </a:pPr>
            <a:r>
              <a:rPr lang="en-US" sz="2800" dirty="0"/>
              <a:t> Circuits and networks for communications, water supply or other utilities are constructed with repeated placement of a few geographical shapes. </a:t>
            </a:r>
          </a:p>
          <a:p>
            <a:pPr marL="457200" indent="-457200" algn="just">
              <a:buFont typeface="Wingdings" panose="05000000000000000000" pitchFamily="2" charset="2"/>
              <a:buChar char="ü"/>
            </a:pPr>
            <a:r>
              <a:rPr lang="en-US" sz="2800" dirty="0"/>
              <a:t> Animations are often used in CAD applications. Real-time, computer animations using wire-frame shapes are useful for quickly testing the performance of a vehicle or system.</a:t>
            </a:r>
            <a:endParaRPr lang="en-IN" sz="2800" dirty="0"/>
          </a:p>
        </p:txBody>
      </p:sp>
      <p:sp>
        <p:nvSpPr>
          <p:cNvPr id="4" name="Footer Placeholder 3">
            <a:extLst>
              <a:ext uri="{FF2B5EF4-FFF2-40B4-BE49-F238E27FC236}">
                <a16:creationId xmlns:a16="http://schemas.microsoft.com/office/drawing/2014/main" id="{8AA667EF-BECE-4A10-AC64-2857F239E6C8}"/>
              </a:ext>
            </a:extLst>
          </p:cNvPr>
          <p:cNvSpPr>
            <a:spLocks noGrp="1"/>
          </p:cNvSpPr>
          <p:nvPr>
            <p:ph type="ftr" sz="quarter" idx="5"/>
          </p:nvPr>
        </p:nvSpPr>
        <p:spPr>
          <a:xfrm>
            <a:off x="0" y="7467600"/>
            <a:ext cx="10058400" cy="304800"/>
          </a:xfrm>
        </p:spPr>
        <p:txBody>
          <a:bodyPr/>
          <a:lstStyle/>
          <a:p>
            <a:r>
              <a:rPr lang="en-US" dirty="0"/>
              <a:t>COMPUTER GRAPHICS AND VISUALIZATION,  Sougandhika Narayan, Asst Prof, Dept of CSE, KSIT  </a:t>
            </a:r>
          </a:p>
        </p:txBody>
      </p:sp>
      <p:pic>
        <p:nvPicPr>
          <p:cNvPr id="6" name="Picture 5">
            <a:extLst>
              <a:ext uri="{FF2B5EF4-FFF2-40B4-BE49-F238E27FC236}">
                <a16:creationId xmlns:a16="http://schemas.microsoft.com/office/drawing/2014/main" id="{39CCD6AA-FDF7-4C0B-A799-391A79010715}"/>
              </a:ext>
            </a:extLst>
          </p:cNvPr>
          <p:cNvPicPr>
            <a:picLocks noChangeAspect="1"/>
          </p:cNvPicPr>
          <p:nvPr/>
        </p:nvPicPr>
        <p:blipFill>
          <a:blip r:embed="rId2"/>
          <a:stretch>
            <a:fillRect/>
          </a:stretch>
        </p:blipFill>
        <p:spPr>
          <a:xfrm>
            <a:off x="2971800" y="5562600"/>
            <a:ext cx="3962400" cy="2209800"/>
          </a:xfrm>
          <a:prstGeom prst="rect">
            <a:avLst/>
          </a:prstGeom>
        </p:spPr>
      </p:pic>
    </p:spTree>
    <p:extLst>
      <p:ext uri="{BB962C8B-B14F-4D97-AF65-F5344CB8AC3E}">
        <p14:creationId xmlns:p14="http://schemas.microsoft.com/office/powerpoint/2010/main" val="317590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237B-E776-47C8-BACA-4BD517530C14}"/>
              </a:ext>
            </a:extLst>
          </p:cNvPr>
          <p:cNvSpPr>
            <a:spLocks noGrp="1"/>
          </p:cNvSpPr>
          <p:nvPr>
            <p:ph type="title"/>
          </p:nvPr>
        </p:nvSpPr>
        <p:spPr>
          <a:xfrm>
            <a:off x="691515" y="228600"/>
            <a:ext cx="8863965" cy="484584"/>
          </a:xfrm>
        </p:spPr>
        <p:txBody>
          <a:bodyPr>
            <a:normAutofit fontScale="90000"/>
          </a:bodyPr>
          <a:lstStyle/>
          <a:p>
            <a:pPr algn="ctr"/>
            <a:r>
              <a:rPr lang="en-US" sz="3630" u="none"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K S INSTITUTE OF TECHNOLOGY</a:t>
            </a:r>
            <a:br>
              <a:rPr lang="en-IN" sz="3630" dirty="0">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B0C4574-B089-4C69-B9C6-A3C23FC51100}"/>
              </a:ext>
            </a:extLst>
          </p:cNvPr>
          <p:cNvSpPr>
            <a:spLocks noGrp="1"/>
          </p:cNvSpPr>
          <p:nvPr>
            <p:ph idx="1"/>
          </p:nvPr>
        </p:nvSpPr>
        <p:spPr>
          <a:xfrm>
            <a:off x="691515" y="1143000"/>
            <a:ext cx="8675370" cy="6019800"/>
          </a:xfrm>
        </p:spPr>
        <p:txBody>
          <a:bodyPr>
            <a:normAutofit fontScale="85000" lnSpcReduction="20000"/>
          </a:bodyPr>
          <a:lstStyle/>
          <a:p>
            <a:pPr marL="37719" marR="226314" algn="ctr">
              <a:lnSpc>
                <a:spcPct val="150000"/>
              </a:lnSpc>
              <a:spcAft>
                <a:spcPts val="825"/>
              </a:spcAft>
            </a:pPr>
            <a:r>
              <a:rPr lang="en-US" sz="3135"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VISION</a:t>
            </a:r>
          </a:p>
          <a:p>
            <a:pPr marL="37719" marR="226314" algn="just">
              <a:lnSpc>
                <a:spcPct val="150000"/>
              </a:lnSpc>
              <a:spcAft>
                <a:spcPts val="825"/>
              </a:spcAft>
            </a:pPr>
            <a:r>
              <a:rPr lang="en-US" sz="14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“To impart quality technical education with ethical values, employable skills and research to achieve excellence”</a:t>
            </a:r>
            <a:r>
              <a:rPr lang="en-US" sz="2200" dirty="0">
                <a:latin typeface="Times New Roman" panose="02020603050405020304" pitchFamily="18" charset="0"/>
                <a:ea typeface="Calibri" panose="020F0502020204030204" pitchFamily="34" charset="0"/>
              </a:rPr>
              <a:t> </a:t>
            </a:r>
          </a:p>
          <a:p>
            <a:pPr marL="37719" marR="226314" algn="ctr">
              <a:lnSpc>
                <a:spcPct val="150000"/>
              </a:lnSpc>
              <a:spcAft>
                <a:spcPts val="825"/>
              </a:spcAft>
            </a:pPr>
            <a:r>
              <a:rPr lang="en-IN" sz="3135" dirty="0">
                <a:solidFill>
                  <a:schemeClr val="accent2">
                    <a:lumMod val="75000"/>
                  </a:schemeClr>
                </a:solidFill>
                <a:latin typeface="Times New Roman" panose="02020603050405020304" pitchFamily="18" charset="0"/>
                <a:cs typeface="Times New Roman" panose="02020603050405020304" pitchFamily="18" charset="0"/>
              </a:rPr>
              <a:t>MISSION</a:t>
            </a:r>
          </a:p>
          <a:p>
            <a:pPr marL="282893" marR="150876" indent="-282893" algn="just">
              <a:lnSpc>
                <a:spcPct val="200000"/>
              </a:lnSpc>
              <a:buFont typeface="Symbol" panose="05050102010706020507" pitchFamily="18" charset="2"/>
              <a:buChar char=""/>
            </a:pPr>
            <a:r>
              <a:rPr lang="en-US" sz="2200" dirty="0">
                <a:latin typeface="Times New Roman" panose="02020603050405020304" pitchFamily="18" charset="0"/>
                <a:cs typeface="Times New Roman" panose="02020603050405020304" pitchFamily="18" charset="0"/>
              </a:rPr>
              <a:t>To attract and retain highly qualified, experienced &amp; committed faculty.</a:t>
            </a:r>
            <a:endParaRPr lang="en-IN" sz="2200" dirty="0">
              <a:latin typeface="Times New Roman" panose="02020603050405020304" pitchFamily="18" charset="0"/>
              <a:cs typeface="Times New Roman" panose="02020603050405020304" pitchFamily="18" charset="0"/>
            </a:endParaRPr>
          </a:p>
          <a:p>
            <a:pPr marL="282893" marR="150876" indent="-282893" algn="just">
              <a:lnSpc>
                <a:spcPct val="200000"/>
              </a:lnSpc>
              <a:buFont typeface="Symbol" panose="05050102010706020507" pitchFamily="18" charset="2"/>
              <a:buChar char=""/>
            </a:pPr>
            <a:r>
              <a:rPr lang="en-US" sz="2200" dirty="0">
                <a:latin typeface="Times New Roman" panose="02020603050405020304" pitchFamily="18" charset="0"/>
                <a:cs typeface="Times New Roman" panose="02020603050405020304" pitchFamily="18" charset="0"/>
              </a:rPr>
              <a:t>To create relevant infrastructure.</a:t>
            </a:r>
            <a:endParaRPr lang="en-IN" sz="2200" dirty="0">
              <a:latin typeface="Times New Roman" panose="02020603050405020304" pitchFamily="18" charset="0"/>
              <a:cs typeface="Times New Roman" panose="02020603050405020304" pitchFamily="18" charset="0"/>
            </a:endParaRPr>
          </a:p>
          <a:p>
            <a:pPr marL="282893" marR="150876" indent="-282893" algn="just">
              <a:lnSpc>
                <a:spcPct val="200000"/>
              </a:lnSpc>
              <a:buFont typeface="Symbol" panose="05050102010706020507" pitchFamily="18" charset="2"/>
              <a:buChar char=""/>
            </a:pPr>
            <a:r>
              <a:rPr lang="en-US" sz="2200" dirty="0">
                <a:latin typeface="Times New Roman" panose="02020603050405020304" pitchFamily="18" charset="0"/>
                <a:cs typeface="Times New Roman" panose="02020603050405020304" pitchFamily="18" charset="0"/>
              </a:rPr>
              <a:t>Network with industry &amp; premier institutions to encourage emergence of new ideas by providing research &amp; development facilities to strive for academic excellence.</a:t>
            </a:r>
            <a:endParaRPr lang="en-IN" sz="2200" dirty="0">
              <a:latin typeface="Times New Roman" panose="02020603050405020304" pitchFamily="18" charset="0"/>
              <a:cs typeface="Times New Roman" panose="02020603050405020304" pitchFamily="18" charset="0"/>
            </a:endParaRPr>
          </a:p>
          <a:p>
            <a:pPr marL="282893" marR="150876" indent="-282893" algn="just">
              <a:lnSpc>
                <a:spcPct val="200000"/>
              </a:lnSpc>
              <a:spcAft>
                <a:spcPts val="825"/>
              </a:spcAft>
              <a:buFont typeface="Symbol" panose="05050102010706020507" pitchFamily="18" charset="2"/>
              <a:buChar char=""/>
            </a:pPr>
            <a:r>
              <a:rPr lang="en-US" sz="2200" dirty="0">
                <a:latin typeface="Times New Roman" panose="02020603050405020304" pitchFamily="18" charset="0"/>
                <a:cs typeface="Times New Roman" panose="02020603050405020304" pitchFamily="18" charset="0"/>
              </a:rPr>
              <a:t>To inculcate the professional &amp; ethical values among young students with employable skills &amp; knowledge acquired to transform the society.</a:t>
            </a:r>
            <a:endParaRPr lang="en-IN" sz="22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B83C3396-A932-4B6B-9902-48294C2E2DE1}"/>
              </a:ext>
            </a:extLst>
          </p:cNvPr>
          <p:cNvSpPr>
            <a:spLocks noGrp="1"/>
          </p:cNvSpPr>
          <p:nvPr>
            <p:ph type="ftr" sz="quarter" idx="11"/>
          </p:nvPr>
        </p:nvSpPr>
        <p:spPr>
          <a:xfrm>
            <a:off x="381000" y="7239000"/>
            <a:ext cx="9525000" cy="332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4408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E95EEA0-DA9A-47BD-978C-4597F86B60F7}"/>
              </a:ext>
            </a:extLst>
          </p:cNvPr>
          <p:cNvPicPr>
            <a:picLocks noChangeAspect="1"/>
          </p:cNvPicPr>
          <p:nvPr/>
        </p:nvPicPr>
        <p:blipFill rotWithShape="1">
          <a:blip r:embed="rId2"/>
          <a:srcRect l="26942" r="30046" b="1"/>
          <a:stretch/>
        </p:blipFill>
        <p:spPr>
          <a:xfrm>
            <a:off x="20" y="10"/>
            <a:ext cx="5046149" cy="77723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2ECDC405-0EE1-450B-BB88-89978F7B3348}"/>
              </a:ext>
            </a:extLst>
          </p:cNvPr>
          <p:cNvSpPr>
            <a:spLocks noGrp="1"/>
          </p:cNvSpPr>
          <p:nvPr>
            <p:ph type="body" idx="1"/>
          </p:nvPr>
        </p:nvSpPr>
        <p:spPr>
          <a:xfrm>
            <a:off x="5373875" y="154729"/>
            <a:ext cx="3993008" cy="7049134"/>
          </a:xfrm>
        </p:spPr>
        <p:txBody>
          <a:bodyPr>
            <a:normAutofit fontScale="92500" lnSpcReduction="10000"/>
          </a:bodyPr>
          <a:lstStyle/>
          <a:p>
            <a:pPr>
              <a:lnSpc>
                <a:spcPct val="90000"/>
              </a:lnSpc>
              <a:spcAft>
                <a:spcPts val="600"/>
              </a:spcAft>
            </a:pPr>
            <a:r>
              <a:rPr lang="en-IN" sz="2800" dirty="0">
                <a:solidFill>
                  <a:srgbClr val="FF0000"/>
                </a:solidFill>
              </a:rPr>
              <a:t>3. Virtual-Reality Environments</a:t>
            </a:r>
          </a:p>
          <a:p>
            <a:pPr>
              <a:lnSpc>
                <a:spcPct val="90000"/>
              </a:lnSpc>
              <a:spcAft>
                <a:spcPts val="600"/>
              </a:spcAft>
            </a:pPr>
            <a:endParaRPr lang="en-IN" sz="1500" dirty="0"/>
          </a:p>
          <a:p>
            <a:pPr marL="457200" indent="-457200" algn="just">
              <a:lnSpc>
                <a:spcPct val="110000"/>
              </a:lnSpc>
              <a:spcAft>
                <a:spcPts val="600"/>
              </a:spcAft>
              <a:buFont typeface="Wingdings" panose="05000000000000000000" pitchFamily="2" charset="2"/>
              <a:buChar char="ü"/>
            </a:pPr>
            <a:r>
              <a:rPr lang="en-US" sz="2000" dirty="0"/>
              <a:t>Animations in virtual-reality environments are often used to train heavy-equipment operators or to analyze the effectiveness of various cabin configurations and control placements. </a:t>
            </a:r>
          </a:p>
          <a:p>
            <a:pPr marL="457200" indent="-457200" algn="just">
              <a:lnSpc>
                <a:spcPct val="110000"/>
              </a:lnSpc>
              <a:spcAft>
                <a:spcPts val="600"/>
              </a:spcAft>
              <a:buFont typeface="Wingdings" panose="05000000000000000000" pitchFamily="2" charset="2"/>
              <a:buChar char="ü"/>
            </a:pPr>
            <a:r>
              <a:rPr lang="en-US" sz="2000" dirty="0"/>
              <a:t> With virtual-reality systems, designers and others can move about and interact with objects in various ways. Architectural designs can be examined by taking simulated “walk” through the rooms or around the outsides of buildings to better appreciate the overall effect of a particular design. </a:t>
            </a:r>
          </a:p>
          <a:p>
            <a:pPr marL="457200" indent="-457200" algn="just">
              <a:lnSpc>
                <a:spcPct val="110000"/>
              </a:lnSpc>
              <a:spcAft>
                <a:spcPts val="600"/>
              </a:spcAft>
              <a:buFont typeface="Wingdings" panose="05000000000000000000" pitchFamily="2" charset="2"/>
              <a:buChar char="ü"/>
            </a:pPr>
            <a:r>
              <a:rPr lang="en-US" sz="2000" dirty="0"/>
              <a:t> With a special glove, we can even “grasp” objects in a scene and turn them over or move them from one place to another.</a:t>
            </a:r>
            <a:endParaRPr lang="en-IN" sz="2000" dirty="0"/>
          </a:p>
          <a:p>
            <a:pPr>
              <a:lnSpc>
                <a:spcPct val="90000"/>
              </a:lnSpc>
              <a:spcAft>
                <a:spcPts val="600"/>
              </a:spcAft>
            </a:pPr>
            <a:endParaRPr lang="en-IN" sz="1500" dirty="0"/>
          </a:p>
        </p:txBody>
      </p:sp>
      <p:sp>
        <p:nvSpPr>
          <p:cNvPr id="4" name="Footer Placeholder 3">
            <a:extLst>
              <a:ext uri="{FF2B5EF4-FFF2-40B4-BE49-F238E27FC236}">
                <a16:creationId xmlns:a16="http://schemas.microsoft.com/office/drawing/2014/main" id="{F051DCFC-A8D7-48D6-B9A2-96BF1EC6B51F}"/>
              </a:ext>
            </a:extLst>
          </p:cNvPr>
          <p:cNvSpPr>
            <a:spLocks noGrp="1"/>
          </p:cNvSpPr>
          <p:nvPr>
            <p:ph type="ftr" sz="quarter" idx="5"/>
          </p:nvPr>
        </p:nvSpPr>
        <p:spPr>
          <a:xfrm>
            <a:off x="3331845" y="7203863"/>
            <a:ext cx="3394710" cy="413808"/>
          </a:xfrm>
        </p:spPr>
        <p:txBody>
          <a:bodyPr>
            <a:normAutofit/>
          </a:bodyPr>
          <a:lstStyle/>
          <a:p>
            <a:pPr>
              <a:lnSpc>
                <a:spcPct val="90000"/>
              </a:lnSpc>
              <a:spcAft>
                <a:spcPts val="600"/>
              </a:spcAft>
            </a:pPr>
            <a:r>
              <a:rPr lang="en-US" sz="1300"/>
              <a:t>COMPUTER GRAPHICS AND VISUALIZATION,  Sougandhika Narayan, Asst Prof, Dept of CSE, KSIT  </a:t>
            </a:r>
          </a:p>
        </p:txBody>
      </p:sp>
    </p:spTree>
    <p:extLst>
      <p:ext uri="{BB962C8B-B14F-4D97-AF65-F5344CB8AC3E}">
        <p14:creationId xmlns:p14="http://schemas.microsoft.com/office/powerpoint/2010/main" val="3438266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0A72ABA-326F-47DB-8433-609F1F974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2616598-6F38-42B3-90E9-29A91E521E80}"/>
              </a:ext>
            </a:extLst>
          </p:cNvPr>
          <p:cNvPicPr>
            <a:picLocks noChangeAspect="1"/>
          </p:cNvPicPr>
          <p:nvPr/>
        </p:nvPicPr>
        <p:blipFill rotWithShape="1">
          <a:blip r:embed="rId2"/>
          <a:srcRect l="16839" r="11977" b="2"/>
          <a:stretch/>
        </p:blipFill>
        <p:spPr>
          <a:xfrm>
            <a:off x="4384" y="10"/>
            <a:ext cx="3449978" cy="3154298"/>
          </a:xfrm>
          <a:prstGeom prst="rect">
            <a:avLst/>
          </a:prstGeom>
        </p:spPr>
      </p:pic>
      <p:pic>
        <p:nvPicPr>
          <p:cNvPr id="8" name="Picture 7">
            <a:extLst>
              <a:ext uri="{FF2B5EF4-FFF2-40B4-BE49-F238E27FC236}">
                <a16:creationId xmlns:a16="http://schemas.microsoft.com/office/drawing/2014/main" id="{BBC46216-8D05-47C8-A218-75F62AE6AD8A}"/>
              </a:ext>
            </a:extLst>
          </p:cNvPr>
          <p:cNvPicPr>
            <a:picLocks noChangeAspect="1"/>
          </p:cNvPicPr>
          <p:nvPr/>
        </p:nvPicPr>
        <p:blipFill rotWithShape="1">
          <a:blip r:embed="rId3"/>
          <a:srcRect l="8178" r="8975" b="-1"/>
          <a:stretch/>
        </p:blipFill>
        <p:spPr>
          <a:xfrm>
            <a:off x="4388" y="3348926"/>
            <a:ext cx="3449976" cy="4423472"/>
          </a:xfrm>
          <a:prstGeom prst="rect">
            <a:avLst/>
          </a:prstGeom>
        </p:spPr>
      </p:pic>
      <p:sp>
        <p:nvSpPr>
          <p:cNvPr id="3" name="Text Placeholder 2">
            <a:extLst>
              <a:ext uri="{FF2B5EF4-FFF2-40B4-BE49-F238E27FC236}">
                <a16:creationId xmlns:a16="http://schemas.microsoft.com/office/drawing/2014/main" id="{780BC2E5-A105-48A7-A79B-48C82E439748}"/>
              </a:ext>
            </a:extLst>
          </p:cNvPr>
          <p:cNvSpPr>
            <a:spLocks noGrp="1"/>
          </p:cNvSpPr>
          <p:nvPr>
            <p:ph type="body" idx="1"/>
          </p:nvPr>
        </p:nvSpPr>
        <p:spPr>
          <a:xfrm>
            <a:off x="4009193" y="154729"/>
            <a:ext cx="5357692" cy="6850793"/>
          </a:xfrm>
        </p:spPr>
        <p:txBody>
          <a:bodyPr>
            <a:normAutofit fontScale="92500" lnSpcReduction="10000"/>
          </a:bodyPr>
          <a:lstStyle/>
          <a:p>
            <a:pPr>
              <a:lnSpc>
                <a:spcPct val="90000"/>
              </a:lnSpc>
              <a:spcAft>
                <a:spcPts val="600"/>
              </a:spcAft>
            </a:pPr>
            <a:r>
              <a:rPr lang="en-IN" sz="2600" dirty="0">
                <a:solidFill>
                  <a:srgbClr val="FF0000"/>
                </a:solidFill>
              </a:rPr>
              <a:t>4. Data Visualizations</a:t>
            </a:r>
          </a:p>
          <a:p>
            <a:pPr>
              <a:lnSpc>
                <a:spcPct val="90000"/>
              </a:lnSpc>
              <a:spcAft>
                <a:spcPts val="600"/>
              </a:spcAft>
            </a:pPr>
            <a:endParaRPr lang="en-IN" sz="1900" dirty="0"/>
          </a:p>
          <a:p>
            <a:pPr marL="457200" indent="-457200" algn="just">
              <a:lnSpc>
                <a:spcPct val="90000"/>
              </a:lnSpc>
              <a:spcAft>
                <a:spcPts val="600"/>
              </a:spcAft>
              <a:buFont typeface="Wingdings" panose="05000000000000000000" pitchFamily="2" charset="2"/>
              <a:buChar char="ü"/>
            </a:pPr>
            <a:r>
              <a:rPr lang="en-US" sz="2800" dirty="0"/>
              <a:t>Producing graphical representations for scientific, engineering and medical data sets and processes is another fairly new application of computer graphics, which is generally referred to as scientific visualization. And the term business visualization is used in connection with data sets related to commerce, industry and other nonscientific areas. </a:t>
            </a:r>
            <a:endParaRPr lang="en-IN" sz="2800" dirty="0"/>
          </a:p>
          <a:p>
            <a:pPr marL="457200" indent="-457200" algn="just">
              <a:lnSpc>
                <a:spcPct val="90000"/>
              </a:lnSpc>
              <a:spcAft>
                <a:spcPts val="600"/>
              </a:spcAft>
              <a:buFont typeface="Wingdings" panose="05000000000000000000" pitchFamily="2" charset="2"/>
              <a:buChar char="ü"/>
            </a:pPr>
            <a:r>
              <a:rPr lang="en-US" sz="2800" dirty="0"/>
              <a:t>There are many different kinds of data sets and effective visualization schemes depend on the characteristics of the data. A collection of data can contain scalar values, vectors or higher-order tensors</a:t>
            </a:r>
            <a:endParaRPr lang="en-IN" sz="2800" dirty="0"/>
          </a:p>
        </p:txBody>
      </p:sp>
      <p:sp>
        <p:nvSpPr>
          <p:cNvPr id="4" name="Footer Placeholder 3">
            <a:extLst>
              <a:ext uri="{FF2B5EF4-FFF2-40B4-BE49-F238E27FC236}">
                <a16:creationId xmlns:a16="http://schemas.microsoft.com/office/drawing/2014/main" id="{678768AA-A32D-4D99-9FEE-008EAD785831}"/>
              </a:ext>
            </a:extLst>
          </p:cNvPr>
          <p:cNvSpPr>
            <a:spLocks noGrp="1"/>
          </p:cNvSpPr>
          <p:nvPr>
            <p:ph type="ftr" sz="quarter" idx="5"/>
          </p:nvPr>
        </p:nvSpPr>
        <p:spPr>
          <a:xfrm>
            <a:off x="3334359" y="7203863"/>
            <a:ext cx="3394710" cy="413808"/>
          </a:xfrm>
        </p:spPr>
        <p:txBody>
          <a:bodyPr>
            <a:normAutofit/>
          </a:bodyPr>
          <a:lstStyle/>
          <a:p>
            <a:pPr>
              <a:lnSpc>
                <a:spcPct val="90000"/>
              </a:lnSpc>
              <a:spcAft>
                <a:spcPts val="600"/>
              </a:spcAft>
            </a:pPr>
            <a:r>
              <a:rPr lang="en-US" sz="1300"/>
              <a:t>COMPUTER GRAPHICS AND VISUALIZATION,  Sougandhika Narayan, Asst Prof, Dept of CSE, KSIT  </a:t>
            </a:r>
          </a:p>
        </p:txBody>
      </p:sp>
    </p:spTree>
    <p:extLst>
      <p:ext uri="{BB962C8B-B14F-4D97-AF65-F5344CB8AC3E}">
        <p14:creationId xmlns:p14="http://schemas.microsoft.com/office/powerpoint/2010/main" val="3544895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706" y="551008"/>
            <a:ext cx="3368832" cy="462789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73BF9558-B834-43A9-A4D5-6E625CAA3892}"/>
              </a:ext>
            </a:extLst>
          </p:cNvPr>
          <p:cNvPicPr>
            <a:picLocks noChangeAspect="1"/>
          </p:cNvPicPr>
          <p:nvPr/>
        </p:nvPicPr>
        <p:blipFill rotWithShape="1">
          <a:blip r:embed="rId2"/>
          <a:srcRect l="31006" r="23497" b="-1"/>
          <a:stretch/>
        </p:blipFill>
        <p:spPr>
          <a:xfrm>
            <a:off x="479758" y="292560"/>
            <a:ext cx="2572943" cy="353454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8" name="Picture 7">
            <a:extLst>
              <a:ext uri="{FF2B5EF4-FFF2-40B4-BE49-F238E27FC236}">
                <a16:creationId xmlns:a16="http://schemas.microsoft.com/office/drawing/2014/main" id="{AE369208-DFBB-46D1-B204-18567F78DCED}"/>
              </a:ext>
            </a:extLst>
          </p:cNvPr>
          <p:cNvPicPr>
            <a:picLocks noChangeAspect="1"/>
          </p:cNvPicPr>
          <p:nvPr/>
        </p:nvPicPr>
        <p:blipFill rotWithShape="1">
          <a:blip r:embed="rId3"/>
          <a:srcRect t="467" r="-3" b="5913"/>
          <a:stretch/>
        </p:blipFill>
        <p:spPr>
          <a:xfrm>
            <a:off x="479758" y="3951308"/>
            <a:ext cx="2572943" cy="3534547"/>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Text Placeholder 2">
            <a:extLst>
              <a:ext uri="{FF2B5EF4-FFF2-40B4-BE49-F238E27FC236}">
                <a16:creationId xmlns:a16="http://schemas.microsoft.com/office/drawing/2014/main" id="{51798142-2BBC-4BB4-99C3-2EE28C8A10D3}"/>
              </a:ext>
            </a:extLst>
          </p:cNvPr>
          <p:cNvSpPr>
            <a:spLocks noGrp="1"/>
          </p:cNvSpPr>
          <p:nvPr>
            <p:ph type="body" idx="1"/>
          </p:nvPr>
        </p:nvSpPr>
        <p:spPr>
          <a:xfrm>
            <a:off x="3452247" y="457200"/>
            <a:ext cx="6075291" cy="6680559"/>
          </a:xfrm>
        </p:spPr>
        <p:txBody>
          <a:bodyPr>
            <a:normAutofit/>
          </a:bodyPr>
          <a:lstStyle/>
          <a:p>
            <a:pPr>
              <a:lnSpc>
                <a:spcPct val="90000"/>
              </a:lnSpc>
              <a:spcAft>
                <a:spcPts val="600"/>
              </a:spcAft>
            </a:pPr>
            <a:endParaRPr lang="en-IN" sz="2100" dirty="0">
              <a:solidFill>
                <a:srgbClr val="FF0000"/>
              </a:solidFill>
            </a:endParaRPr>
          </a:p>
          <a:p>
            <a:pPr>
              <a:lnSpc>
                <a:spcPct val="90000"/>
              </a:lnSpc>
              <a:spcAft>
                <a:spcPts val="600"/>
              </a:spcAft>
            </a:pPr>
            <a:endParaRPr lang="en-IN" sz="2100" dirty="0">
              <a:solidFill>
                <a:srgbClr val="FF0000"/>
              </a:solidFill>
            </a:endParaRPr>
          </a:p>
          <a:p>
            <a:pPr>
              <a:lnSpc>
                <a:spcPct val="90000"/>
              </a:lnSpc>
              <a:spcAft>
                <a:spcPts val="600"/>
              </a:spcAft>
            </a:pPr>
            <a:r>
              <a:rPr lang="en-IN" sz="2100" dirty="0">
                <a:solidFill>
                  <a:srgbClr val="FF0000"/>
                </a:solidFill>
              </a:rPr>
              <a:t>5. Education and Training</a:t>
            </a:r>
          </a:p>
          <a:p>
            <a:pPr marL="342900" indent="-342900" algn="just">
              <a:lnSpc>
                <a:spcPct val="90000"/>
              </a:lnSpc>
              <a:spcAft>
                <a:spcPts val="600"/>
              </a:spcAft>
              <a:buFont typeface="Wingdings" panose="05000000000000000000" pitchFamily="2" charset="2"/>
              <a:buChar char="ü"/>
            </a:pPr>
            <a:r>
              <a:rPr lang="en-US" sz="2400" dirty="0"/>
              <a:t>Computer generated models of physical, financial, political, social, economic &amp; other systems are often used as educational aids. </a:t>
            </a:r>
          </a:p>
          <a:p>
            <a:pPr marL="342900" indent="-342900" algn="just">
              <a:lnSpc>
                <a:spcPct val="90000"/>
              </a:lnSpc>
              <a:spcAft>
                <a:spcPts val="600"/>
              </a:spcAft>
              <a:buFont typeface="Wingdings" panose="05000000000000000000" pitchFamily="2" charset="2"/>
              <a:buChar char="ü"/>
            </a:pPr>
            <a:r>
              <a:rPr lang="en-US" sz="2400" dirty="0"/>
              <a:t> Models of physical processes physiological functions, equipment, such as the color coded diagram as shown in the figure, can help trainees to understand the operation of a system. </a:t>
            </a:r>
          </a:p>
          <a:p>
            <a:pPr marL="342900" indent="-342900" algn="just">
              <a:lnSpc>
                <a:spcPct val="90000"/>
              </a:lnSpc>
              <a:spcAft>
                <a:spcPts val="600"/>
              </a:spcAft>
              <a:buFont typeface="Wingdings" panose="05000000000000000000" pitchFamily="2" charset="2"/>
              <a:buChar char="ü"/>
            </a:pPr>
            <a:r>
              <a:rPr lang="en-US" sz="2400" dirty="0"/>
              <a:t> For some training applications, special hardware systems are designed. Examples of such specialized systems are the simulators for practice sessions ,aircraft pilots, air traffic control personnel. </a:t>
            </a:r>
          </a:p>
          <a:p>
            <a:pPr marL="342900" indent="-342900" algn="just">
              <a:lnSpc>
                <a:spcPct val="90000"/>
              </a:lnSpc>
              <a:spcAft>
                <a:spcPts val="600"/>
              </a:spcAft>
              <a:buFont typeface="Wingdings" panose="05000000000000000000" pitchFamily="2" charset="2"/>
              <a:buChar char="ü"/>
            </a:pPr>
            <a:r>
              <a:rPr lang="en-US" sz="2400" dirty="0"/>
              <a:t> Some simulators have no video screens, for </a:t>
            </a:r>
            <a:r>
              <a:rPr lang="en-US" sz="2400" dirty="0" err="1"/>
              <a:t>eg</a:t>
            </a:r>
            <a:r>
              <a:rPr lang="en-US" sz="2400" dirty="0"/>
              <a:t>: flight simulator with only a control panel for instrument flying</a:t>
            </a:r>
            <a:endParaRPr lang="en-IN" sz="2400" dirty="0"/>
          </a:p>
        </p:txBody>
      </p:sp>
      <p:sp>
        <p:nvSpPr>
          <p:cNvPr id="4" name="Footer Placeholder 3">
            <a:extLst>
              <a:ext uri="{FF2B5EF4-FFF2-40B4-BE49-F238E27FC236}">
                <a16:creationId xmlns:a16="http://schemas.microsoft.com/office/drawing/2014/main" id="{080212BA-47E1-4091-B5EE-F153CC8C158C}"/>
              </a:ext>
            </a:extLst>
          </p:cNvPr>
          <p:cNvSpPr>
            <a:spLocks noGrp="1"/>
          </p:cNvSpPr>
          <p:nvPr>
            <p:ph type="ftr" sz="quarter" idx="5"/>
          </p:nvPr>
        </p:nvSpPr>
        <p:spPr>
          <a:xfrm>
            <a:off x="3202751" y="7481032"/>
            <a:ext cx="6705599" cy="203559"/>
          </a:xfrm>
        </p:spPr>
        <p:txBody>
          <a:bodyPr>
            <a:normAutofit/>
          </a:bodyPr>
          <a:lstStyle/>
          <a:p>
            <a:pPr>
              <a:lnSpc>
                <a:spcPct val="90000"/>
              </a:lnSpc>
              <a:spcAft>
                <a:spcPts val="600"/>
              </a:spcAft>
            </a:pPr>
            <a:r>
              <a:rPr lang="en-US" sz="1100" dirty="0"/>
              <a:t>COMPUTER GRAPHICS AND VISUALIZATION,  Sougandhika Narayan, Asst Prof, Dept of CSE, KSIT  </a:t>
            </a:r>
          </a:p>
        </p:txBody>
      </p:sp>
    </p:spTree>
    <p:extLst>
      <p:ext uri="{BB962C8B-B14F-4D97-AF65-F5344CB8AC3E}">
        <p14:creationId xmlns:p14="http://schemas.microsoft.com/office/powerpoint/2010/main" val="376622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706" y="551008"/>
            <a:ext cx="3368832" cy="462789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a:extLst>
              <a:ext uri="{FF2B5EF4-FFF2-40B4-BE49-F238E27FC236}">
                <a16:creationId xmlns:a16="http://schemas.microsoft.com/office/drawing/2014/main" id="{CEF0637A-F941-4BF6-9F65-CC8042D3D7BF}"/>
              </a:ext>
            </a:extLst>
          </p:cNvPr>
          <p:cNvPicPr>
            <a:picLocks noChangeAspect="1"/>
          </p:cNvPicPr>
          <p:nvPr/>
        </p:nvPicPr>
        <p:blipFill rotWithShape="1">
          <a:blip r:embed="rId2"/>
          <a:srcRect l="309" r="47895" b="1"/>
          <a:stretch/>
        </p:blipFill>
        <p:spPr>
          <a:xfrm>
            <a:off x="479758" y="292560"/>
            <a:ext cx="2572943" cy="353454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3" name="Picture 12">
            <a:extLst>
              <a:ext uri="{FF2B5EF4-FFF2-40B4-BE49-F238E27FC236}">
                <a16:creationId xmlns:a16="http://schemas.microsoft.com/office/drawing/2014/main" id="{96247CAB-8668-4B5C-B75B-275C67C21A39}"/>
              </a:ext>
            </a:extLst>
          </p:cNvPr>
          <p:cNvPicPr>
            <a:picLocks noChangeAspect="1"/>
          </p:cNvPicPr>
          <p:nvPr/>
        </p:nvPicPr>
        <p:blipFill rotWithShape="1">
          <a:blip r:embed="rId3"/>
          <a:srcRect l="18612" r="27216" b="1"/>
          <a:stretch/>
        </p:blipFill>
        <p:spPr>
          <a:xfrm>
            <a:off x="479758" y="3951308"/>
            <a:ext cx="2572943" cy="3534547"/>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Text Placeholder 2">
            <a:extLst>
              <a:ext uri="{FF2B5EF4-FFF2-40B4-BE49-F238E27FC236}">
                <a16:creationId xmlns:a16="http://schemas.microsoft.com/office/drawing/2014/main" id="{11C8E329-1BA4-4FA7-ADE3-49BAE81442B6}"/>
              </a:ext>
            </a:extLst>
          </p:cNvPr>
          <p:cNvSpPr>
            <a:spLocks noGrp="1"/>
          </p:cNvSpPr>
          <p:nvPr>
            <p:ph type="body" idx="1"/>
          </p:nvPr>
        </p:nvSpPr>
        <p:spPr>
          <a:xfrm>
            <a:off x="3452247" y="2003913"/>
            <a:ext cx="6075291" cy="5613758"/>
          </a:xfrm>
        </p:spPr>
        <p:txBody>
          <a:bodyPr>
            <a:normAutofit/>
          </a:bodyPr>
          <a:lstStyle/>
          <a:p>
            <a:pPr>
              <a:lnSpc>
                <a:spcPct val="90000"/>
              </a:lnSpc>
              <a:spcAft>
                <a:spcPts val="600"/>
              </a:spcAft>
            </a:pPr>
            <a:r>
              <a:rPr lang="en-IN" sz="2100" dirty="0">
                <a:solidFill>
                  <a:srgbClr val="FF0000"/>
                </a:solidFill>
              </a:rPr>
              <a:t>6. Computer Art</a:t>
            </a:r>
          </a:p>
          <a:p>
            <a:pPr marL="457200" indent="-457200" algn="just">
              <a:lnSpc>
                <a:spcPct val="90000"/>
              </a:lnSpc>
              <a:spcAft>
                <a:spcPts val="600"/>
              </a:spcAft>
              <a:buFont typeface="Wingdings" panose="05000000000000000000" pitchFamily="2" charset="2"/>
              <a:buChar char="ü"/>
            </a:pPr>
            <a:r>
              <a:rPr lang="en-US" sz="2100" dirty="0"/>
              <a:t>The picture is usually painted electronically on a graphics tablet using a stylus, which can simulate different brush strokes, brush widths and colors. </a:t>
            </a:r>
          </a:p>
          <a:p>
            <a:pPr marL="457200" indent="-457200" algn="just">
              <a:lnSpc>
                <a:spcPct val="90000"/>
              </a:lnSpc>
              <a:spcAft>
                <a:spcPts val="600"/>
              </a:spcAft>
              <a:buFont typeface="Wingdings" panose="05000000000000000000" pitchFamily="2" charset="2"/>
              <a:buChar char="ü"/>
            </a:pPr>
            <a:r>
              <a:rPr lang="en-US" sz="2100" dirty="0"/>
              <a:t> Fine artists use a variety of other computer technologies to produce images. To create pictures the artist uses a combination of 3D modeling packages, texture mapping, drawing programs and CAD software etc. </a:t>
            </a:r>
          </a:p>
          <a:p>
            <a:pPr marL="457200" indent="-457200" algn="just">
              <a:lnSpc>
                <a:spcPct val="90000"/>
              </a:lnSpc>
              <a:spcAft>
                <a:spcPts val="600"/>
              </a:spcAft>
              <a:buFont typeface="Wingdings" panose="05000000000000000000" pitchFamily="2" charset="2"/>
              <a:buChar char="ü"/>
            </a:pPr>
            <a:r>
              <a:rPr lang="en-US" sz="2100" dirty="0"/>
              <a:t> Commercial art also uses theses “painting” techniques for generating logos &amp; other designs, page layouts combining text &amp; graphics, TV advertising spots &amp; other applications. </a:t>
            </a:r>
          </a:p>
          <a:p>
            <a:pPr marL="457200" indent="-457200" algn="just">
              <a:lnSpc>
                <a:spcPct val="90000"/>
              </a:lnSpc>
              <a:spcAft>
                <a:spcPts val="600"/>
              </a:spcAft>
              <a:buFont typeface="Wingdings" panose="05000000000000000000" pitchFamily="2" charset="2"/>
              <a:buChar char="ü"/>
            </a:pPr>
            <a:r>
              <a:rPr lang="en-US" sz="2100" dirty="0"/>
              <a:t> A common graphics method employed in many television commercials is morphing, where one object is transformed into another.</a:t>
            </a:r>
            <a:endParaRPr lang="en-IN" sz="2100" dirty="0"/>
          </a:p>
        </p:txBody>
      </p:sp>
      <p:sp>
        <p:nvSpPr>
          <p:cNvPr id="4" name="Footer Placeholder 3">
            <a:extLst>
              <a:ext uri="{FF2B5EF4-FFF2-40B4-BE49-F238E27FC236}">
                <a16:creationId xmlns:a16="http://schemas.microsoft.com/office/drawing/2014/main" id="{EA7954AC-39A0-4026-AF29-334A33BB822A}"/>
              </a:ext>
            </a:extLst>
          </p:cNvPr>
          <p:cNvSpPr>
            <a:spLocks noGrp="1"/>
          </p:cNvSpPr>
          <p:nvPr>
            <p:ph type="ftr" sz="quarter" idx="5"/>
          </p:nvPr>
        </p:nvSpPr>
        <p:spPr>
          <a:xfrm>
            <a:off x="3137092" y="7421709"/>
            <a:ext cx="6705599" cy="281993"/>
          </a:xfrm>
        </p:spPr>
        <p:txBody>
          <a:bodyPr>
            <a:normAutofit/>
          </a:bodyPr>
          <a:lstStyle/>
          <a:p>
            <a:pPr>
              <a:lnSpc>
                <a:spcPct val="90000"/>
              </a:lnSpc>
              <a:spcAft>
                <a:spcPts val="600"/>
              </a:spcAft>
            </a:pPr>
            <a:r>
              <a:rPr lang="en-US" sz="1100" dirty="0"/>
              <a:t>COMPUTER GRAPHICS AND VISUALIZATION,             Sougandhika Narayan, Asst Prof, Dept of CSE, KSIT  </a:t>
            </a:r>
          </a:p>
        </p:txBody>
      </p:sp>
    </p:spTree>
    <p:extLst>
      <p:ext uri="{BB962C8B-B14F-4D97-AF65-F5344CB8AC3E}">
        <p14:creationId xmlns:p14="http://schemas.microsoft.com/office/powerpoint/2010/main" val="202097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706" y="551008"/>
            <a:ext cx="3368832" cy="462789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9B2C1BA3-710E-4CDE-B4F7-5973E635C485}"/>
              </a:ext>
            </a:extLst>
          </p:cNvPr>
          <p:cNvPicPr>
            <a:picLocks noChangeAspect="1"/>
          </p:cNvPicPr>
          <p:nvPr/>
        </p:nvPicPr>
        <p:blipFill rotWithShape="1">
          <a:blip r:embed="rId2"/>
          <a:srcRect l="31562" r="23500" b="-3"/>
          <a:stretch/>
        </p:blipFill>
        <p:spPr>
          <a:xfrm>
            <a:off x="479758" y="292560"/>
            <a:ext cx="2572943" cy="353454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8" name="Picture 7">
            <a:extLst>
              <a:ext uri="{FF2B5EF4-FFF2-40B4-BE49-F238E27FC236}">
                <a16:creationId xmlns:a16="http://schemas.microsoft.com/office/drawing/2014/main" id="{B514F0D2-F84D-432C-BD6A-509FFD43E905}"/>
              </a:ext>
            </a:extLst>
          </p:cNvPr>
          <p:cNvPicPr>
            <a:picLocks noChangeAspect="1"/>
          </p:cNvPicPr>
          <p:nvPr/>
        </p:nvPicPr>
        <p:blipFill rotWithShape="1">
          <a:blip r:embed="rId3"/>
          <a:srcRect l="23129" r="30160" b="1"/>
          <a:stretch/>
        </p:blipFill>
        <p:spPr>
          <a:xfrm>
            <a:off x="479758" y="3951308"/>
            <a:ext cx="2572943" cy="3534547"/>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Text Placeholder 2">
            <a:extLst>
              <a:ext uri="{FF2B5EF4-FFF2-40B4-BE49-F238E27FC236}">
                <a16:creationId xmlns:a16="http://schemas.microsoft.com/office/drawing/2014/main" id="{AB477F01-A224-4F72-AA06-CB0023EB71D0}"/>
              </a:ext>
            </a:extLst>
          </p:cNvPr>
          <p:cNvSpPr>
            <a:spLocks noGrp="1"/>
          </p:cNvSpPr>
          <p:nvPr>
            <p:ph type="body" idx="1"/>
          </p:nvPr>
        </p:nvSpPr>
        <p:spPr>
          <a:xfrm>
            <a:off x="3452247" y="1676401"/>
            <a:ext cx="6075291" cy="5461358"/>
          </a:xfrm>
        </p:spPr>
        <p:txBody>
          <a:bodyPr>
            <a:normAutofit/>
          </a:bodyPr>
          <a:lstStyle/>
          <a:p>
            <a:pPr>
              <a:lnSpc>
                <a:spcPct val="90000"/>
              </a:lnSpc>
              <a:spcAft>
                <a:spcPts val="600"/>
              </a:spcAft>
            </a:pPr>
            <a:r>
              <a:rPr lang="en-IN" sz="2400" dirty="0">
                <a:solidFill>
                  <a:srgbClr val="FF0000"/>
                </a:solidFill>
              </a:rPr>
              <a:t>7. </a:t>
            </a:r>
            <a:r>
              <a:rPr lang="en-IN" sz="2100" dirty="0">
                <a:solidFill>
                  <a:srgbClr val="FF0000"/>
                </a:solidFill>
              </a:rPr>
              <a:t>Entertainment</a:t>
            </a:r>
          </a:p>
          <a:p>
            <a:pPr marL="342900" indent="-342900">
              <a:lnSpc>
                <a:spcPct val="90000"/>
              </a:lnSpc>
              <a:spcAft>
                <a:spcPts val="600"/>
              </a:spcAft>
              <a:buFont typeface="Wingdings" panose="05000000000000000000" pitchFamily="2" charset="2"/>
              <a:buChar char="ü"/>
            </a:pPr>
            <a:r>
              <a:rPr lang="en-US" sz="2400" dirty="0"/>
              <a:t>Television production, motion pictures, and music videos routinely a computer graphics methods. </a:t>
            </a:r>
          </a:p>
          <a:p>
            <a:pPr marL="342900" indent="-342900">
              <a:lnSpc>
                <a:spcPct val="90000"/>
              </a:lnSpc>
              <a:spcAft>
                <a:spcPts val="600"/>
              </a:spcAft>
              <a:buFont typeface="Wingdings" panose="05000000000000000000" pitchFamily="2" charset="2"/>
              <a:buChar char="ü"/>
            </a:pPr>
            <a:r>
              <a:rPr lang="en-US" sz="2400" dirty="0"/>
              <a:t> Sometimes graphics images are combined a live actors and scenes and sometimes the films are completely generated a computer rendering and animation techniques. </a:t>
            </a:r>
          </a:p>
          <a:p>
            <a:pPr marL="342900" indent="-342900">
              <a:lnSpc>
                <a:spcPct val="90000"/>
              </a:lnSpc>
              <a:spcAft>
                <a:spcPts val="600"/>
              </a:spcAft>
              <a:buFont typeface="Wingdings" panose="05000000000000000000" pitchFamily="2" charset="2"/>
              <a:buChar char="ü"/>
            </a:pPr>
            <a:r>
              <a:rPr lang="en-US" sz="2400" dirty="0"/>
              <a:t>Some television programs also use animation techniques to combine computer generated figures of people, animals, or cartoon characters with the actor in a scene or to transform an actor’s face into another shape.</a:t>
            </a:r>
            <a:endParaRPr lang="en-IN" sz="2400" dirty="0"/>
          </a:p>
        </p:txBody>
      </p:sp>
      <p:sp>
        <p:nvSpPr>
          <p:cNvPr id="4" name="Footer Placeholder 3">
            <a:extLst>
              <a:ext uri="{FF2B5EF4-FFF2-40B4-BE49-F238E27FC236}">
                <a16:creationId xmlns:a16="http://schemas.microsoft.com/office/drawing/2014/main" id="{3DFC5ACF-2347-44BC-9949-E842C7178EBD}"/>
              </a:ext>
            </a:extLst>
          </p:cNvPr>
          <p:cNvSpPr>
            <a:spLocks noGrp="1"/>
          </p:cNvSpPr>
          <p:nvPr>
            <p:ph type="ftr" sz="quarter" idx="5"/>
          </p:nvPr>
        </p:nvSpPr>
        <p:spPr>
          <a:xfrm>
            <a:off x="5074817" y="7203863"/>
            <a:ext cx="3097633" cy="413808"/>
          </a:xfrm>
        </p:spPr>
        <p:txBody>
          <a:bodyPr>
            <a:normAutofit/>
          </a:bodyPr>
          <a:lstStyle/>
          <a:p>
            <a:pPr>
              <a:lnSpc>
                <a:spcPct val="90000"/>
              </a:lnSpc>
              <a:spcAft>
                <a:spcPts val="600"/>
              </a:spcAft>
            </a:pPr>
            <a:r>
              <a:rPr lang="en-US" sz="1100"/>
              <a:t>COMPUTER GRAPHICS AND VISUALIZATION,  Sougandhika Narayan, Asst Prof, Dept of CSE, KSIT  </a:t>
            </a:r>
          </a:p>
        </p:txBody>
      </p:sp>
    </p:spTree>
    <p:extLst>
      <p:ext uri="{BB962C8B-B14F-4D97-AF65-F5344CB8AC3E}">
        <p14:creationId xmlns:p14="http://schemas.microsoft.com/office/powerpoint/2010/main" val="1783165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09D72A-B654-46A9-980A-D14F379D9505}"/>
              </a:ext>
            </a:extLst>
          </p:cNvPr>
          <p:cNvSpPr>
            <a:spLocks noGrp="1"/>
          </p:cNvSpPr>
          <p:nvPr>
            <p:ph type="body" idx="1"/>
          </p:nvPr>
        </p:nvSpPr>
        <p:spPr>
          <a:xfrm>
            <a:off x="228600" y="155448"/>
            <a:ext cx="9601200" cy="7125027"/>
          </a:xfrm>
        </p:spPr>
        <p:txBody>
          <a:bodyPr/>
          <a:lstStyle/>
          <a:p>
            <a:r>
              <a:rPr lang="en-IN" sz="3600" dirty="0">
                <a:solidFill>
                  <a:srgbClr val="FF0000"/>
                </a:solidFill>
              </a:rPr>
              <a:t>8. Image Processing </a:t>
            </a:r>
          </a:p>
          <a:p>
            <a:endParaRPr lang="en-IN" dirty="0">
              <a:solidFill>
                <a:srgbClr val="FF0000"/>
              </a:solidFill>
            </a:endParaRPr>
          </a:p>
          <a:p>
            <a:pPr marL="457200" indent="-457200">
              <a:buFont typeface="Wingdings" panose="05000000000000000000" pitchFamily="2" charset="2"/>
              <a:buChar char="ü"/>
            </a:pPr>
            <a:r>
              <a:rPr lang="en-US" dirty="0"/>
              <a:t>The modification or interpretation of existing pictures, such as photographs and TV scans is called image processing. </a:t>
            </a:r>
          </a:p>
          <a:p>
            <a:pPr marL="457200" indent="-457200">
              <a:buFont typeface="Wingdings" panose="05000000000000000000" pitchFamily="2" charset="2"/>
              <a:buChar char="ü"/>
            </a:pPr>
            <a:r>
              <a:rPr lang="en-US" dirty="0"/>
              <a:t> Methods used in computer graphics and image processing overlap, the two areas are concerned with fundamentally different operations. </a:t>
            </a:r>
          </a:p>
          <a:p>
            <a:pPr marL="457200" indent="-457200">
              <a:buFont typeface="Wingdings" panose="05000000000000000000" pitchFamily="2" charset="2"/>
              <a:buChar char="ü"/>
            </a:pPr>
            <a:r>
              <a:rPr lang="en-US" dirty="0"/>
              <a:t> Image processing methods are used to improve picture quality, analyze images, or recognize visual patterns for robotics applications.</a:t>
            </a:r>
          </a:p>
          <a:p>
            <a:pPr marL="457200" indent="-457200">
              <a:buFont typeface="Wingdings" panose="05000000000000000000" pitchFamily="2" charset="2"/>
              <a:buChar char="ü"/>
            </a:pPr>
            <a:r>
              <a:rPr lang="en-US" dirty="0"/>
              <a:t> Image processing methods are often used in computer graphics, and computer graphics methods are frequently applied in image processing. </a:t>
            </a:r>
          </a:p>
          <a:p>
            <a:pPr marL="457200" indent="-457200">
              <a:buFont typeface="Wingdings" panose="05000000000000000000" pitchFamily="2" charset="2"/>
              <a:buChar char="ü"/>
            </a:pPr>
            <a:endParaRPr lang="en-IN" dirty="0"/>
          </a:p>
        </p:txBody>
      </p:sp>
      <p:sp>
        <p:nvSpPr>
          <p:cNvPr id="4" name="Footer Placeholder 3">
            <a:extLst>
              <a:ext uri="{FF2B5EF4-FFF2-40B4-BE49-F238E27FC236}">
                <a16:creationId xmlns:a16="http://schemas.microsoft.com/office/drawing/2014/main" id="{B4E9FC06-076B-4ADF-B756-7A7AB87202C2}"/>
              </a:ext>
            </a:extLst>
          </p:cNvPr>
          <p:cNvSpPr>
            <a:spLocks noGrp="1"/>
          </p:cNvSpPr>
          <p:nvPr>
            <p:ph type="ftr" sz="quarter" idx="5"/>
          </p:nvPr>
        </p:nvSpPr>
        <p:spPr>
          <a:xfrm>
            <a:off x="202557" y="7377684"/>
            <a:ext cx="9601200" cy="239268"/>
          </a:xfrm>
        </p:spPr>
        <p:txBody>
          <a:bodyPr/>
          <a:lstStyle/>
          <a:p>
            <a:r>
              <a:rPr lang="en-US" dirty="0"/>
              <a:t>COMPUTER GRAPHICS AND VISUALIZATION,  Sougandhika Narayan, Asst Prof, Dept of CSE, KSIT  </a:t>
            </a:r>
          </a:p>
        </p:txBody>
      </p:sp>
    </p:spTree>
    <p:extLst>
      <p:ext uri="{BB962C8B-B14F-4D97-AF65-F5344CB8AC3E}">
        <p14:creationId xmlns:p14="http://schemas.microsoft.com/office/powerpoint/2010/main" val="1625551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CCB942-774E-4688-9F8B-2827D92DD97D}"/>
              </a:ext>
            </a:extLst>
          </p:cNvPr>
          <p:cNvPicPr>
            <a:picLocks noChangeAspect="1"/>
          </p:cNvPicPr>
          <p:nvPr/>
        </p:nvPicPr>
        <p:blipFill rotWithShape="1">
          <a:blip r:embed="rId2"/>
          <a:srcRect r="9709"/>
          <a:stretch/>
        </p:blipFill>
        <p:spPr>
          <a:xfrm>
            <a:off x="20" y="10"/>
            <a:ext cx="10058380" cy="4205351"/>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Text Placeholder 2">
            <a:extLst>
              <a:ext uri="{FF2B5EF4-FFF2-40B4-BE49-F238E27FC236}">
                <a16:creationId xmlns:a16="http://schemas.microsoft.com/office/drawing/2014/main" id="{8AF8B947-BABE-4CDA-B29D-116DA2DCEE92}"/>
              </a:ext>
            </a:extLst>
          </p:cNvPr>
          <p:cNvSpPr>
            <a:spLocks noGrp="1"/>
          </p:cNvSpPr>
          <p:nvPr>
            <p:ph type="body" idx="1"/>
          </p:nvPr>
        </p:nvSpPr>
        <p:spPr>
          <a:xfrm>
            <a:off x="1295401" y="4253230"/>
            <a:ext cx="8364850" cy="3061970"/>
          </a:xfrm>
        </p:spPr>
        <p:txBody>
          <a:bodyPr anchor="ctr">
            <a:normAutofit/>
          </a:bodyPr>
          <a:lstStyle/>
          <a:p>
            <a:pPr>
              <a:spcAft>
                <a:spcPts val="600"/>
              </a:spcAft>
            </a:pPr>
            <a:r>
              <a:rPr lang="en-IN" dirty="0">
                <a:solidFill>
                  <a:srgbClr val="FF0000"/>
                </a:solidFill>
              </a:rPr>
              <a:t>Image Processing </a:t>
            </a:r>
            <a:r>
              <a:rPr lang="en-IN" dirty="0" err="1">
                <a:solidFill>
                  <a:srgbClr val="FF0000"/>
                </a:solidFill>
              </a:rPr>
              <a:t>Contd</a:t>
            </a:r>
            <a:r>
              <a:rPr lang="en-IN" dirty="0">
                <a:solidFill>
                  <a:srgbClr val="FF0000"/>
                </a:solidFill>
              </a:rPr>
              <a:t>….</a:t>
            </a:r>
          </a:p>
          <a:p>
            <a:pPr marL="457200" indent="-457200">
              <a:spcAft>
                <a:spcPts val="600"/>
              </a:spcAft>
              <a:buFont typeface="Wingdings" panose="05000000000000000000" pitchFamily="2" charset="2"/>
              <a:buChar char="ü"/>
            </a:pPr>
            <a:endParaRPr lang="en-US" sz="1700" dirty="0"/>
          </a:p>
          <a:p>
            <a:pPr marL="457200" indent="-457200" algn="just">
              <a:spcAft>
                <a:spcPts val="600"/>
              </a:spcAft>
              <a:buFont typeface="Wingdings" panose="05000000000000000000" pitchFamily="2" charset="2"/>
              <a:buChar char="ü"/>
            </a:pPr>
            <a:r>
              <a:rPr lang="en-US" sz="2000" dirty="0"/>
              <a:t>Medical applications also make extensive use of image processing techniques for picture enhancements in tomography and in simulations and surgical operations. </a:t>
            </a:r>
          </a:p>
          <a:p>
            <a:pPr marL="457200" indent="-457200" algn="just">
              <a:spcAft>
                <a:spcPts val="600"/>
              </a:spcAft>
              <a:buFont typeface="Wingdings" panose="05000000000000000000" pitchFamily="2" charset="2"/>
              <a:buChar char="ü"/>
            </a:pPr>
            <a:r>
              <a:rPr lang="en-US" sz="2000" dirty="0"/>
              <a:t> It is also used in computed X-ray tomography(CT), position emission tomography(PET) and computed axial tomography(CAT). </a:t>
            </a:r>
            <a:endParaRPr lang="en-IN" sz="2000" dirty="0"/>
          </a:p>
          <a:p>
            <a:pPr>
              <a:spcAft>
                <a:spcPts val="600"/>
              </a:spcAft>
            </a:pPr>
            <a:endParaRPr lang="en-IN" sz="1700" dirty="0"/>
          </a:p>
        </p:txBody>
      </p:sp>
      <p:sp>
        <p:nvSpPr>
          <p:cNvPr id="4" name="Footer Placeholder 3">
            <a:extLst>
              <a:ext uri="{FF2B5EF4-FFF2-40B4-BE49-F238E27FC236}">
                <a16:creationId xmlns:a16="http://schemas.microsoft.com/office/drawing/2014/main" id="{1F704658-6115-4296-BA98-87C0179D8A1F}"/>
              </a:ext>
            </a:extLst>
          </p:cNvPr>
          <p:cNvSpPr>
            <a:spLocks noGrp="1"/>
          </p:cNvSpPr>
          <p:nvPr>
            <p:ph type="ftr" sz="quarter" idx="5"/>
          </p:nvPr>
        </p:nvSpPr>
        <p:spPr>
          <a:xfrm>
            <a:off x="76200" y="7467599"/>
            <a:ext cx="9753599" cy="152401"/>
          </a:xfrm>
        </p:spPr>
        <p:txBody>
          <a:bodyPr>
            <a:normAutofit fontScale="92500" lnSpcReduction="10000"/>
          </a:bodyPr>
          <a:lstStyle/>
          <a:p>
            <a:pPr>
              <a:spcAft>
                <a:spcPts val="600"/>
              </a:spcAft>
            </a:pPr>
            <a:r>
              <a:rPr lang="en-US" sz="1200" dirty="0">
                <a:solidFill>
                  <a:schemeClr val="tx1">
                    <a:lumMod val="75000"/>
                    <a:lumOff val="25000"/>
                  </a:schemeClr>
                </a:solidFill>
              </a:rPr>
              <a:t>COMPUTER GRAPHICS AND VISUALIZATION,  Sougandhika Narayan, Asst Prof, Dept of CSE, KSIT  </a:t>
            </a:r>
          </a:p>
        </p:txBody>
      </p:sp>
    </p:spTree>
    <p:extLst>
      <p:ext uri="{BB962C8B-B14F-4D97-AF65-F5344CB8AC3E}">
        <p14:creationId xmlns:p14="http://schemas.microsoft.com/office/powerpoint/2010/main" val="328162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706" y="551008"/>
            <a:ext cx="3368832" cy="462789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16B7C3B2-379B-4C95-A616-35AD50C6949D}"/>
              </a:ext>
            </a:extLst>
          </p:cNvPr>
          <p:cNvPicPr>
            <a:picLocks noChangeAspect="1"/>
          </p:cNvPicPr>
          <p:nvPr/>
        </p:nvPicPr>
        <p:blipFill rotWithShape="1">
          <a:blip r:embed="rId2"/>
          <a:srcRect l="12459" r="36170" b="3"/>
          <a:stretch/>
        </p:blipFill>
        <p:spPr>
          <a:xfrm>
            <a:off x="479758" y="292560"/>
            <a:ext cx="2572943" cy="353454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8" name="Picture 7" descr="Graphical user interface&#10;&#10;Description automatically generated">
            <a:extLst>
              <a:ext uri="{FF2B5EF4-FFF2-40B4-BE49-F238E27FC236}">
                <a16:creationId xmlns:a16="http://schemas.microsoft.com/office/drawing/2014/main" id="{595F501C-AAC3-4660-940E-A565E28C564B}"/>
              </a:ext>
            </a:extLst>
          </p:cNvPr>
          <p:cNvPicPr>
            <a:picLocks noChangeAspect="1"/>
          </p:cNvPicPr>
          <p:nvPr/>
        </p:nvPicPr>
        <p:blipFill rotWithShape="1">
          <a:blip r:embed="rId3"/>
          <a:srcRect l="11713" r="17692"/>
          <a:stretch/>
        </p:blipFill>
        <p:spPr>
          <a:xfrm>
            <a:off x="479758" y="3951308"/>
            <a:ext cx="2572943" cy="3534547"/>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Text Placeholder 2">
            <a:extLst>
              <a:ext uri="{FF2B5EF4-FFF2-40B4-BE49-F238E27FC236}">
                <a16:creationId xmlns:a16="http://schemas.microsoft.com/office/drawing/2014/main" id="{464B7843-A321-44E8-AA7F-C8E46E907584}"/>
              </a:ext>
            </a:extLst>
          </p:cNvPr>
          <p:cNvSpPr>
            <a:spLocks noGrp="1"/>
          </p:cNvSpPr>
          <p:nvPr>
            <p:ph type="body" idx="1"/>
          </p:nvPr>
        </p:nvSpPr>
        <p:spPr>
          <a:xfrm>
            <a:off x="3452247" y="1219201"/>
            <a:ext cx="6075291" cy="5918558"/>
          </a:xfrm>
        </p:spPr>
        <p:txBody>
          <a:bodyPr>
            <a:normAutofit/>
          </a:bodyPr>
          <a:lstStyle/>
          <a:p>
            <a:pPr>
              <a:lnSpc>
                <a:spcPct val="90000"/>
              </a:lnSpc>
              <a:spcAft>
                <a:spcPts val="600"/>
              </a:spcAft>
            </a:pPr>
            <a:r>
              <a:rPr lang="en-IN" sz="2100" dirty="0">
                <a:solidFill>
                  <a:srgbClr val="FF0000"/>
                </a:solidFill>
              </a:rPr>
              <a:t>9. Graphical User Interfaces</a:t>
            </a:r>
          </a:p>
          <a:p>
            <a:pPr marL="457200" indent="-457200" algn="just">
              <a:lnSpc>
                <a:spcPct val="90000"/>
              </a:lnSpc>
              <a:spcAft>
                <a:spcPts val="600"/>
              </a:spcAft>
              <a:buFont typeface="Wingdings" panose="05000000000000000000" pitchFamily="2" charset="2"/>
              <a:buChar char="ü"/>
            </a:pPr>
            <a:r>
              <a:rPr lang="en-US" sz="2100" dirty="0"/>
              <a:t>It is common now for applications software to provide graphical user interface (GUI). </a:t>
            </a:r>
          </a:p>
          <a:p>
            <a:pPr marL="457200" indent="-457200" algn="just">
              <a:lnSpc>
                <a:spcPct val="90000"/>
              </a:lnSpc>
              <a:spcAft>
                <a:spcPts val="600"/>
              </a:spcAft>
              <a:buFont typeface="Wingdings" panose="05000000000000000000" pitchFamily="2" charset="2"/>
              <a:buChar char="ü"/>
            </a:pPr>
            <a:r>
              <a:rPr lang="en-US" sz="2100" dirty="0"/>
              <a:t> A major component of graphical interface is a window manager that allows a user to display multiple, rectangular screen areas called display windows.</a:t>
            </a:r>
          </a:p>
          <a:p>
            <a:pPr marL="457200" indent="-457200" algn="just">
              <a:lnSpc>
                <a:spcPct val="90000"/>
              </a:lnSpc>
              <a:spcAft>
                <a:spcPts val="600"/>
              </a:spcAft>
              <a:buFont typeface="Wingdings" panose="05000000000000000000" pitchFamily="2" charset="2"/>
              <a:buChar char="ü"/>
            </a:pPr>
            <a:r>
              <a:rPr lang="en-US" sz="2100" dirty="0"/>
              <a:t>Each screen display area can contain a different process, showing graphical or nongraphical information, and various methods can be used to activate a display window. </a:t>
            </a:r>
          </a:p>
          <a:p>
            <a:pPr marL="457200" indent="-457200" algn="just">
              <a:lnSpc>
                <a:spcPct val="90000"/>
              </a:lnSpc>
              <a:spcAft>
                <a:spcPts val="600"/>
              </a:spcAft>
              <a:buFont typeface="Wingdings" panose="05000000000000000000" pitchFamily="2" charset="2"/>
              <a:buChar char="ü"/>
            </a:pPr>
            <a:r>
              <a:rPr lang="en-US" sz="2100" dirty="0"/>
              <a:t> Using an interactive pointing device, such as mouse, we can active a display window on some systems by positioning the screen cursor within the window display area and pressing the left mouse button.</a:t>
            </a:r>
            <a:endParaRPr lang="en-IN" sz="2100" dirty="0"/>
          </a:p>
        </p:txBody>
      </p:sp>
      <p:sp>
        <p:nvSpPr>
          <p:cNvPr id="4" name="Footer Placeholder 3">
            <a:extLst>
              <a:ext uri="{FF2B5EF4-FFF2-40B4-BE49-F238E27FC236}">
                <a16:creationId xmlns:a16="http://schemas.microsoft.com/office/drawing/2014/main" id="{DC5FE272-7CDB-4322-B28A-A77F1DCF2058}"/>
              </a:ext>
            </a:extLst>
          </p:cNvPr>
          <p:cNvSpPr>
            <a:spLocks noGrp="1"/>
          </p:cNvSpPr>
          <p:nvPr>
            <p:ph type="ftr" sz="quarter" idx="5"/>
          </p:nvPr>
        </p:nvSpPr>
        <p:spPr>
          <a:xfrm>
            <a:off x="5074817" y="7203863"/>
            <a:ext cx="3097633" cy="413808"/>
          </a:xfrm>
        </p:spPr>
        <p:txBody>
          <a:bodyPr>
            <a:normAutofit/>
          </a:bodyPr>
          <a:lstStyle/>
          <a:p>
            <a:pPr>
              <a:lnSpc>
                <a:spcPct val="90000"/>
              </a:lnSpc>
              <a:spcAft>
                <a:spcPts val="600"/>
              </a:spcAft>
            </a:pPr>
            <a:r>
              <a:rPr lang="en-US" sz="1100"/>
              <a:t>COMPUTER GRAPHICS AND VISUALIZATION,  Sougandhika Narayan, Asst Prof, Dept of CSE, KSIT  </a:t>
            </a:r>
          </a:p>
        </p:txBody>
      </p:sp>
    </p:spTree>
    <p:extLst>
      <p:ext uri="{BB962C8B-B14F-4D97-AF65-F5344CB8AC3E}">
        <p14:creationId xmlns:p14="http://schemas.microsoft.com/office/powerpoint/2010/main" val="393691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6900" y="615187"/>
            <a:ext cx="8455025" cy="6760569"/>
          </a:xfrm>
          <a:prstGeom prst="rect">
            <a:avLst/>
          </a:prstGeom>
        </p:spPr>
        <p:txBody>
          <a:bodyPr vert="horz" wrap="square" lIns="0" tIns="15875" rIns="0" bIns="0" rtlCol="0">
            <a:spAutoFit/>
          </a:bodyPr>
          <a:lstStyle/>
          <a:p>
            <a:pPr marL="12700">
              <a:lnSpc>
                <a:spcPct val="100000"/>
              </a:lnSpc>
              <a:spcBef>
                <a:spcPts val="125"/>
              </a:spcBef>
            </a:pPr>
            <a:r>
              <a:rPr sz="3050" b="1" spc="10" dirty="0">
                <a:latin typeface="Times New Roman"/>
                <a:cs typeface="Times New Roman"/>
              </a:rPr>
              <a:t>Typical</a:t>
            </a:r>
            <a:r>
              <a:rPr sz="3050" b="1" spc="-5" dirty="0">
                <a:latin typeface="Times New Roman"/>
                <a:cs typeface="Times New Roman"/>
              </a:rPr>
              <a:t> </a:t>
            </a:r>
            <a:r>
              <a:rPr sz="3050" b="1" spc="10" dirty="0">
                <a:latin typeface="Times New Roman"/>
                <a:cs typeface="Times New Roman"/>
              </a:rPr>
              <a:t>applications</a:t>
            </a:r>
            <a:r>
              <a:rPr sz="3050" b="1" spc="-5" dirty="0">
                <a:latin typeface="Times New Roman"/>
                <a:cs typeface="Times New Roman"/>
              </a:rPr>
              <a:t> </a:t>
            </a:r>
            <a:r>
              <a:rPr sz="3050" b="1" spc="10" dirty="0">
                <a:latin typeface="Times New Roman"/>
                <a:cs typeface="Times New Roman"/>
              </a:rPr>
              <a:t>areas</a:t>
            </a:r>
            <a:r>
              <a:rPr sz="3050" b="1" dirty="0">
                <a:latin typeface="Times New Roman"/>
                <a:cs typeface="Times New Roman"/>
              </a:rPr>
              <a:t> </a:t>
            </a:r>
            <a:r>
              <a:rPr sz="3050" b="1" spc="10" dirty="0">
                <a:latin typeface="Times New Roman"/>
                <a:cs typeface="Times New Roman"/>
              </a:rPr>
              <a:t>are</a:t>
            </a:r>
            <a:endParaRPr sz="3050" dirty="0">
              <a:latin typeface="Times New Roman"/>
              <a:cs typeface="Times New Roman"/>
            </a:endParaRPr>
          </a:p>
          <a:p>
            <a:pPr marL="861060" indent="-685800">
              <a:lnSpc>
                <a:spcPct val="100000"/>
              </a:lnSpc>
              <a:spcBef>
                <a:spcPts val="2355"/>
              </a:spcBef>
              <a:buFont typeface="Arial" panose="020B0604020202020204" pitchFamily="34" charset="0"/>
              <a:buChar char="•"/>
              <a:tabLst>
                <a:tab pos="605155" algn="l"/>
                <a:tab pos="605790" algn="l"/>
                <a:tab pos="4770755" algn="l"/>
                <a:tab pos="5200650" algn="l"/>
              </a:tabLst>
            </a:pPr>
            <a:r>
              <a:rPr sz="4575" b="1" spc="22" baseline="-3642" dirty="0">
                <a:solidFill>
                  <a:srgbClr val="0000FF"/>
                </a:solidFill>
                <a:latin typeface="Times New Roman"/>
                <a:cs typeface="Times New Roman"/>
              </a:rPr>
              <a:t>GUI	</a:t>
            </a:r>
            <a:r>
              <a:rPr sz="3050" spc="5" dirty="0">
                <a:solidFill>
                  <a:srgbClr val="0000FF"/>
                </a:solidFill>
                <a:latin typeface="Times New Roman"/>
                <a:cs typeface="Times New Roman"/>
              </a:rPr>
              <a:t>•	</a:t>
            </a:r>
            <a:r>
              <a:rPr sz="3050" b="1" spc="10" dirty="0">
                <a:solidFill>
                  <a:srgbClr val="0000FF"/>
                </a:solidFill>
                <a:latin typeface="Times New Roman"/>
                <a:cs typeface="Times New Roman"/>
              </a:rPr>
              <a:t>Plotting</a:t>
            </a:r>
            <a:r>
              <a:rPr sz="3050" b="1" spc="-25" dirty="0">
                <a:solidFill>
                  <a:srgbClr val="0000FF"/>
                </a:solidFill>
                <a:latin typeface="Times New Roman"/>
                <a:cs typeface="Times New Roman"/>
              </a:rPr>
              <a:t> </a:t>
            </a:r>
            <a:r>
              <a:rPr sz="3050" b="1" spc="10" dirty="0">
                <a:solidFill>
                  <a:srgbClr val="0000FF"/>
                </a:solidFill>
                <a:latin typeface="Times New Roman"/>
                <a:cs typeface="Times New Roman"/>
              </a:rPr>
              <a:t>in</a:t>
            </a:r>
            <a:r>
              <a:rPr sz="3050" b="1" spc="-25" dirty="0">
                <a:solidFill>
                  <a:srgbClr val="0000FF"/>
                </a:solidFill>
                <a:latin typeface="Times New Roman"/>
                <a:cs typeface="Times New Roman"/>
              </a:rPr>
              <a:t> </a:t>
            </a:r>
            <a:r>
              <a:rPr sz="3050" b="1" spc="10" dirty="0">
                <a:solidFill>
                  <a:srgbClr val="0000FF"/>
                </a:solidFill>
                <a:latin typeface="Times New Roman"/>
                <a:cs typeface="Times New Roman"/>
              </a:rPr>
              <a:t>business</a:t>
            </a:r>
            <a:endParaRPr sz="3050" dirty="0">
              <a:latin typeface="Times New Roman"/>
              <a:cs typeface="Times New Roman"/>
            </a:endParaRPr>
          </a:p>
          <a:p>
            <a:pPr>
              <a:lnSpc>
                <a:spcPct val="100000"/>
              </a:lnSpc>
              <a:spcBef>
                <a:spcPts val="35"/>
              </a:spcBef>
              <a:buClr>
                <a:srgbClr val="0000FF"/>
              </a:buClr>
              <a:buFont typeface="Times New Roman"/>
              <a:buChar char="•"/>
            </a:pPr>
            <a:endParaRPr sz="3300" dirty="0">
              <a:latin typeface="Times New Roman"/>
              <a:cs typeface="Times New Roman"/>
            </a:endParaRPr>
          </a:p>
          <a:p>
            <a:pPr marL="605155" indent="-429895">
              <a:lnSpc>
                <a:spcPct val="100000"/>
              </a:lnSpc>
              <a:spcBef>
                <a:spcPts val="5"/>
              </a:spcBef>
              <a:buFont typeface="Times New Roman"/>
              <a:buChar char="•"/>
              <a:tabLst>
                <a:tab pos="605155" algn="l"/>
                <a:tab pos="605790" algn="l"/>
                <a:tab pos="4770755" algn="l"/>
                <a:tab pos="5200650" algn="l"/>
              </a:tabLst>
            </a:pPr>
            <a:r>
              <a:rPr sz="3050" b="1" spc="10" dirty="0">
                <a:solidFill>
                  <a:srgbClr val="0000FF"/>
                </a:solidFill>
                <a:latin typeface="Times New Roman"/>
                <a:cs typeface="Times New Roman"/>
              </a:rPr>
              <a:t>Office</a:t>
            </a:r>
            <a:r>
              <a:rPr sz="3050" b="1" spc="45" dirty="0">
                <a:solidFill>
                  <a:srgbClr val="0000FF"/>
                </a:solidFill>
                <a:latin typeface="Times New Roman"/>
                <a:cs typeface="Times New Roman"/>
              </a:rPr>
              <a:t> </a:t>
            </a:r>
            <a:r>
              <a:rPr sz="3050" b="1" spc="10" dirty="0">
                <a:solidFill>
                  <a:srgbClr val="0000FF"/>
                </a:solidFill>
                <a:latin typeface="Times New Roman"/>
                <a:cs typeface="Times New Roman"/>
              </a:rPr>
              <a:t>automation	</a:t>
            </a:r>
            <a:r>
              <a:rPr sz="3050" spc="5" dirty="0">
                <a:solidFill>
                  <a:srgbClr val="0000FF"/>
                </a:solidFill>
                <a:latin typeface="Times New Roman"/>
                <a:cs typeface="Times New Roman"/>
              </a:rPr>
              <a:t>•	</a:t>
            </a:r>
            <a:r>
              <a:rPr sz="3050" b="1" spc="10" dirty="0">
                <a:solidFill>
                  <a:srgbClr val="0000FF"/>
                </a:solidFill>
                <a:latin typeface="Times New Roman"/>
                <a:cs typeface="Times New Roman"/>
              </a:rPr>
              <a:t>Desktop</a:t>
            </a:r>
            <a:r>
              <a:rPr sz="3050" b="1" spc="-40" dirty="0">
                <a:solidFill>
                  <a:srgbClr val="0000FF"/>
                </a:solidFill>
                <a:latin typeface="Times New Roman"/>
                <a:cs typeface="Times New Roman"/>
              </a:rPr>
              <a:t> </a:t>
            </a:r>
            <a:r>
              <a:rPr sz="3050" b="1" spc="10" dirty="0">
                <a:solidFill>
                  <a:srgbClr val="0000FF"/>
                </a:solidFill>
                <a:latin typeface="Times New Roman"/>
                <a:cs typeface="Times New Roman"/>
              </a:rPr>
              <a:t>publishing</a:t>
            </a:r>
            <a:endParaRPr sz="3050" dirty="0">
              <a:latin typeface="Times New Roman"/>
              <a:cs typeface="Times New Roman"/>
            </a:endParaRPr>
          </a:p>
          <a:p>
            <a:pPr>
              <a:lnSpc>
                <a:spcPct val="100000"/>
              </a:lnSpc>
              <a:spcBef>
                <a:spcPts val="5"/>
              </a:spcBef>
              <a:buClr>
                <a:srgbClr val="0000FF"/>
              </a:buClr>
              <a:buFont typeface="Times New Roman"/>
              <a:buChar char="•"/>
            </a:pPr>
            <a:endParaRPr sz="4400" dirty="0">
              <a:latin typeface="Times New Roman"/>
              <a:cs typeface="Times New Roman"/>
            </a:endParaRPr>
          </a:p>
          <a:p>
            <a:pPr marL="1530350" lvl="1" indent="-430530">
              <a:lnSpc>
                <a:spcPct val="100000"/>
              </a:lnSpc>
              <a:spcBef>
                <a:spcPts val="5"/>
              </a:spcBef>
              <a:buFont typeface="Times New Roman"/>
              <a:buChar char="•"/>
              <a:tabLst>
                <a:tab pos="1530350" algn="l"/>
                <a:tab pos="1530985" algn="l"/>
              </a:tabLst>
            </a:pPr>
            <a:r>
              <a:rPr sz="3050" b="1" spc="10" dirty="0">
                <a:solidFill>
                  <a:srgbClr val="0000FF"/>
                </a:solidFill>
                <a:latin typeface="Times New Roman"/>
                <a:cs typeface="Times New Roman"/>
              </a:rPr>
              <a:t>Plotting</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in</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science</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and</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technology</a:t>
            </a:r>
            <a:endParaRPr sz="3050" dirty="0">
              <a:latin typeface="Times New Roman"/>
              <a:cs typeface="Times New Roman"/>
            </a:endParaRPr>
          </a:p>
          <a:p>
            <a:pPr>
              <a:lnSpc>
                <a:spcPct val="100000"/>
              </a:lnSpc>
              <a:spcBef>
                <a:spcPts val="50"/>
              </a:spcBef>
            </a:pPr>
            <a:endParaRPr sz="2700" dirty="0">
              <a:latin typeface="Times New Roman"/>
              <a:cs typeface="Times New Roman"/>
            </a:endParaRPr>
          </a:p>
          <a:p>
            <a:pPr marL="1733550" marR="1602740" indent="-684530">
              <a:lnSpc>
                <a:spcPct val="101099"/>
              </a:lnSpc>
              <a:buFont typeface="Times New Roman"/>
              <a:buChar char="•"/>
              <a:tabLst>
                <a:tab pos="1675130" algn="l"/>
                <a:tab pos="1675764" algn="l"/>
              </a:tabLst>
            </a:pPr>
            <a:r>
              <a:rPr sz="3050" b="1" spc="10" dirty="0">
                <a:solidFill>
                  <a:srgbClr val="0000FF"/>
                </a:solidFill>
                <a:latin typeface="Times New Roman"/>
                <a:cs typeface="Times New Roman"/>
              </a:rPr>
              <a:t>Web/business/commercial </a:t>
            </a:r>
            <a:r>
              <a:rPr sz="3050" b="1" spc="15" dirty="0">
                <a:solidFill>
                  <a:srgbClr val="0000FF"/>
                </a:solidFill>
                <a:latin typeface="Times New Roman"/>
                <a:cs typeface="Times New Roman"/>
              </a:rPr>
              <a:t> </a:t>
            </a:r>
            <a:r>
              <a:rPr sz="3050" b="1" spc="10" dirty="0">
                <a:solidFill>
                  <a:srgbClr val="0000FF"/>
                </a:solidFill>
                <a:latin typeface="Times New Roman"/>
                <a:cs typeface="Times New Roman"/>
              </a:rPr>
              <a:t>publishing</a:t>
            </a:r>
            <a:r>
              <a:rPr sz="3050" b="1" spc="-10" dirty="0">
                <a:solidFill>
                  <a:srgbClr val="0000FF"/>
                </a:solidFill>
                <a:latin typeface="Times New Roman"/>
                <a:cs typeface="Times New Roman"/>
              </a:rPr>
              <a:t> </a:t>
            </a:r>
            <a:r>
              <a:rPr sz="3050" b="1" spc="10" dirty="0">
                <a:solidFill>
                  <a:srgbClr val="0000FF"/>
                </a:solidFill>
                <a:latin typeface="Times New Roman"/>
                <a:cs typeface="Times New Roman"/>
              </a:rPr>
              <a:t>and</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advertisements</a:t>
            </a:r>
            <a:endParaRPr sz="3050" dirty="0">
              <a:latin typeface="Times New Roman"/>
              <a:cs typeface="Times New Roman"/>
            </a:endParaRPr>
          </a:p>
          <a:p>
            <a:pPr marL="1676400" indent="-626110">
              <a:lnSpc>
                <a:spcPct val="100000"/>
              </a:lnSpc>
              <a:spcBef>
                <a:spcPts val="1995"/>
              </a:spcBef>
              <a:buFont typeface="Times New Roman"/>
              <a:buChar char="•"/>
              <a:tabLst>
                <a:tab pos="1676400" algn="l"/>
                <a:tab pos="1677035" algn="l"/>
              </a:tabLst>
            </a:pPr>
            <a:r>
              <a:rPr sz="3050" b="1" spc="15" dirty="0">
                <a:solidFill>
                  <a:srgbClr val="0000FF"/>
                </a:solidFill>
                <a:latin typeface="Times New Roman"/>
                <a:cs typeface="Times New Roman"/>
              </a:rPr>
              <a:t>CAD/CAM</a:t>
            </a:r>
            <a:r>
              <a:rPr sz="3050" b="1" spc="-20" dirty="0">
                <a:solidFill>
                  <a:srgbClr val="0000FF"/>
                </a:solidFill>
                <a:latin typeface="Times New Roman"/>
                <a:cs typeface="Times New Roman"/>
              </a:rPr>
              <a:t> </a:t>
            </a:r>
            <a:r>
              <a:rPr sz="3050" b="1" spc="10" dirty="0">
                <a:solidFill>
                  <a:srgbClr val="0000FF"/>
                </a:solidFill>
                <a:latin typeface="Times New Roman"/>
                <a:cs typeface="Times New Roman"/>
              </a:rPr>
              <a:t>design</a:t>
            </a:r>
            <a:endParaRPr sz="3050" dirty="0">
              <a:latin typeface="Times New Roman"/>
              <a:cs typeface="Times New Roman"/>
            </a:endParaRPr>
          </a:p>
          <a:p>
            <a:pPr marL="124460" algn="ctr">
              <a:lnSpc>
                <a:spcPct val="100000"/>
              </a:lnSpc>
              <a:spcBef>
                <a:spcPts val="35"/>
              </a:spcBef>
            </a:pPr>
            <a:r>
              <a:rPr sz="3050" b="1" spc="10" dirty="0">
                <a:solidFill>
                  <a:srgbClr val="0000FF"/>
                </a:solidFill>
                <a:latin typeface="Times New Roman"/>
                <a:cs typeface="Times New Roman"/>
              </a:rPr>
              <a:t>(VLSI,</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Construction,</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Circuits)</a:t>
            </a:r>
            <a:endParaRPr sz="3050" dirty="0">
              <a:latin typeface="Times New Roman"/>
              <a:cs typeface="Times New Roman"/>
            </a:endParaRPr>
          </a:p>
          <a:p>
            <a:pPr marL="1502410" indent="-429895">
              <a:lnSpc>
                <a:spcPct val="100000"/>
              </a:lnSpc>
              <a:spcBef>
                <a:spcPts val="2625"/>
              </a:spcBef>
              <a:buFont typeface="Times New Roman"/>
              <a:buChar char="•"/>
              <a:tabLst>
                <a:tab pos="1501775" algn="l"/>
                <a:tab pos="1502410" algn="l"/>
              </a:tabLst>
            </a:pPr>
            <a:r>
              <a:rPr sz="3050" b="1" spc="10" dirty="0">
                <a:solidFill>
                  <a:srgbClr val="0000FF"/>
                </a:solidFill>
                <a:latin typeface="Times New Roman"/>
                <a:cs typeface="Times New Roman"/>
              </a:rPr>
              <a:t>Scientific</a:t>
            </a:r>
            <a:r>
              <a:rPr sz="3050" b="1" spc="-35" dirty="0">
                <a:solidFill>
                  <a:srgbClr val="0000FF"/>
                </a:solidFill>
                <a:latin typeface="Times New Roman"/>
                <a:cs typeface="Times New Roman"/>
              </a:rPr>
              <a:t> </a:t>
            </a:r>
            <a:r>
              <a:rPr sz="3050" b="1" spc="10" dirty="0">
                <a:solidFill>
                  <a:srgbClr val="0000FF"/>
                </a:solidFill>
                <a:latin typeface="Times New Roman"/>
                <a:cs typeface="Times New Roman"/>
              </a:rPr>
              <a:t>Visualization</a:t>
            </a:r>
            <a:endParaRPr sz="3050" dirty="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510D71AF-A24A-41F2-BF22-A78188E2E059}"/>
              </a:ext>
            </a:extLst>
          </p:cNvPr>
          <p:cNvSpPr>
            <a:spLocks noGrp="1"/>
          </p:cNvSpPr>
          <p:nvPr>
            <p:ph type="ftr" sz="quarter" idx="5"/>
          </p:nvPr>
        </p:nvSpPr>
        <p:spPr>
          <a:xfrm>
            <a:off x="6605" y="7375756"/>
            <a:ext cx="9823195" cy="168044"/>
          </a:xfrm>
        </p:spPr>
        <p:txBody>
          <a:bodyPr/>
          <a:lstStyle/>
          <a:p>
            <a:r>
              <a:rPr lang="en-US" dirty="0"/>
              <a:t>COMPUTER GRAPHICS AND VISUALIZATION,  Sougandhika Narayan, Asst Prof, Dept of CSE, KSIT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49682" y="1696465"/>
            <a:ext cx="1851660" cy="494665"/>
          </a:xfrm>
          <a:prstGeom prst="rect">
            <a:avLst/>
          </a:prstGeom>
        </p:spPr>
        <p:txBody>
          <a:bodyPr vert="horz" wrap="square" lIns="0" tIns="15875" rIns="0" bIns="0" rtlCol="0">
            <a:spAutoFit/>
          </a:bodyPr>
          <a:lstStyle/>
          <a:p>
            <a:pPr marL="12700">
              <a:lnSpc>
                <a:spcPct val="100000"/>
              </a:lnSpc>
              <a:spcBef>
                <a:spcPts val="125"/>
              </a:spcBef>
            </a:pPr>
            <a:r>
              <a:rPr sz="3050" b="1" spc="10" dirty="0">
                <a:solidFill>
                  <a:srgbClr val="0000FF"/>
                </a:solidFill>
                <a:latin typeface="Times New Roman"/>
                <a:cs typeface="Times New Roman"/>
              </a:rPr>
              <a:t>Simulators</a:t>
            </a:r>
            <a:endParaRPr sz="3050">
              <a:latin typeface="Times New Roman"/>
              <a:cs typeface="Times New Roman"/>
            </a:endParaRPr>
          </a:p>
        </p:txBody>
      </p:sp>
      <p:sp>
        <p:nvSpPr>
          <p:cNvPr id="3" name="object 3"/>
          <p:cNvSpPr txBox="1"/>
          <p:nvPr/>
        </p:nvSpPr>
        <p:spPr>
          <a:xfrm>
            <a:off x="7047213" y="2645898"/>
            <a:ext cx="1981200" cy="494665"/>
          </a:xfrm>
          <a:prstGeom prst="rect">
            <a:avLst/>
          </a:prstGeom>
        </p:spPr>
        <p:txBody>
          <a:bodyPr vert="horz" wrap="square" lIns="0" tIns="15875" rIns="0" bIns="0" rtlCol="0">
            <a:spAutoFit/>
          </a:bodyPr>
          <a:lstStyle/>
          <a:p>
            <a:pPr marL="12700">
              <a:lnSpc>
                <a:spcPct val="100000"/>
              </a:lnSpc>
              <a:spcBef>
                <a:spcPts val="125"/>
              </a:spcBef>
            </a:pPr>
            <a:r>
              <a:rPr sz="3050" b="1" spc="10" dirty="0">
                <a:solidFill>
                  <a:srgbClr val="0000FF"/>
                </a:solidFill>
                <a:latin typeface="Times New Roman"/>
                <a:cs typeface="Times New Roman"/>
              </a:rPr>
              <a:t>Multimedia</a:t>
            </a:r>
            <a:endParaRPr sz="3050">
              <a:latin typeface="Times New Roman"/>
              <a:cs typeface="Times New Roman"/>
            </a:endParaRPr>
          </a:p>
        </p:txBody>
      </p:sp>
      <p:sp>
        <p:nvSpPr>
          <p:cNvPr id="4" name="object 4"/>
          <p:cNvSpPr txBox="1"/>
          <p:nvPr/>
        </p:nvSpPr>
        <p:spPr>
          <a:xfrm>
            <a:off x="760701" y="348465"/>
            <a:ext cx="5654675" cy="2792095"/>
          </a:xfrm>
          <a:prstGeom prst="rect">
            <a:avLst/>
          </a:prstGeom>
        </p:spPr>
        <p:txBody>
          <a:bodyPr vert="horz" wrap="square" lIns="0" tIns="15875" rIns="0" bIns="0" rtlCol="0">
            <a:spAutoFit/>
          </a:bodyPr>
          <a:lstStyle/>
          <a:p>
            <a:pPr marL="636905" indent="-624840">
              <a:lnSpc>
                <a:spcPct val="100000"/>
              </a:lnSpc>
              <a:spcBef>
                <a:spcPts val="125"/>
              </a:spcBef>
              <a:buFont typeface="Times New Roman"/>
              <a:buChar char="•"/>
              <a:tabLst>
                <a:tab pos="636905" algn="l"/>
                <a:tab pos="637540" algn="l"/>
              </a:tabLst>
            </a:pPr>
            <a:r>
              <a:rPr sz="3050" b="1" spc="10" dirty="0">
                <a:solidFill>
                  <a:srgbClr val="0000FF"/>
                </a:solidFill>
                <a:latin typeface="Times New Roman"/>
                <a:cs typeface="Times New Roman"/>
              </a:rPr>
              <a:t>Entertainment</a:t>
            </a:r>
            <a:endParaRPr sz="3050">
              <a:latin typeface="Times New Roman"/>
              <a:cs typeface="Times New Roman"/>
            </a:endParaRPr>
          </a:p>
          <a:p>
            <a:pPr marL="598805">
              <a:lnSpc>
                <a:spcPct val="100000"/>
              </a:lnSpc>
              <a:spcBef>
                <a:spcPts val="40"/>
              </a:spcBef>
            </a:pPr>
            <a:r>
              <a:rPr sz="3050" b="1" spc="10" dirty="0">
                <a:solidFill>
                  <a:srgbClr val="0000FF"/>
                </a:solidFill>
                <a:latin typeface="Times New Roman"/>
                <a:cs typeface="Times New Roman"/>
              </a:rPr>
              <a:t>(movie,</a:t>
            </a:r>
            <a:r>
              <a:rPr sz="3050" b="1" spc="-10" dirty="0">
                <a:solidFill>
                  <a:srgbClr val="0000FF"/>
                </a:solidFill>
                <a:latin typeface="Times New Roman"/>
                <a:cs typeface="Times New Roman"/>
              </a:rPr>
              <a:t> </a:t>
            </a:r>
            <a:r>
              <a:rPr sz="3050" b="1" spc="15" dirty="0">
                <a:solidFill>
                  <a:srgbClr val="0000FF"/>
                </a:solidFill>
                <a:latin typeface="Times New Roman"/>
                <a:cs typeface="Times New Roman"/>
              </a:rPr>
              <a:t>TV</a:t>
            </a:r>
            <a:r>
              <a:rPr sz="3050" b="1" spc="-10" dirty="0">
                <a:solidFill>
                  <a:srgbClr val="0000FF"/>
                </a:solidFill>
                <a:latin typeface="Times New Roman"/>
                <a:cs typeface="Times New Roman"/>
              </a:rPr>
              <a:t> </a:t>
            </a:r>
            <a:r>
              <a:rPr sz="3050" b="1" spc="10" dirty="0">
                <a:solidFill>
                  <a:srgbClr val="0000FF"/>
                </a:solidFill>
                <a:latin typeface="Times New Roman"/>
                <a:cs typeface="Times New Roman"/>
              </a:rPr>
              <a:t>Advt.,</a:t>
            </a:r>
            <a:r>
              <a:rPr sz="3050" b="1" spc="-10" dirty="0">
                <a:solidFill>
                  <a:srgbClr val="0000FF"/>
                </a:solidFill>
                <a:latin typeface="Times New Roman"/>
                <a:cs typeface="Times New Roman"/>
              </a:rPr>
              <a:t> </a:t>
            </a:r>
            <a:r>
              <a:rPr sz="3050" b="1" spc="15" dirty="0">
                <a:solidFill>
                  <a:srgbClr val="0000FF"/>
                </a:solidFill>
                <a:latin typeface="Times New Roman"/>
                <a:cs typeface="Times New Roman"/>
              </a:rPr>
              <a:t>Games</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etc.)</a:t>
            </a:r>
            <a:endParaRPr sz="3050">
              <a:latin typeface="Times New Roman"/>
              <a:cs typeface="Times New Roman"/>
            </a:endParaRPr>
          </a:p>
          <a:p>
            <a:pPr>
              <a:lnSpc>
                <a:spcPct val="100000"/>
              </a:lnSpc>
              <a:spcBef>
                <a:spcPts val="35"/>
              </a:spcBef>
            </a:pPr>
            <a:endParaRPr sz="2800">
              <a:latin typeface="Times New Roman"/>
              <a:cs typeface="Times New Roman"/>
            </a:endParaRPr>
          </a:p>
          <a:p>
            <a:pPr marL="718820" lvl="1" indent="-626110">
              <a:lnSpc>
                <a:spcPct val="100000"/>
              </a:lnSpc>
              <a:buFont typeface="Times New Roman"/>
              <a:buChar char="•"/>
              <a:tabLst>
                <a:tab pos="718820" algn="l"/>
                <a:tab pos="719455" algn="l"/>
                <a:tab pos="5478145" algn="l"/>
              </a:tabLst>
            </a:pPr>
            <a:r>
              <a:rPr sz="3050" b="1" spc="10" dirty="0">
                <a:solidFill>
                  <a:srgbClr val="0000FF"/>
                </a:solidFill>
                <a:latin typeface="Times New Roman"/>
                <a:cs typeface="Times New Roman"/>
              </a:rPr>
              <a:t>Simulation</a:t>
            </a:r>
            <a:r>
              <a:rPr sz="3050" b="1" spc="40" dirty="0">
                <a:solidFill>
                  <a:srgbClr val="0000FF"/>
                </a:solidFill>
                <a:latin typeface="Times New Roman"/>
                <a:cs typeface="Times New Roman"/>
              </a:rPr>
              <a:t> </a:t>
            </a:r>
            <a:r>
              <a:rPr sz="3050" b="1" spc="10" dirty="0">
                <a:solidFill>
                  <a:srgbClr val="0000FF"/>
                </a:solidFill>
                <a:latin typeface="Times New Roman"/>
                <a:cs typeface="Times New Roman"/>
              </a:rPr>
              <a:t>studies	</a:t>
            </a:r>
            <a:r>
              <a:rPr sz="3050" spc="5" dirty="0">
                <a:solidFill>
                  <a:srgbClr val="0000FF"/>
                </a:solidFill>
                <a:latin typeface="Times New Roman"/>
                <a:cs typeface="Times New Roman"/>
              </a:rPr>
              <a:t>•</a:t>
            </a:r>
            <a:endParaRPr sz="3050">
              <a:latin typeface="Times New Roman"/>
              <a:cs typeface="Times New Roman"/>
            </a:endParaRPr>
          </a:p>
          <a:p>
            <a:pPr lvl="1">
              <a:lnSpc>
                <a:spcPct val="100000"/>
              </a:lnSpc>
              <a:spcBef>
                <a:spcPts val="20"/>
              </a:spcBef>
              <a:buClr>
                <a:srgbClr val="0000FF"/>
              </a:buClr>
              <a:buFont typeface="Times New Roman"/>
              <a:buChar char="•"/>
            </a:pPr>
            <a:endParaRPr sz="3300">
              <a:latin typeface="Times New Roman"/>
              <a:cs typeface="Times New Roman"/>
            </a:endParaRPr>
          </a:p>
          <a:p>
            <a:pPr marL="718820" lvl="1" indent="-626110">
              <a:lnSpc>
                <a:spcPct val="100000"/>
              </a:lnSpc>
              <a:buFont typeface="Times New Roman"/>
              <a:buChar char="•"/>
              <a:tabLst>
                <a:tab pos="718820" algn="l"/>
                <a:tab pos="719455" algn="l"/>
                <a:tab pos="5478145" algn="l"/>
              </a:tabLst>
            </a:pPr>
            <a:r>
              <a:rPr sz="3050" b="1" spc="10" dirty="0">
                <a:solidFill>
                  <a:srgbClr val="0000FF"/>
                </a:solidFill>
                <a:latin typeface="Times New Roman"/>
                <a:cs typeface="Times New Roman"/>
              </a:rPr>
              <a:t>Cartography	</a:t>
            </a:r>
            <a:r>
              <a:rPr sz="3050" spc="5" dirty="0">
                <a:solidFill>
                  <a:srgbClr val="0000FF"/>
                </a:solidFill>
                <a:latin typeface="Times New Roman"/>
                <a:cs typeface="Times New Roman"/>
              </a:rPr>
              <a:t>•</a:t>
            </a:r>
            <a:endParaRPr sz="3050">
              <a:latin typeface="Times New Roman"/>
              <a:cs typeface="Times New Roman"/>
            </a:endParaRPr>
          </a:p>
        </p:txBody>
      </p:sp>
      <p:sp>
        <p:nvSpPr>
          <p:cNvPr id="5" name="object 5"/>
          <p:cNvSpPr txBox="1"/>
          <p:nvPr/>
        </p:nvSpPr>
        <p:spPr>
          <a:xfrm>
            <a:off x="841462" y="3597637"/>
            <a:ext cx="4797425" cy="3425190"/>
          </a:xfrm>
          <a:prstGeom prst="rect">
            <a:avLst/>
          </a:prstGeom>
        </p:spPr>
        <p:txBody>
          <a:bodyPr vert="horz" wrap="square" lIns="0" tIns="15875" rIns="0" bIns="0" rtlCol="0">
            <a:spAutoFit/>
          </a:bodyPr>
          <a:lstStyle/>
          <a:p>
            <a:pPr marL="638175" indent="-626110">
              <a:lnSpc>
                <a:spcPct val="100000"/>
              </a:lnSpc>
              <a:spcBef>
                <a:spcPts val="125"/>
              </a:spcBef>
              <a:buFont typeface="Times New Roman"/>
              <a:buChar char="•"/>
              <a:tabLst>
                <a:tab pos="638175" algn="l"/>
                <a:tab pos="638810" algn="l"/>
              </a:tabLst>
            </a:pPr>
            <a:r>
              <a:rPr sz="3050" b="1" spc="10" dirty="0">
                <a:solidFill>
                  <a:srgbClr val="0000FF"/>
                </a:solidFill>
                <a:latin typeface="Times New Roman"/>
                <a:cs typeface="Times New Roman"/>
              </a:rPr>
              <a:t>Virtual</a:t>
            </a:r>
            <a:r>
              <a:rPr sz="3050" b="1" spc="-35" dirty="0">
                <a:solidFill>
                  <a:srgbClr val="0000FF"/>
                </a:solidFill>
                <a:latin typeface="Times New Roman"/>
                <a:cs typeface="Times New Roman"/>
              </a:rPr>
              <a:t> </a:t>
            </a:r>
            <a:r>
              <a:rPr sz="3050" b="1" spc="10" dirty="0">
                <a:solidFill>
                  <a:srgbClr val="0000FF"/>
                </a:solidFill>
                <a:latin typeface="Times New Roman"/>
                <a:cs typeface="Times New Roman"/>
              </a:rPr>
              <a:t>reality</a:t>
            </a:r>
            <a:endParaRPr sz="3050">
              <a:latin typeface="Times New Roman"/>
              <a:cs typeface="Times New Roman"/>
            </a:endParaRPr>
          </a:p>
          <a:p>
            <a:pPr>
              <a:lnSpc>
                <a:spcPct val="100000"/>
              </a:lnSpc>
              <a:spcBef>
                <a:spcPts val="30"/>
              </a:spcBef>
              <a:buClr>
                <a:srgbClr val="0000FF"/>
              </a:buClr>
              <a:buFont typeface="Times New Roman"/>
              <a:buChar char="•"/>
            </a:pPr>
            <a:endParaRPr sz="3300">
              <a:latin typeface="Times New Roman"/>
              <a:cs typeface="Times New Roman"/>
            </a:endParaRPr>
          </a:p>
          <a:p>
            <a:pPr marL="638175" indent="-626110">
              <a:lnSpc>
                <a:spcPct val="100000"/>
              </a:lnSpc>
              <a:buFont typeface="Times New Roman"/>
              <a:buChar char="•"/>
              <a:tabLst>
                <a:tab pos="638175" algn="l"/>
                <a:tab pos="638810" algn="l"/>
              </a:tabLst>
            </a:pPr>
            <a:r>
              <a:rPr sz="3050" b="1" spc="10" dirty="0">
                <a:solidFill>
                  <a:srgbClr val="0000FF"/>
                </a:solidFill>
                <a:latin typeface="Times New Roman"/>
                <a:cs typeface="Times New Roman"/>
              </a:rPr>
              <a:t>Process</a:t>
            </a:r>
            <a:r>
              <a:rPr sz="3050" b="1" spc="-15" dirty="0">
                <a:solidFill>
                  <a:srgbClr val="0000FF"/>
                </a:solidFill>
                <a:latin typeface="Times New Roman"/>
                <a:cs typeface="Times New Roman"/>
              </a:rPr>
              <a:t> </a:t>
            </a:r>
            <a:r>
              <a:rPr sz="3050" b="1" spc="5" dirty="0">
                <a:solidFill>
                  <a:srgbClr val="0000FF"/>
                </a:solidFill>
                <a:latin typeface="Times New Roman"/>
                <a:cs typeface="Times New Roman"/>
              </a:rPr>
              <a:t>Monitoring</a:t>
            </a:r>
            <a:endParaRPr sz="3050">
              <a:latin typeface="Times New Roman"/>
              <a:cs typeface="Times New Roman"/>
            </a:endParaRPr>
          </a:p>
          <a:p>
            <a:pPr>
              <a:lnSpc>
                <a:spcPct val="100000"/>
              </a:lnSpc>
              <a:spcBef>
                <a:spcPts val="25"/>
              </a:spcBef>
              <a:buClr>
                <a:srgbClr val="0000FF"/>
              </a:buClr>
              <a:buFont typeface="Times New Roman"/>
              <a:buChar char="•"/>
            </a:pPr>
            <a:endParaRPr sz="3850">
              <a:latin typeface="Times New Roman"/>
              <a:cs typeface="Times New Roman"/>
            </a:endParaRPr>
          </a:p>
          <a:p>
            <a:pPr marL="638175" indent="-626110">
              <a:lnSpc>
                <a:spcPct val="100000"/>
              </a:lnSpc>
              <a:buFont typeface="Times New Roman"/>
              <a:buChar char="•"/>
              <a:tabLst>
                <a:tab pos="638175" algn="l"/>
                <a:tab pos="638810" algn="l"/>
              </a:tabLst>
            </a:pPr>
            <a:r>
              <a:rPr sz="3050" b="1" spc="5" dirty="0">
                <a:solidFill>
                  <a:srgbClr val="0000FF"/>
                </a:solidFill>
                <a:latin typeface="Times New Roman"/>
                <a:cs typeface="Times New Roman"/>
              </a:rPr>
              <a:t>Digital</a:t>
            </a:r>
            <a:r>
              <a:rPr sz="3050" b="1" spc="-20" dirty="0">
                <a:solidFill>
                  <a:srgbClr val="0000FF"/>
                </a:solidFill>
                <a:latin typeface="Times New Roman"/>
                <a:cs typeface="Times New Roman"/>
              </a:rPr>
              <a:t> </a:t>
            </a:r>
            <a:r>
              <a:rPr sz="3050" b="1" spc="10" dirty="0">
                <a:solidFill>
                  <a:srgbClr val="0000FF"/>
                </a:solidFill>
                <a:latin typeface="Times New Roman"/>
                <a:cs typeface="Times New Roman"/>
              </a:rPr>
              <a:t>Image</a:t>
            </a:r>
            <a:r>
              <a:rPr sz="3050" b="1" spc="-20" dirty="0">
                <a:solidFill>
                  <a:srgbClr val="0000FF"/>
                </a:solidFill>
                <a:latin typeface="Times New Roman"/>
                <a:cs typeface="Times New Roman"/>
              </a:rPr>
              <a:t> </a:t>
            </a:r>
            <a:r>
              <a:rPr sz="3050" b="1" spc="5" dirty="0">
                <a:solidFill>
                  <a:srgbClr val="0000FF"/>
                </a:solidFill>
                <a:latin typeface="Times New Roman"/>
                <a:cs typeface="Times New Roman"/>
              </a:rPr>
              <a:t>Processing</a:t>
            </a:r>
            <a:endParaRPr sz="3050">
              <a:latin typeface="Times New Roman"/>
              <a:cs typeface="Times New Roman"/>
            </a:endParaRPr>
          </a:p>
          <a:p>
            <a:pPr>
              <a:lnSpc>
                <a:spcPct val="100000"/>
              </a:lnSpc>
              <a:spcBef>
                <a:spcPts val="25"/>
              </a:spcBef>
              <a:buClr>
                <a:srgbClr val="0000FF"/>
              </a:buClr>
              <a:buFont typeface="Times New Roman"/>
              <a:buChar char="•"/>
            </a:pPr>
            <a:endParaRPr sz="3300">
              <a:latin typeface="Times New Roman"/>
              <a:cs typeface="Times New Roman"/>
            </a:endParaRPr>
          </a:p>
          <a:p>
            <a:pPr marL="636905" indent="-624840">
              <a:lnSpc>
                <a:spcPct val="100000"/>
              </a:lnSpc>
              <a:buFont typeface="Times New Roman"/>
              <a:buChar char="•"/>
              <a:tabLst>
                <a:tab pos="636905" algn="l"/>
                <a:tab pos="637540" algn="l"/>
              </a:tabLst>
            </a:pPr>
            <a:r>
              <a:rPr sz="3050" b="1" spc="10" dirty="0">
                <a:solidFill>
                  <a:srgbClr val="0000FF"/>
                </a:solidFill>
                <a:latin typeface="Times New Roman"/>
                <a:cs typeface="Times New Roman"/>
              </a:rPr>
              <a:t>Education</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and</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Training</a:t>
            </a:r>
            <a:endParaRPr sz="3050">
              <a:latin typeface="Times New Roman"/>
              <a:cs typeface="Times New Roman"/>
            </a:endParaRPr>
          </a:p>
        </p:txBody>
      </p:sp>
      <p:sp>
        <p:nvSpPr>
          <p:cNvPr id="6" name="object 6"/>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9" name="Footer Placeholder 8">
            <a:extLst>
              <a:ext uri="{FF2B5EF4-FFF2-40B4-BE49-F238E27FC236}">
                <a16:creationId xmlns:a16="http://schemas.microsoft.com/office/drawing/2014/main" id="{895D2493-EDEB-4819-A2A8-070D45E1C27D}"/>
              </a:ext>
            </a:extLst>
          </p:cNvPr>
          <p:cNvSpPr>
            <a:spLocks noGrp="1"/>
          </p:cNvSpPr>
          <p:nvPr>
            <p:ph type="ftr" sz="quarter" idx="5"/>
          </p:nvPr>
        </p:nvSpPr>
        <p:spPr>
          <a:xfrm>
            <a:off x="6605" y="7315200"/>
            <a:ext cx="9823195" cy="336295"/>
          </a:xfrm>
        </p:spPr>
        <p:txBody>
          <a:bodyPr/>
          <a:lstStyle/>
          <a:p>
            <a:r>
              <a:rPr lang="en-US" dirty="0"/>
              <a:t>COMPUTER GRAPHICS AND VISUALIZATION,  Sougandhika Narayan, Asst Prof, Dept of CSE, KSIT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2A16-6684-4D8D-B5BE-C07C5A03A83F}"/>
              </a:ext>
            </a:extLst>
          </p:cNvPr>
          <p:cNvSpPr>
            <a:spLocks noGrp="1"/>
          </p:cNvSpPr>
          <p:nvPr>
            <p:ph type="title"/>
          </p:nvPr>
        </p:nvSpPr>
        <p:spPr>
          <a:xfrm>
            <a:off x="152400" y="228600"/>
            <a:ext cx="9677399" cy="838200"/>
          </a:xfrm>
        </p:spPr>
        <p:txBody>
          <a:bodyPr>
            <a:normAutofit/>
          </a:bodyPr>
          <a:lstStyle/>
          <a:p>
            <a:pPr algn="ctr">
              <a:lnSpc>
                <a:spcPct val="115000"/>
              </a:lnSpc>
              <a:spcAft>
                <a:spcPts val="825"/>
              </a:spcAft>
            </a:pPr>
            <a:r>
              <a:rPr lang="en-US" sz="2400" u="none" dirty="0">
                <a:solidFill>
                  <a:schemeClr val="tx2"/>
                </a:solidFill>
                <a:latin typeface="Times New Roman" panose="02020603050405020304" pitchFamily="18" charset="0"/>
                <a:cs typeface="Times New Roman" panose="02020603050405020304" pitchFamily="18" charset="0"/>
              </a:rPr>
              <a:t>DEPARTMENT OF COMPUTER SCIENCE &amp; ENGINEERING</a:t>
            </a:r>
            <a:endParaRPr lang="en-IN" sz="2400" u="none"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61483-987A-4AA2-B542-987BC6ECB89D}"/>
              </a:ext>
            </a:extLst>
          </p:cNvPr>
          <p:cNvSpPr>
            <a:spLocks noGrp="1"/>
          </p:cNvSpPr>
          <p:nvPr>
            <p:ph idx="1"/>
          </p:nvPr>
        </p:nvSpPr>
        <p:spPr>
          <a:xfrm>
            <a:off x="304800" y="1066800"/>
            <a:ext cx="9524999" cy="5943600"/>
          </a:xfrm>
        </p:spPr>
        <p:txBody>
          <a:bodyPr>
            <a:normAutofit/>
          </a:bodyPr>
          <a:lstStyle/>
          <a:p>
            <a:pPr algn="ctr">
              <a:lnSpc>
                <a:spcPct val="115000"/>
              </a:lnSpc>
              <a:spcAft>
                <a:spcPts val="825"/>
              </a:spcAft>
            </a:pPr>
            <a:r>
              <a:rPr lang="en-US" sz="2640" dirty="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VISION</a:t>
            </a:r>
          </a:p>
          <a:p>
            <a:pPr algn="just">
              <a:lnSpc>
                <a:spcPct val="150000"/>
              </a:lnSpc>
              <a:tabLst>
                <a:tab pos="518636" algn="l"/>
              </a:tabLst>
            </a:pPr>
            <a:r>
              <a:rPr lang="en-US" sz="2400" dirty="0">
                <a:latin typeface="Times New Roman" panose="02020603050405020304" pitchFamily="18" charset="0"/>
                <a:ea typeface="Calibri" panose="020F0502020204030204" pitchFamily="34" charset="0"/>
              </a:rPr>
              <a:t>“To create competent professionals in Computer Science and Engineering with adequate skills to drive the IT industry”.</a:t>
            </a:r>
          </a:p>
          <a:p>
            <a:pPr algn="just">
              <a:lnSpc>
                <a:spcPct val="150000"/>
              </a:lnSpc>
              <a:tabLst>
                <a:tab pos="518636" algn="l"/>
              </a:tabLst>
            </a:pPr>
            <a:endParaRPr lang="en-IN" sz="2000" dirty="0">
              <a:latin typeface="Times New Roman" panose="02020603050405020304" pitchFamily="18" charset="0"/>
              <a:ea typeface="Calibri" panose="020F0502020204030204" pitchFamily="34" charset="0"/>
            </a:endParaRPr>
          </a:p>
          <a:p>
            <a:pPr algn="ctr">
              <a:lnSpc>
                <a:spcPct val="150000"/>
              </a:lnSpc>
              <a:spcAft>
                <a:spcPts val="825"/>
              </a:spcAft>
              <a:tabLst>
                <a:tab pos="518636" algn="l"/>
              </a:tabLst>
            </a:pPr>
            <a:r>
              <a:rPr lang="en-IN" sz="2640" dirty="0">
                <a:solidFill>
                  <a:schemeClr val="accent2">
                    <a:lumMod val="75000"/>
                  </a:schemeClr>
                </a:solidFill>
                <a:latin typeface="Times New Roman" panose="02020603050405020304" pitchFamily="18" charset="0"/>
                <a:cs typeface="Times New Roman" panose="02020603050405020304" pitchFamily="18" charset="0"/>
              </a:rPr>
              <a:t>MISSION</a:t>
            </a:r>
            <a:r>
              <a:rPr lang="en-US" sz="1485"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485" dirty="0">
              <a:latin typeface="Calibri" panose="020F0502020204030204" pitchFamily="34" charset="0"/>
              <a:ea typeface="Times New Roman" panose="02020603050405020304" pitchFamily="18" charset="0"/>
              <a:cs typeface="Times New Roman" panose="02020603050405020304" pitchFamily="18" charset="0"/>
            </a:endParaRPr>
          </a:p>
          <a:p>
            <a:pPr marL="282893" indent="-282893" algn="just">
              <a:lnSpc>
                <a:spcPct val="115000"/>
              </a:lnSpc>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Impart sound technical knowledge and quest for continuous learning.</a:t>
            </a:r>
          </a:p>
          <a:p>
            <a:pPr marL="282893" indent="-282893" algn="just">
              <a:lnSpc>
                <a:spcPct val="115000"/>
              </a:lnSpc>
              <a:buFont typeface="Symbol" panose="05050102010706020507" pitchFamily="18" charset="2"/>
              <a:buChar char=""/>
            </a:pPr>
            <a:endParaRPr lang="en-IN" sz="2400" dirty="0">
              <a:latin typeface="Times New Roman" panose="02020603050405020304" pitchFamily="18" charset="0"/>
              <a:ea typeface="Calibri" panose="020F0502020204030204" pitchFamily="34" charset="0"/>
            </a:endParaRPr>
          </a:p>
          <a:p>
            <a:pPr marL="282893" indent="-282893" algn="just">
              <a:lnSpc>
                <a:spcPct val="115000"/>
              </a:lnSpc>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To equip students to furnish Computer Applications for the society through experiential learning and research with professional ethics.</a:t>
            </a:r>
          </a:p>
          <a:p>
            <a:pPr marL="282893" indent="-282893" algn="just">
              <a:lnSpc>
                <a:spcPct val="115000"/>
              </a:lnSpc>
              <a:buFont typeface="Symbol" panose="05050102010706020507" pitchFamily="18" charset="2"/>
              <a:buChar char=""/>
            </a:pPr>
            <a:endParaRPr lang="en-IN" sz="2400" dirty="0">
              <a:latin typeface="Times New Roman" panose="02020603050405020304" pitchFamily="18" charset="0"/>
              <a:ea typeface="Calibri" panose="020F0502020204030204" pitchFamily="34" charset="0"/>
            </a:endParaRPr>
          </a:p>
          <a:p>
            <a:pPr marL="282893" indent="-282893" algn="just">
              <a:lnSpc>
                <a:spcPct val="115000"/>
              </a:lnSpc>
              <a:spcAft>
                <a:spcPts val="825"/>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Encourage team work through inter-disciplinary project and evolve as leaders with social concerns.</a:t>
            </a:r>
            <a:endParaRPr lang="en-IN" sz="2400" dirty="0">
              <a:latin typeface="Times New Roman" panose="02020603050405020304" pitchFamily="18" charset="0"/>
              <a:ea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D2192D64-9E88-4B52-B887-A384ACC2851F}"/>
              </a:ext>
            </a:extLst>
          </p:cNvPr>
          <p:cNvSpPr>
            <a:spLocks noGrp="1"/>
          </p:cNvSpPr>
          <p:nvPr>
            <p:ph type="ftr" sz="quarter" idx="11"/>
          </p:nvPr>
        </p:nvSpPr>
        <p:spPr>
          <a:xfrm>
            <a:off x="152400" y="7162800"/>
            <a:ext cx="9677400" cy="381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430012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8483" y="587755"/>
            <a:ext cx="6215380" cy="1280160"/>
          </a:xfrm>
          <a:prstGeom prst="rect">
            <a:avLst/>
          </a:prstGeom>
        </p:spPr>
        <p:txBody>
          <a:bodyPr vert="horz" wrap="square" lIns="0" tIns="15875" rIns="0" bIns="0" rtlCol="0">
            <a:spAutoFit/>
          </a:bodyPr>
          <a:lstStyle/>
          <a:p>
            <a:pPr marL="883919">
              <a:lnSpc>
                <a:spcPct val="100000"/>
              </a:lnSpc>
              <a:spcBef>
                <a:spcPts val="125"/>
              </a:spcBef>
            </a:pPr>
            <a:r>
              <a:rPr sz="3050" b="1" u="heavy" spc="15" dirty="0">
                <a:solidFill>
                  <a:srgbClr val="FF0000"/>
                </a:solidFill>
                <a:uFill>
                  <a:solidFill>
                    <a:srgbClr val="000000"/>
                  </a:solidFill>
                </a:uFill>
                <a:latin typeface="Times New Roman"/>
                <a:cs typeface="Times New Roman"/>
              </a:rPr>
              <a:t>GUI</a:t>
            </a:r>
            <a:r>
              <a:rPr sz="3050" b="1" u="heavy" spc="-5" dirty="0">
                <a:uFill>
                  <a:solidFill>
                    <a:srgbClr val="000000"/>
                  </a:solidFill>
                </a:uFill>
                <a:latin typeface="Times New Roman"/>
                <a:cs typeface="Times New Roman"/>
              </a:rPr>
              <a:t> </a:t>
            </a:r>
            <a:r>
              <a:rPr sz="3050" b="1" u="heavy" spc="10" dirty="0">
                <a:uFill>
                  <a:solidFill>
                    <a:srgbClr val="000000"/>
                  </a:solidFill>
                </a:uFill>
                <a:latin typeface="Times New Roman"/>
                <a:cs typeface="Times New Roman"/>
              </a:rPr>
              <a:t>–</a:t>
            </a:r>
            <a:r>
              <a:rPr sz="3050" b="1" u="heavy" spc="-10" dirty="0">
                <a:solidFill>
                  <a:srgbClr val="0000FF"/>
                </a:solidFill>
                <a:uFill>
                  <a:solidFill>
                    <a:srgbClr val="000000"/>
                  </a:solidFill>
                </a:uFill>
                <a:latin typeface="Times New Roman"/>
                <a:cs typeface="Times New Roman"/>
              </a:rPr>
              <a:t> </a:t>
            </a:r>
            <a:r>
              <a:rPr sz="3050" b="1" u="heavy" spc="10" dirty="0">
                <a:solidFill>
                  <a:srgbClr val="0000FF"/>
                </a:solidFill>
                <a:uFill>
                  <a:solidFill>
                    <a:srgbClr val="000000"/>
                  </a:solidFill>
                </a:uFill>
                <a:latin typeface="Times New Roman"/>
                <a:cs typeface="Times New Roman"/>
              </a:rPr>
              <a:t>Graphical</a:t>
            </a:r>
            <a:r>
              <a:rPr sz="3050" b="1" u="heavy" spc="-10" dirty="0">
                <a:solidFill>
                  <a:srgbClr val="0000FF"/>
                </a:solidFill>
                <a:uFill>
                  <a:solidFill>
                    <a:srgbClr val="000000"/>
                  </a:solidFill>
                </a:uFill>
                <a:latin typeface="Times New Roman"/>
                <a:cs typeface="Times New Roman"/>
              </a:rPr>
              <a:t> </a:t>
            </a:r>
            <a:r>
              <a:rPr sz="3050" b="1" u="heavy" spc="10" dirty="0">
                <a:solidFill>
                  <a:srgbClr val="0000FF"/>
                </a:solidFill>
                <a:uFill>
                  <a:solidFill>
                    <a:srgbClr val="000000"/>
                  </a:solidFill>
                </a:uFill>
                <a:latin typeface="Times New Roman"/>
                <a:cs typeface="Times New Roman"/>
              </a:rPr>
              <a:t>User</a:t>
            </a:r>
            <a:r>
              <a:rPr sz="3050" b="1" u="heavy" spc="-10" dirty="0">
                <a:solidFill>
                  <a:srgbClr val="0000FF"/>
                </a:solidFill>
                <a:uFill>
                  <a:solidFill>
                    <a:srgbClr val="000000"/>
                  </a:solidFill>
                </a:uFill>
                <a:latin typeface="Times New Roman"/>
                <a:cs typeface="Times New Roman"/>
              </a:rPr>
              <a:t> </a:t>
            </a:r>
            <a:r>
              <a:rPr sz="3050" b="1" u="heavy" spc="5" dirty="0">
                <a:solidFill>
                  <a:srgbClr val="0000FF"/>
                </a:solidFill>
                <a:uFill>
                  <a:solidFill>
                    <a:srgbClr val="000000"/>
                  </a:solidFill>
                </a:uFill>
                <a:latin typeface="Times New Roman"/>
                <a:cs typeface="Times New Roman"/>
              </a:rPr>
              <a:t>Interface</a:t>
            </a:r>
            <a:endParaRPr sz="3050" dirty="0">
              <a:latin typeface="Times New Roman"/>
              <a:cs typeface="Times New Roman"/>
            </a:endParaRPr>
          </a:p>
          <a:p>
            <a:pPr marL="12700">
              <a:lnSpc>
                <a:spcPct val="100000"/>
              </a:lnSpc>
              <a:spcBef>
                <a:spcPts val="2530"/>
              </a:spcBef>
            </a:pPr>
            <a:r>
              <a:rPr sz="3050" b="1" spc="10" dirty="0">
                <a:latin typeface="Times New Roman"/>
                <a:cs typeface="Times New Roman"/>
              </a:rPr>
              <a:t>Typical</a:t>
            </a:r>
            <a:r>
              <a:rPr sz="3050" b="1" spc="-5" dirty="0">
                <a:latin typeface="Times New Roman"/>
                <a:cs typeface="Times New Roman"/>
              </a:rPr>
              <a:t> </a:t>
            </a:r>
            <a:r>
              <a:rPr sz="3050" b="1" spc="10" dirty="0">
                <a:latin typeface="Times New Roman"/>
                <a:cs typeface="Times New Roman"/>
              </a:rPr>
              <a:t>Components</a:t>
            </a:r>
            <a:r>
              <a:rPr sz="3050" b="1" spc="-5" dirty="0">
                <a:latin typeface="Times New Roman"/>
                <a:cs typeface="Times New Roman"/>
              </a:rPr>
              <a:t> </a:t>
            </a:r>
            <a:r>
              <a:rPr sz="3050" b="1" spc="10" dirty="0">
                <a:latin typeface="Times New Roman"/>
                <a:cs typeface="Times New Roman"/>
              </a:rPr>
              <a:t>Used:</a:t>
            </a:r>
            <a:endParaRPr sz="3050" dirty="0">
              <a:latin typeface="Times New Roman"/>
              <a:cs typeface="Times New Roman"/>
            </a:endParaRPr>
          </a:p>
        </p:txBody>
      </p:sp>
      <p:sp>
        <p:nvSpPr>
          <p:cNvPr id="3" name="object 3"/>
          <p:cNvSpPr txBox="1"/>
          <p:nvPr/>
        </p:nvSpPr>
        <p:spPr>
          <a:xfrm>
            <a:off x="1078483" y="2312920"/>
            <a:ext cx="1388110" cy="494665"/>
          </a:xfrm>
          <a:prstGeom prst="rect">
            <a:avLst/>
          </a:prstGeom>
        </p:spPr>
        <p:txBody>
          <a:bodyPr vert="horz" wrap="square" lIns="0" tIns="15875" rIns="0" bIns="0" rtlCol="0">
            <a:spAutoFit/>
          </a:bodyPr>
          <a:lstStyle/>
          <a:p>
            <a:pPr marL="246379" indent="-234315">
              <a:lnSpc>
                <a:spcPct val="100000"/>
              </a:lnSpc>
              <a:spcBef>
                <a:spcPts val="125"/>
              </a:spcBef>
              <a:buFont typeface="Times New Roman"/>
              <a:buChar char="•"/>
              <a:tabLst>
                <a:tab pos="247015" algn="l"/>
              </a:tabLst>
            </a:pPr>
            <a:r>
              <a:rPr sz="3050" b="1" spc="10" dirty="0">
                <a:solidFill>
                  <a:srgbClr val="0000FF"/>
                </a:solidFill>
                <a:latin typeface="Times New Roman"/>
                <a:cs typeface="Times New Roman"/>
              </a:rPr>
              <a:t>Menus</a:t>
            </a:r>
            <a:endParaRPr sz="3050">
              <a:latin typeface="Times New Roman"/>
              <a:cs typeface="Times New Roman"/>
            </a:endParaRPr>
          </a:p>
        </p:txBody>
      </p:sp>
      <p:sp>
        <p:nvSpPr>
          <p:cNvPr id="4" name="object 4"/>
          <p:cNvSpPr txBox="1"/>
          <p:nvPr/>
        </p:nvSpPr>
        <p:spPr>
          <a:xfrm>
            <a:off x="1078483" y="3252463"/>
            <a:ext cx="1148715" cy="494665"/>
          </a:xfrm>
          <a:prstGeom prst="rect">
            <a:avLst/>
          </a:prstGeom>
        </p:spPr>
        <p:txBody>
          <a:bodyPr vert="horz" wrap="square" lIns="0" tIns="15875" rIns="0" bIns="0" rtlCol="0">
            <a:spAutoFit/>
          </a:bodyPr>
          <a:lstStyle/>
          <a:p>
            <a:pPr marL="246379" indent="-234315">
              <a:lnSpc>
                <a:spcPct val="100000"/>
              </a:lnSpc>
              <a:spcBef>
                <a:spcPts val="125"/>
              </a:spcBef>
              <a:buFont typeface="Times New Roman"/>
              <a:buChar char="•"/>
              <a:tabLst>
                <a:tab pos="247015" algn="l"/>
              </a:tabLst>
            </a:pPr>
            <a:r>
              <a:rPr sz="3050" b="1" spc="5" dirty="0">
                <a:solidFill>
                  <a:srgbClr val="0000FF"/>
                </a:solidFill>
                <a:latin typeface="Times New Roman"/>
                <a:cs typeface="Times New Roman"/>
              </a:rPr>
              <a:t>Icons</a:t>
            </a:r>
            <a:endParaRPr sz="3050">
              <a:latin typeface="Times New Roman"/>
              <a:cs typeface="Times New Roman"/>
            </a:endParaRPr>
          </a:p>
        </p:txBody>
      </p:sp>
      <p:sp>
        <p:nvSpPr>
          <p:cNvPr id="5" name="object 5"/>
          <p:cNvSpPr txBox="1"/>
          <p:nvPr/>
        </p:nvSpPr>
        <p:spPr>
          <a:xfrm>
            <a:off x="1078483" y="4192005"/>
            <a:ext cx="1606550" cy="494665"/>
          </a:xfrm>
          <a:prstGeom prst="rect">
            <a:avLst/>
          </a:prstGeom>
        </p:spPr>
        <p:txBody>
          <a:bodyPr vert="horz" wrap="square" lIns="0" tIns="15875" rIns="0" bIns="0" rtlCol="0">
            <a:spAutoFit/>
          </a:bodyPr>
          <a:lstStyle/>
          <a:p>
            <a:pPr marL="247015" indent="-234950">
              <a:lnSpc>
                <a:spcPct val="100000"/>
              </a:lnSpc>
              <a:spcBef>
                <a:spcPts val="125"/>
              </a:spcBef>
              <a:buFont typeface="Times New Roman"/>
              <a:buChar char="•"/>
              <a:tabLst>
                <a:tab pos="247650" algn="l"/>
              </a:tabLst>
            </a:pPr>
            <a:r>
              <a:rPr sz="3050" b="1" spc="5" dirty="0">
                <a:solidFill>
                  <a:srgbClr val="0000FF"/>
                </a:solidFill>
                <a:latin typeface="Times New Roman"/>
                <a:cs typeface="Times New Roman"/>
              </a:rPr>
              <a:t>Cursors</a:t>
            </a:r>
            <a:endParaRPr sz="3050">
              <a:latin typeface="Times New Roman"/>
              <a:cs typeface="Times New Roman"/>
            </a:endParaRPr>
          </a:p>
        </p:txBody>
      </p:sp>
      <p:sp>
        <p:nvSpPr>
          <p:cNvPr id="6" name="object 6"/>
          <p:cNvSpPr txBox="1"/>
          <p:nvPr/>
        </p:nvSpPr>
        <p:spPr>
          <a:xfrm>
            <a:off x="1078483" y="5131548"/>
            <a:ext cx="2419985" cy="494665"/>
          </a:xfrm>
          <a:prstGeom prst="rect">
            <a:avLst/>
          </a:prstGeom>
        </p:spPr>
        <p:txBody>
          <a:bodyPr vert="horz" wrap="square" lIns="0" tIns="15875" rIns="0" bIns="0" rtlCol="0">
            <a:spAutoFit/>
          </a:bodyPr>
          <a:lstStyle/>
          <a:p>
            <a:pPr marL="247015" indent="-234950">
              <a:lnSpc>
                <a:spcPct val="100000"/>
              </a:lnSpc>
              <a:spcBef>
                <a:spcPts val="125"/>
              </a:spcBef>
              <a:buFont typeface="Times New Roman"/>
              <a:buChar char="•"/>
              <a:tabLst>
                <a:tab pos="247650" algn="l"/>
              </a:tabLst>
            </a:pPr>
            <a:r>
              <a:rPr sz="3050" b="1" spc="5" dirty="0">
                <a:solidFill>
                  <a:srgbClr val="0000FF"/>
                </a:solidFill>
                <a:latin typeface="Times New Roman"/>
                <a:cs typeface="Times New Roman"/>
              </a:rPr>
              <a:t>Dialog</a:t>
            </a:r>
            <a:r>
              <a:rPr sz="3050" b="1" spc="-50" dirty="0">
                <a:solidFill>
                  <a:srgbClr val="0000FF"/>
                </a:solidFill>
                <a:latin typeface="Times New Roman"/>
                <a:cs typeface="Times New Roman"/>
              </a:rPr>
              <a:t> </a:t>
            </a:r>
            <a:r>
              <a:rPr sz="3050" b="1" spc="5" dirty="0">
                <a:solidFill>
                  <a:srgbClr val="0000FF"/>
                </a:solidFill>
                <a:latin typeface="Times New Roman"/>
                <a:cs typeface="Times New Roman"/>
              </a:rPr>
              <a:t>Boxes</a:t>
            </a:r>
            <a:endParaRPr sz="3050">
              <a:latin typeface="Times New Roman"/>
              <a:cs typeface="Times New Roman"/>
            </a:endParaRPr>
          </a:p>
        </p:txBody>
      </p:sp>
      <p:sp>
        <p:nvSpPr>
          <p:cNvPr id="7" name="object 7"/>
          <p:cNvSpPr txBox="1"/>
          <p:nvPr/>
        </p:nvSpPr>
        <p:spPr>
          <a:xfrm>
            <a:off x="1078483" y="6070348"/>
            <a:ext cx="2114550" cy="494665"/>
          </a:xfrm>
          <a:prstGeom prst="rect">
            <a:avLst/>
          </a:prstGeom>
        </p:spPr>
        <p:txBody>
          <a:bodyPr vert="horz" wrap="square" lIns="0" tIns="15875" rIns="0" bIns="0" rtlCol="0">
            <a:spAutoFit/>
          </a:bodyPr>
          <a:lstStyle/>
          <a:p>
            <a:pPr marL="247015" indent="-234950">
              <a:lnSpc>
                <a:spcPct val="100000"/>
              </a:lnSpc>
              <a:spcBef>
                <a:spcPts val="125"/>
              </a:spcBef>
              <a:buFont typeface="Times New Roman"/>
              <a:buChar char="•"/>
              <a:tabLst>
                <a:tab pos="247650" algn="l"/>
              </a:tabLst>
            </a:pPr>
            <a:r>
              <a:rPr sz="3050" b="1" spc="5" dirty="0">
                <a:solidFill>
                  <a:srgbClr val="0000FF"/>
                </a:solidFill>
                <a:latin typeface="Times New Roman"/>
                <a:cs typeface="Times New Roman"/>
              </a:rPr>
              <a:t>Scroll</a:t>
            </a:r>
            <a:r>
              <a:rPr sz="3050" b="1" spc="-60" dirty="0">
                <a:solidFill>
                  <a:srgbClr val="0000FF"/>
                </a:solidFill>
                <a:latin typeface="Times New Roman"/>
                <a:cs typeface="Times New Roman"/>
              </a:rPr>
              <a:t> </a:t>
            </a:r>
            <a:r>
              <a:rPr sz="3050" b="1" spc="5" dirty="0">
                <a:solidFill>
                  <a:srgbClr val="0000FF"/>
                </a:solidFill>
                <a:latin typeface="Times New Roman"/>
                <a:cs typeface="Times New Roman"/>
              </a:rPr>
              <a:t>Bars</a:t>
            </a:r>
            <a:endParaRPr sz="3050">
              <a:latin typeface="Times New Roman"/>
              <a:cs typeface="Times New Roman"/>
            </a:endParaRPr>
          </a:p>
        </p:txBody>
      </p:sp>
      <p:sp>
        <p:nvSpPr>
          <p:cNvPr id="8" name="object 8"/>
          <p:cNvSpPr txBox="1"/>
          <p:nvPr/>
        </p:nvSpPr>
        <p:spPr>
          <a:xfrm>
            <a:off x="6226559" y="2330472"/>
            <a:ext cx="1565910" cy="494665"/>
          </a:xfrm>
          <a:prstGeom prst="rect">
            <a:avLst/>
          </a:prstGeom>
        </p:spPr>
        <p:txBody>
          <a:bodyPr vert="horz" wrap="square" lIns="0" tIns="15875" rIns="0" bIns="0" rtlCol="0">
            <a:spAutoFit/>
          </a:bodyPr>
          <a:lstStyle/>
          <a:p>
            <a:pPr marL="246379" indent="-234315">
              <a:lnSpc>
                <a:spcPct val="100000"/>
              </a:lnSpc>
              <a:spcBef>
                <a:spcPts val="125"/>
              </a:spcBef>
              <a:buFont typeface="Times New Roman"/>
              <a:buChar char="•"/>
              <a:tabLst>
                <a:tab pos="247015" algn="l"/>
              </a:tabLst>
            </a:pPr>
            <a:r>
              <a:rPr sz="3050" b="1" spc="10" dirty="0">
                <a:solidFill>
                  <a:srgbClr val="0000FF"/>
                </a:solidFill>
                <a:latin typeface="Times New Roman"/>
                <a:cs typeface="Times New Roman"/>
              </a:rPr>
              <a:t>Buttons</a:t>
            </a:r>
            <a:endParaRPr sz="3050">
              <a:latin typeface="Times New Roman"/>
              <a:cs typeface="Times New Roman"/>
            </a:endParaRPr>
          </a:p>
        </p:txBody>
      </p:sp>
      <p:sp>
        <p:nvSpPr>
          <p:cNvPr id="9" name="object 9"/>
          <p:cNvSpPr txBox="1"/>
          <p:nvPr/>
        </p:nvSpPr>
        <p:spPr>
          <a:xfrm>
            <a:off x="6226559" y="3270014"/>
            <a:ext cx="1911985" cy="494665"/>
          </a:xfrm>
          <a:prstGeom prst="rect">
            <a:avLst/>
          </a:prstGeom>
        </p:spPr>
        <p:txBody>
          <a:bodyPr vert="horz" wrap="square" lIns="0" tIns="15875" rIns="0" bIns="0" rtlCol="0">
            <a:spAutoFit/>
          </a:bodyPr>
          <a:lstStyle/>
          <a:p>
            <a:pPr marL="247015" indent="-234950">
              <a:lnSpc>
                <a:spcPct val="100000"/>
              </a:lnSpc>
              <a:spcBef>
                <a:spcPts val="125"/>
              </a:spcBef>
              <a:buFont typeface="Times New Roman"/>
              <a:buChar char="•"/>
              <a:tabLst>
                <a:tab pos="247650" algn="l"/>
              </a:tabLst>
            </a:pPr>
            <a:r>
              <a:rPr sz="3050" b="1" spc="10" dirty="0">
                <a:solidFill>
                  <a:srgbClr val="0000FF"/>
                </a:solidFill>
                <a:latin typeface="Times New Roman"/>
                <a:cs typeface="Times New Roman"/>
              </a:rPr>
              <a:t>Valuators</a:t>
            </a:r>
            <a:endParaRPr sz="3050">
              <a:latin typeface="Times New Roman"/>
              <a:cs typeface="Times New Roman"/>
            </a:endParaRPr>
          </a:p>
        </p:txBody>
      </p:sp>
      <p:sp>
        <p:nvSpPr>
          <p:cNvPr id="10" name="object 10"/>
          <p:cNvSpPr txBox="1"/>
          <p:nvPr/>
        </p:nvSpPr>
        <p:spPr>
          <a:xfrm>
            <a:off x="6226559" y="4209557"/>
            <a:ext cx="1214120" cy="494665"/>
          </a:xfrm>
          <a:prstGeom prst="rect">
            <a:avLst/>
          </a:prstGeom>
        </p:spPr>
        <p:txBody>
          <a:bodyPr vert="horz" wrap="square" lIns="0" tIns="15875" rIns="0" bIns="0" rtlCol="0">
            <a:spAutoFit/>
          </a:bodyPr>
          <a:lstStyle/>
          <a:p>
            <a:pPr marL="246379" indent="-234315">
              <a:lnSpc>
                <a:spcPct val="100000"/>
              </a:lnSpc>
              <a:spcBef>
                <a:spcPts val="125"/>
              </a:spcBef>
              <a:buFont typeface="Times New Roman"/>
              <a:buChar char="•"/>
              <a:tabLst>
                <a:tab pos="247015" algn="l"/>
              </a:tabLst>
            </a:pPr>
            <a:r>
              <a:rPr sz="3050" b="1" spc="5" dirty="0">
                <a:solidFill>
                  <a:srgbClr val="0000FF"/>
                </a:solidFill>
                <a:latin typeface="Times New Roman"/>
                <a:cs typeface="Times New Roman"/>
              </a:rPr>
              <a:t>Grids</a:t>
            </a:r>
            <a:endParaRPr sz="3050">
              <a:latin typeface="Times New Roman"/>
              <a:cs typeface="Times New Roman"/>
            </a:endParaRPr>
          </a:p>
        </p:txBody>
      </p:sp>
      <p:sp>
        <p:nvSpPr>
          <p:cNvPr id="11" name="object 11"/>
          <p:cNvSpPr txBox="1"/>
          <p:nvPr/>
        </p:nvSpPr>
        <p:spPr>
          <a:xfrm>
            <a:off x="6226559" y="5148357"/>
            <a:ext cx="1911985" cy="494665"/>
          </a:xfrm>
          <a:prstGeom prst="rect">
            <a:avLst/>
          </a:prstGeom>
        </p:spPr>
        <p:txBody>
          <a:bodyPr vert="horz" wrap="square" lIns="0" tIns="15875" rIns="0" bIns="0" rtlCol="0">
            <a:spAutoFit/>
          </a:bodyPr>
          <a:lstStyle/>
          <a:p>
            <a:pPr marL="247015" indent="-234950">
              <a:lnSpc>
                <a:spcPct val="100000"/>
              </a:lnSpc>
              <a:spcBef>
                <a:spcPts val="125"/>
              </a:spcBef>
              <a:buFont typeface="Times New Roman"/>
              <a:buChar char="•"/>
              <a:tabLst>
                <a:tab pos="247650" algn="l"/>
              </a:tabLst>
            </a:pPr>
            <a:r>
              <a:rPr sz="3050" b="1" spc="10" dirty="0">
                <a:solidFill>
                  <a:srgbClr val="0000FF"/>
                </a:solidFill>
                <a:latin typeface="Times New Roman"/>
                <a:cs typeface="Times New Roman"/>
              </a:rPr>
              <a:t>Sketching</a:t>
            </a:r>
            <a:endParaRPr sz="3050">
              <a:latin typeface="Times New Roman"/>
              <a:cs typeface="Times New Roman"/>
            </a:endParaRPr>
          </a:p>
        </p:txBody>
      </p:sp>
      <p:sp>
        <p:nvSpPr>
          <p:cNvPr id="12" name="object 12"/>
          <p:cNvSpPr txBox="1"/>
          <p:nvPr/>
        </p:nvSpPr>
        <p:spPr>
          <a:xfrm>
            <a:off x="6226559" y="6087899"/>
            <a:ext cx="2487295" cy="494665"/>
          </a:xfrm>
          <a:prstGeom prst="rect">
            <a:avLst/>
          </a:prstGeom>
        </p:spPr>
        <p:txBody>
          <a:bodyPr vert="horz" wrap="square" lIns="0" tIns="15875" rIns="0" bIns="0" rtlCol="0">
            <a:spAutoFit/>
          </a:bodyPr>
          <a:lstStyle/>
          <a:p>
            <a:pPr marL="246379" indent="-234315">
              <a:lnSpc>
                <a:spcPct val="100000"/>
              </a:lnSpc>
              <a:spcBef>
                <a:spcPts val="125"/>
              </a:spcBef>
              <a:buFont typeface="Times New Roman"/>
              <a:buChar char="•"/>
              <a:tabLst>
                <a:tab pos="247015" algn="l"/>
              </a:tabLst>
            </a:pPr>
            <a:r>
              <a:rPr sz="3050" b="1" spc="10" dirty="0">
                <a:solidFill>
                  <a:srgbClr val="0000FF"/>
                </a:solidFill>
                <a:latin typeface="Times New Roman"/>
                <a:cs typeface="Times New Roman"/>
              </a:rPr>
              <a:t>3-D</a:t>
            </a:r>
            <a:r>
              <a:rPr sz="3050" b="1" spc="-55" dirty="0">
                <a:solidFill>
                  <a:srgbClr val="0000FF"/>
                </a:solidFill>
                <a:latin typeface="Times New Roman"/>
                <a:cs typeface="Times New Roman"/>
              </a:rPr>
              <a:t> </a:t>
            </a:r>
            <a:r>
              <a:rPr sz="3050" b="1" spc="10" dirty="0">
                <a:solidFill>
                  <a:srgbClr val="0000FF"/>
                </a:solidFill>
                <a:latin typeface="Times New Roman"/>
                <a:cs typeface="Times New Roman"/>
              </a:rPr>
              <a:t>Interface</a:t>
            </a:r>
            <a:endParaRPr sz="3050">
              <a:latin typeface="Times New Roman"/>
              <a:cs typeface="Times New Roman"/>
            </a:endParaRPr>
          </a:p>
        </p:txBody>
      </p:sp>
      <p:sp>
        <p:nvSpPr>
          <p:cNvPr id="13" name="object 1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16" name="Footer Placeholder 15">
            <a:extLst>
              <a:ext uri="{FF2B5EF4-FFF2-40B4-BE49-F238E27FC236}">
                <a16:creationId xmlns:a16="http://schemas.microsoft.com/office/drawing/2014/main" id="{A26071E0-5D29-4075-BF6D-83E4A315405D}"/>
              </a:ext>
            </a:extLst>
          </p:cNvPr>
          <p:cNvSpPr>
            <a:spLocks noGrp="1"/>
          </p:cNvSpPr>
          <p:nvPr>
            <p:ph type="ftr" sz="quarter" idx="5"/>
          </p:nvPr>
        </p:nvSpPr>
        <p:spPr>
          <a:xfrm>
            <a:off x="152400" y="7228332"/>
            <a:ext cx="9753600" cy="315468"/>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205" y="894841"/>
            <a:ext cx="1144905" cy="494665"/>
          </a:xfrm>
          <a:prstGeom prst="rect">
            <a:avLst/>
          </a:prstGeom>
        </p:spPr>
        <p:txBody>
          <a:bodyPr vert="horz" wrap="square" lIns="0" tIns="15875" rIns="0" bIns="0" rtlCol="0">
            <a:spAutoFit/>
          </a:bodyPr>
          <a:lstStyle/>
          <a:p>
            <a:pPr marL="12700">
              <a:lnSpc>
                <a:spcPct val="100000"/>
              </a:lnSpc>
              <a:spcBef>
                <a:spcPts val="125"/>
              </a:spcBef>
            </a:pPr>
            <a:r>
              <a:rPr sz="3050" b="1" spc="15" dirty="0">
                <a:latin typeface="Times New Roman"/>
                <a:cs typeface="Times New Roman"/>
              </a:rPr>
              <a:t>GKS</a:t>
            </a:r>
            <a:r>
              <a:rPr sz="3050" b="1" spc="-70" dirty="0">
                <a:latin typeface="Times New Roman"/>
                <a:cs typeface="Times New Roman"/>
              </a:rPr>
              <a:t> </a:t>
            </a:r>
            <a:r>
              <a:rPr sz="3050" b="1" spc="10" dirty="0">
                <a:latin typeface="Times New Roman"/>
                <a:cs typeface="Times New Roman"/>
              </a:rPr>
              <a:t>–</a:t>
            </a:r>
            <a:endParaRPr sz="3050">
              <a:latin typeface="Times New Roman"/>
              <a:cs typeface="Times New Roman"/>
            </a:endParaRPr>
          </a:p>
        </p:txBody>
      </p:sp>
      <p:sp>
        <p:nvSpPr>
          <p:cNvPr id="3" name="object 3"/>
          <p:cNvSpPr txBox="1">
            <a:spLocks noGrp="1"/>
          </p:cNvSpPr>
          <p:nvPr>
            <p:ph type="title"/>
          </p:nvPr>
        </p:nvSpPr>
        <p:spPr>
          <a:xfrm>
            <a:off x="2770886" y="894841"/>
            <a:ext cx="4108450" cy="494665"/>
          </a:xfrm>
          <a:prstGeom prst="rect">
            <a:avLst/>
          </a:prstGeom>
        </p:spPr>
        <p:txBody>
          <a:bodyPr vert="horz" wrap="square" lIns="0" tIns="15875" rIns="0" bIns="0" rtlCol="0">
            <a:spAutoFit/>
          </a:bodyPr>
          <a:lstStyle/>
          <a:p>
            <a:pPr marL="12700">
              <a:lnSpc>
                <a:spcPct val="100000"/>
              </a:lnSpc>
              <a:spcBef>
                <a:spcPts val="125"/>
              </a:spcBef>
            </a:pPr>
            <a:r>
              <a:rPr sz="3050" u="none" spc="10" dirty="0">
                <a:solidFill>
                  <a:srgbClr val="0000FF"/>
                </a:solidFill>
              </a:rPr>
              <a:t>Graphics</a:t>
            </a:r>
            <a:r>
              <a:rPr sz="3050" u="none" spc="-10" dirty="0">
                <a:solidFill>
                  <a:srgbClr val="0000FF"/>
                </a:solidFill>
              </a:rPr>
              <a:t> </a:t>
            </a:r>
            <a:r>
              <a:rPr sz="3050" u="none" spc="10" dirty="0">
                <a:solidFill>
                  <a:srgbClr val="0000FF"/>
                </a:solidFill>
              </a:rPr>
              <a:t>Kernel</a:t>
            </a:r>
            <a:r>
              <a:rPr sz="3050" u="none" spc="-5" dirty="0">
                <a:solidFill>
                  <a:srgbClr val="0000FF"/>
                </a:solidFill>
              </a:rPr>
              <a:t> </a:t>
            </a:r>
            <a:r>
              <a:rPr sz="3050" u="none" spc="10" dirty="0">
                <a:solidFill>
                  <a:srgbClr val="0000FF"/>
                </a:solidFill>
              </a:rPr>
              <a:t>System</a:t>
            </a:r>
            <a:endParaRPr sz="3050"/>
          </a:p>
        </p:txBody>
      </p:sp>
      <p:sp>
        <p:nvSpPr>
          <p:cNvPr id="4" name="object 4"/>
          <p:cNvSpPr txBox="1"/>
          <p:nvPr/>
        </p:nvSpPr>
        <p:spPr>
          <a:xfrm>
            <a:off x="1541799" y="1834384"/>
            <a:ext cx="8256270" cy="963930"/>
          </a:xfrm>
          <a:prstGeom prst="rect">
            <a:avLst/>
          </a:prstGeom>
        </p:spPr>
        <p:txBody>
          <a:bodyPr vert="horz" wrap="square" lIns="0" tIns="11430" rIns="0" bIns="0" rtlCol="0">
            <a:spAutoFit/>
          </a:bodyPr>
          <a:lstStyle/>
          <a:p>
            <a:pPr marL="12700" marR="5080">
              <a:lnSpc>
                <a:spcPct val="101000"/>
              </a:lnSpc>
              <a:spcBef>
                <a:spcPts val="90"/>
              </a:spcBef>
              <a:tabLst>
                <a:tab pos="1490345" algn="l"/>
              </a:tabLst>
            </a:pPr>
            <a:r>
              <a:rPr sz="3050" b="1" spc="10" dirty="0">
                <a:latin typeface="Times New Roman"/>
                <a:cs typeface="Times New Roman"/>
              </a:rPr>
              <a:t>by</a:t>
            </a:r>
            <a:r>
              <a:rPr sz="3050" b="1" spc="5" dirty="0">
                <a:latin typeface="Times New Roman"/>
                <a:cs typeface="Times New Roman"/>
              </a:rPr>
              <a:t> </a:t>
            </a:r>
            <a:r>
              <a:rPr sz="3050" b="1" spc="15" dirty="0">
                <a:solidFill>
                  <a:srgbClr val="0000FF"/>
                </a:solidFill>
                <a:latin typeface="Times New Roman"/>
                <a:cs typeface="Times New Roman"/>
              </a:rPr>
              <a:t>ISO	</a:t>
            </a:r>
            <a:r>
              <a:rPr sz="3050" b="1" spc="10" dirty="0">
                <a:solidFill>
                  <a:srgbClr val="0000FF"/>
                </a:solidFill>
                <a:latin typeface="Times New Roman"/>
                <a:cs typeface="Times New Roman"/>
              </a:rPr>
              <a:t>(International Standards Organization) </a:t>
            </a:r>
            <a:r>
              <a:rPr sz="3050" b="1" spc="15" dirty="0">
                <a:solidFill>
                  <a:srgbClr val="0000FF"/>
                </a:solidFill>
                <a:latin typeface="Times New Roman"/>
                <a:cs typeface="Times New Roman"/>
              </a:rPr>
              <a:t> </a:t>
            </a:r>
            <a:r>
              <a:rPr sz="3050" b="1" spc="20" dirty="0">
                <a:latin typeface="Times New Roman"/>
                <a:cs typeface="Times New Roman"/>
              </a:rPr>
              <a:t>&amp;</a:t>
            </a:r>
            <a:r>
              <a:rPr sz="3050" b="1" spc="5" dirty="0">
                <a:latin typeface="Times New Roman"/>
                <a:cs typeface="Times New Roman"/>
              </a:rPr>
              <a:t> </a:t>
            </a:r>
            <a:r>
              <a:rPr sz="3050" b="1" spc="15" dirty="0">
                <a:solidFill>
                  <a:srgbClr val="0000FF"/>
                </a:solidFill>
                <a:latin typeface="Times New Roman"/>
                <a:cs typeface="Times New Roman"/>
              </a:rPr>
              <a:t>ANSI</a:t>
            </a:r>
            <a:r>
              <a:rPr sz="3050" b="1" spc="10" dirty="0">
                <a:solidFill>
                  <a:srgbClr val="0000FF"/>
                </a:solidFill>
                <a:latin typeface="Times New Roman"/>
                <a:cs typeface="Times New Roman"/>
              </a:rPr>
              <a:t> (American National Standards</a:t>
            </a:r>
            <a:r>
              <a:rPr sz="3050" b="1" spc="15" dirty="0">
                <a:solidFill>
                  <a:srgbClr val="0000FF"/>
                </a:solidFill>
                <a:latin typeface="Times New Roman"/>
                <a:cs typeface="Times New Roman"/>
              </a:rPr>
              <a:t> </a:t>
            </a:r>
            <a:r>
              <a:rPr sz="3050" b="1" spc="10" dirty="0">
                <a:solidFill>
                  <a:srgbClr val="0000FF"/>
                </a:solidFill>
                <a:latin typeface="Times New Roman"/>
                <a:cs typeface="Times New Roman"/>
              </a:rPr>
              <a:t>Institute)</a:t>
            </a:r>
            <a:endParaRPr sz="3050">
              <a:latin typeface="Times New Roman"/>
              <a:cs typeface="Times New Roman"/>
            </a:endParaRPr>
          </a:p>
        </p:txBody>
      </p:sp>
      <p:sp>
        <p:nvSpPr>
          <p:cNvPr id="5" name="object 5"/>
          <p:cNvSpPr txBox="1"/>
          <p:nvPr/>
        </p:nvSpPr>
        <p:spPr>
          <a:xfrm>
            <a:off x="682236" y="3597644"/>
            <a:ext cx="1363345" cy="494665"/>
          </a:xfrm>
          <a:prstGeom prst="rect">
            <a:avLst/>
          </a:prstGeom>
        </p:spPr>
        <p:txBody>
          <a:bodyPr vert="horz" wrap="square" lIns="0" tIns="15875" rIns="0" bIns="0" rtlCol="0">
            <a:spAutoFit/>
          </a:bodyPr>
          <a:lstStyle/>
          <a:p>
            <a:pPr marL="12700">
              <a:lnSpc>
                <a:spcPct val="100000"/>
              </a:lnSpc>
              <a:spcBef>
                <a:spcPts val="125"/>
              </a:spcBef>
            </a:pPr>
            <a:r>
              <a:rPr sz="3050" b="1" spc="15" dirty="0">
                <a:latin typeface="Times New Roman"/>
                <a:cs typeface="Times New Roman"/>
              </a:rPr>
              <a:t>SRGP</a:t>
            </a:r>
            <a:r>
              <a:rPr sz="3050" b="1" spc="-65" dirty="0">
                <a:latin typeface="Times New Roman"/>
                <a:cs typeface="Times New Roman"/>
              </a:rPr>
              <a:t> </a:t>
            </a:r>
            <a:r>
              <a:rPr sz="3050" b="1" spc="10" dirty="0">
                <a:latin typeface="Times New Roman"/>
                <a:cs typeface="Times New Roman"/>
              </a:rPr>
              <a:t>–</a:t>
            </a:r>
            <a:endParaRPr sz="3050">
              <a:latin typeface="Times New Roman"/>
              <a:cs typeface="Times New Roman"/>
            </a:endParaRPr>
          </a:p>
        </p:txBody>
      </p:sp>
      <p:sp>
        <p:nvSpPr>
          <p:cNvPr id="6" name="object 6"/>
          <p:cNvSpPr txBox="1"/>
          <p:nvPr/>
        </p:nvSpPr>
        <p:spPr>
          <a:xfrm>
            <a:off x="2693917" y="3597644"/>
            <a:ext cx="5509895" cy="494665"/>
          </a:xfrm>
          <a:prstGeom prst="rect">
            <a:avLst/>
          </a:prstGeom>
        </p:spPr>
        <p:txBody>
          <a:bodyPr vert="horz" wrap="square" lIns="0" tIns="15875" rIns="0" bIns="0" rtlCol="0">
            <a:spAutoFit/>
          </a:bodyPr>
          <a:lstStyle/>
          <a:p>
            <a:pPr marL="12700">
              <a:lnSpc>
                <a:spcPct val="100000"/>
              </a:lnSpc>
              <a:spcBef>
                <a:spcPts val="125"/>
              </a:spcBef>
            </a:pPr>
            <a:r>
              <a:rPr sz="3050" b="1" spc="10" dirty="0">
                <a:solidFill>
                  <a:srgbClr val="0000FF"/>
                </a:solidFill>
                <a:latin typeface="Times New Roman"/>
                <a:cs typeface="Times New Roman"/>
              </a:rPr>
              <a:t>Simple</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Raster</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Graphics</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Package</a:t>
            </a:r>
            <a:endParaRPr sz="3050">
              <a:latin typeface="Times New Roman"/>
              <a:cs typeface="Times New Roman"/>
            </a:endParaRPr>
          </a:p>
        </p:txBody>
      </p:sp>
      <p:sp>
        <p:nvSpPr>
          <p:cNvPr id="7" name="object 7"/>
          <p:cNvSpPr txBox="1"/>
          <p:nvPr/>
        </p:nvSpPr>
        <p:spPr>
          <a:xfrm>
            <a:off x="682236" y="4537186"/>
            <a:ext cx="1536700" cy="494665"/>
          </a:xfrm>
          <a:prstGeom prst="rect">
            <a:avLst/>
          </a:prstGeom>
        </p:spPr>
        <p:txBody>
          <a:bodyPr vert="horz" wrap="square" lIns="0" tIns="15875" rIns="0" bIns="0" rtlCol="0">
            <a:spAutoFit/>
          </a:bodyPr>
          <a:lstStyle/>
          <a:p>
            <a:pPr marL="12700">
              <a:lnSpc>
                <a:spcPct val="100000"/>
              </a:lnSpc>
              <a:spcBef>
                <a:spcPts val="125"/>
              </a:spcBef>
            </a:pPr>
            <a:r>
              <a:rPr sz="3050" b="1" spc="15" dirty="0">
                <a:latin typeface="Times New Roman"/>
                <a:cs typeface="Times New Roman"/>
              </a:rPr>
              <a:t>PHIGS</a:t>
            </a:r>
            <a:r>
              <a:rPr sz="3050" b="1" spc="-65" dirty="0">
                <a:latin typeface="Times New Roman"/>
                <a:cs typeface="Times New Roman"/>
              </a:rPr>
              <a:t> </a:t>
            </a:r>
            <a:r>
              <a:rPr sz="3050" b="1" spc="10" dirty="0">
                <a:latin typeface="Times New Roman"/>
                <a:cs typeface="Times New Roman"/>
              </a:rPr>
              <a:t>–</a:t>
            </a:r>
            <a:endParaRPr sz="3050">
              <a:latin typeface="Times New Roman"/>
              <a:cs typeface="Times New Roman"/>
            </a:endParaRPr>
          </a:p>
        </p:txBody>
      </p:sp>
      <p:sp>
        <p:nvSpPr>
          <p:cNvPr id="8" name="object 8"/>
          <p:cNvSpPr txBox="1"/>
          <p:nvPr/>
        </p:nvSpPr>
        <p:spPr>
          <a:xfrm>
            <a:off x="2693917" y="4537186"/>
            <a:ext cx="4780915" cy="965200"/>
          </a:xfrm>
          <a:prstGeom prst="rect">
            <a:avLst/>
          </a:prstGeom>
        </p:spPr>
        <p:txBody>
          <a:bodyPr vert="horz" wrap="square" lIns="0" tIns="10795" rIns="0" bIns="0" rtlCol="0">
            <a:spAutoFit/>
          </a:bodyPr>
          <a:lstStyle/>
          <a:p>
            <a:pPr marL="12700" marR="5080">
              <a:lnSpc>
                <a:spcPct val="101099"/>
              </a:lnSpc>
              <a:spcBef>
                <a:spcPts val="85"/>
              </a:spcBef>
            </a:pPr>
            <a:r>
              <a:rPr sz="3050" b="1" spc="10" dirty="0">
                <a:solidFill>
                  <a:srgbClr val="0000FF"/>
                </a:solidFill>
                <a:latin typeface="Times New Roman"/>
                <a:cs typeface="Times New Roman"/>
              </a:rPr>
              <a:t>Programmers </a:t>
            </a:r>
            <a:r>
              <a:rPr sz="3050" b="1" spc="5" dirty="0">
                <a:solidFill>
                  <a:srgbClr val="0000FF"/>
                </a:solidFill>
                <a:latin typeface="Times New Roman"/>
                <a:cs typeface="Times New Roman"/>
              </a:rPr>
              <a:t>Hierarchical </a:t>
            </a:r>
            <a:r>
              <a:rPr sz="3050" b="1" spc="10" dirty="0">
                <a:solidFill>
                  <a:srgbClr val="0000FF"/>
                </a:solidFill>
                <a:latin typeface="Times New Roman"/>
                <a:cs typeface="Times New Roman"/>
              </a:rPr>
              <a:t> Interactive</a:t>
            </a:r>
            <a:r>
              <a:rPr sz="3050" b="1" spc="-15" dirty="0">
                <a:solidFill>
                  <a:srgbClr val="0000FF"/>
                </a:solidFill>
                <a:latin typeface="Times New Roman"/>
                <a:cs typeface="Times New Roman"/>
              </a:rPr>
              <a:t> </a:t>
            </a:r>
            <a:r>
              <a:rPr sz="3050" b="1" spc="10" dirty="0">
                <a:solidFill>
                  <a:srgbClr val="0000FF"/>
                </a:solidFill>
                <a:latin typeface="Times New Roman"/>
                <a:cs typeface="Times New Roman"/>
              </a:rPr>
              <a:t>Graphics</a:t>
            </a:r>
            <a:r>
              <a:rPr sz="3050" b="1" spc="-15" dirty="0">
                <a:solidFill>
                  <a:srgbClr val="0000FF"/>
                </a:solidFill>
                <a:latin typeface="Times New Roman"/>
                <a:cs typeface="Times New Roman"/>
              </a:rPr>
              <a:t> </a:t>
            </a:r>
            <a:r>
              <a:rPr sz="3050" b="1" spc="10" dirty="0">
                <a:solidFill>
                  <a:srgbClr val="0000FF"/>
                </a:solidFill>
                <a:latin typeface="Times New Roman"/>
                <a:cs typeface="Times New Roman"/>
              </a:rPr>
              <a:t>System</a:t>
            </a:r>
            <a:endParaRPr sz="3050">
              <a:latin typeface="Times New Roman"/>
              <a:cs typeface="Times New Roman"/>
            </a:endParaRPr>
          </a:p>
        </p:txBody>
      </p:sp>
      <p:sp>
        <p:nvSpPr>
          <p:cNvPr id="9" name="object 9"/>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12" name="Footer Placeholder 11">
            <a:extLst>
              <a:ext uri="{FF2B5EF4-FFF2-40B4-BE49-F238E27FC236}">
                <a16:creationId xmlns:a16="http://schemas.microsoft.com/office/drawing/2014/main" id="{27CA4257-A817-4687-9FA4-7B24D42C9F6E}"/>
              </a:ext>
            </a:extLst>
          </p:cNvPr>
          <p:cNvSpPr>
            <a:spLocks noGrp="1"/>
          </p:cNvSpPr>
          <p:nvPr>
            <p:ph type="ftr" sz="quarter" idx="5"/>
          </p:nvPr>
        </p:nvSpPr>
        <p:spPr>
          <a:xfrm>
            <a:off x="6605" y="7239000"/>
            <a:ext cx="9899395" cy="377952"/>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328329"/>
            <a:ext cx="6901815" cy="6601459"/>
          </a:xfrm>
          <a:prstGeom prst="rect">
            <a:avLst/>
          </a:prstGeom>
        </p:spPr>
        <p:txBody>
          <a:bodyPr vert="horz" wrap="square" lIns="0" tIns="11430" rIns="0" bIns="0" rtlCol="0">
            <a:spAutoFit/>
          </a:bodyPr>
          <a:lstStyle/>
          <a:p>
            <a:pPr marL="520700" marR="1459865">
              <a:lnSpc>
                <a:spcPct val="101000"/>
              </a:lnSpc>
              <a:spcBef>
                <a:spcPts val="90"/>
              </a:spcBef>
            </a:pPr>
            <a:r>
              <a:rPr sz="3050" b="1" spc="10" dirty="0">
                <a:latin typeface="Times New Roman"/>
                <a:cs typeface="Times New Roman"/>
              </a:rPr>
              <a:t>Various application packages </a:t>
            </a:r>
            <a:r>
              <a:rPr sz="3050" b="1" spc="-750" dirty="0">
                <a:latin typeface="Times New Roman"/>
                <a:cs typeface="Times New Roman"/>
              </a:rPr>
              <a:t> </a:t>
            </a:r>
            <a:r>
              <a:rPr sz="3050" b="1" spc="10" dirty="0">
                <a:latin typeface="Times New Roman"/>
                <a:cs typeface="Times New Roman"/>
              </a:rPr>
              <a:t>and</a:t>
            </a:r>
            <a:r>
              <a:rPr sz="3050" b="1" spc="-5" dirty="0">
                <a:latin typeface="Times New Roman"/>
                <a:cs typeface="Times New Roman"/>
              </a:rPr>
              <a:t> </a:t>
            </a:r>
            <a:r>
              <a:rPr sz="3050" b="1" spc="10" dirty="0">
                <a:latin typeface="Times New Roman"/>
                <a:cs typeface="Times New Roman"/>
              </a:rPr>
              <a:t>standards</a:t>
            </a:r>
            <a:r>
              <a:rPr sz="3050" b="1" dirty="0">
                <a:latin typeface="Times New Roman"/>
                <a:cs typeface="Times New Roman"/>
              </a:rPr>
              <a:t> </a:t>
            </a:r>
            <a:r>
              <a:rPr sz="3050" b="1" spc="10" dirty="0">
                <a:latin typeface="Times New Roman"/>
                <a:cs typeface="Times New Roman"/>
              </a:rPr>
              <a:t>are</a:t>
            </a:r>
            <a:r>
              <a:rPr sz="3050" b="1" spc="-5" dirty="0">
                <a:latin typeface="Times New Roman"/>
                <a:cs typeface="Times New Roman"/>
              </a:rPr>
              <a:t> </a:t>
            </a:r>
            <a:r>
              <a:rPr sz="3050" b="1" spc="10" dirty="0">
                <a:latin typeface="Times New Roman"/>
                <a:cs typeface="Times New Roman"/>
              </a:rPr>
              <a:t>available:</a:t>
            </a:r>
            <a:endParaRPr sz="3050" dirty="0">
              <a:latin typeface="Times New Roman"/>
              <a:cs typeface="Times New Roman"/>
            </a:endParaRPr>
          </a:p>
          <a:p>
            <a:pPr>
              <a:lnSpc>
                <a:spcPct val="100000"/>
              </a:lnSpc>
            </a:pPr>
            <a:endParaRPr sz="3250" dirty="0">
              <a:latin typeface="Times New Roman"/>
              <a:cs typeface="Times New Roman"/>
            </a:endParaRPr>
          </a:p>
          <a:p>
            <a:pPr marL="520700" indent="-508634">
              <a:lnSpc>
                <a:spcPct val="100000"/>
              </a:lnSpc>
              <a:buFont typeface="Times New Roman"/>
              <a:buChar char="•"/>
              <a:tabLst>
                <a:tab pos="520700" algn="l"/>
                <a:tab pos="521334" algn="l"/>
              </a:tabLst>
            </a:pPr>
            <a:r>
              <a:rPr sz="3050" b="1" spc="10" dirty="0">
                <a:solidFill>
                  <a:srgbClr val="0000FF"/>
                </a:solidFill>
                <a:latin typeface="Times New Roman"/>
                <a:cs typeface="Times New Roman"/>
              </a:rPr>
              <a:t>Core</a:t>
            </a:r>
            <a:r>
              <a:rPr sz="3050" b="1" spc="-25" dirty="0">
                <a:solidFill>
                  <a:srgbClr val="0000FF"/>
                </a:solidFill>
                <a:latin typeface="Times New Roman"/>
                <a:cs typeface="Times New Roman"/>
              </a:rPr>
              <a:t> </a:t>
            </a:r>
            <a:r>
              <a:rPr sz="3050" b="1" spc="10" dirty="0">
                <a:solidFill>
                  <a:srgbClr val="0000FF"/>
                </a:solidFill>
                <a:latin typeface="Times New Roman"/>
                <a:cs typeface="Times New Roman"/>
              </a:rPr>
              <a:t>graphics</a:t>
            </a:r>
            <a:endParaRPr sz="3050" dirty="0">
              <a:latin typeface="Times New Roman"/>
              <a:cs typeface="Times New Roman"/>
            </a:endParaRPr>
          </a:p>
          <a:p>
            <a:pPr>
              <a:lnSpc>
                <a:spcPct val="100000"/>
              </a:lnSpc>
              <a:buClr>
                <a:srgbClr val="0000FF"/>
              </a:buClr>
              <a:buFont typeface="Times New Roman"/>
              <a:buChar char="•"/>
            </a:pPr>
            <a:endParaRPr sz="3250" dirty="0">
              <a:latin typeface="Times New Roman"/>
              <a:cs typeface="Times New Roman"/>
            </a:endParaRPr>
          </a:p>
          <a:p>
            <a:pPr marL="520700" indent="-508634">
              <a:lnSpc>
                <a:spcPct val="100000"/>
              </a:lnSpc>
              <a:buFont typeface="Times New Roman"/>
              <a:buChar char="•"/>
              <a:tabLst>
                <a:tab pos="520700" algn="l"/>
                <a:tab pos="521334" algn="l"/>
              </a:tabLst>
            </a:pPr>
            <a:r>
              <a:rPr sz="3050" b="1" spc="15" dirty="0">
                <a:solidFill>
                  <a:srgbClr val="0000FF"/>
                </a:solidFill>
                <a:latin typeface="Times New Roman"/>
                <a:cs typeface="Times New Roman"/>
              </a:rPr>
              <a:t>GKS</a:t>
            </a:r>
            <a:endParaRPr sz="3050" dirty="0">
              <a:latin typeface="Times New Roman"/>
              <a:cs typeface="Times New Roman"/>
            </a:endParaRPr>
          </a:p>
          <a:p>
            <a:pPr>
              <a:lnSpc>
                <a:spcPct val="100000"/>
              </a:lnSpc>
              <a:buClr>
                <a:srgbClr val="0000FF"/>
              </a:buClr>
              <a:buFont typeface="Times New Roman"/>
              <a:buChar char="•"/>
            </a:pPr>
            <a:endParaRPr sz="3250" dirty="0">
              <a:latin typeface="Times New Roman"/>
              <a:cs typeface="Times New Roman"/>
            </a:endParaRPr>
          </a:p>
          <a:p>
            <a:pPr marL="520700" indent="-508634">
              <a:lnSpc>
                <a:spcPct val="100000"/>
              </a:lnSpc>
              <a:buFont typeface="Times New Roman"/>
              <a:buChar char="•"/>
              <a:tabLst>
                <a:tab pos="520700" algn="l"/>
                <a:tab pos="521334" algn="l"/>
              </a:tabLst>
            </a:pPr>
            <a:r>
              <a:rPr sz="3050" b="1" spc="15" dirty="0">
                <a:solidFill>
                  <a:srgbClr val="0000FF"/>
                </a:solidFill>
                <a:latin typeface="Times New Roman"/>
                <a:cs typeface="Times New Roman"/>
              </a:rPr>
              <a:t>SRGP</a:t>
            </a:r>
            <a:endParaRPr sz="3050" dirty="0">
              <a:latin typeface="Times New Roman"/>
              <a:cs typeface="Times New Roman"/>
            </a:endParaRPr>
          </a:p>
          <a:p>
            <a:pPr>
              <a:lnSpc>
                <a:spcPct val="100000"/>
              </a:lnSpc>
              <a:buClr>
                <a:srgbClr val="0000FF"/>
              </a:buClr>
              <a:buFont typeface="Times New Roman"/>
              <a:buChar char="•"/>
            </a:pPr>
            <a:endParaRPr sz="3250" dirty="0">
              <a:latin typeface="Times New Roman"/>
              <a:cs typeface="Times New Roman"/>
            </a:endParaRPr>
          </a:p>
          <a:p>
            <a:pPr marL="520700" indent="-508634">
              <a:lnSpc>
                <a:spcPct val="100000"/>
              </a:lnSpc>
              <a:spcBef>
                <a:spcPts val="5"/>
              </a:spcBef>
              <a:buFont typeface="Times New Roman"/>
              <a:buChar char="•"/>
              <a:tabLst>
                <a:tab pos="520700" algn="l"/>
                <a:tab pos="521334" algn="l"/>
              </a:tabLst>
            </a:pPr>
            <a:r>
              <a:rPr sz="3050" b="1" spc="15" dirty="0">
                <a:solidFill>
                  <a:srgbClr val="0000FF"/>
                </a:solidFill>
                <a:latin typeface="Times New Roman"/>
                <a:cs typeface="Times New Roman"/>
              </a:rPr>
              <a:t>PHIGS,</a:t>
            </a:r>
            <a:r>
              <a:rPr sz="3050" b="1" spc="-5" dirty="0">
                <a:solidFill>
                  <a:srgbClr val="0000FF"/>
                </a:solidFill>
                <a:latin typeface="Times New Roman"/>
                <a:cs typeface="Times New Roman"/>
              </a:rPr>
              <a:t> </a:t>
            </a:r>
            <a:r>
              <a:rPr sz="3050" b="1" spc="15" dirty="0">
                <a:solidFill>
                  <a:srgbClr val="0000FF"/>
                </a:solidFill>
                <a:latin typeface="Times New Roman"/>
                <a:cs typeface="Times New Roman"/>
              </a:rPr>
              <a:t>SPHIGS</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and</a:t>
            </a:r>
            <a:r>
              <a:rPr sz="3050" b="1" dirty="0">
                <a:solidFill>
                  <a:srgbClr val="0000FF"/>
                </a:solidFill>
                <a:latin typeface="Times New Roman"/>
                <a:cs typeface="Times New Roman"/>
              </a:rPr>
              <a:t> </a:t>
            </a:r>
            <a:r>
              <a:rPr sz="3050" b="1" spc="15" dirty="0">
                <a:solidFill>
                  <a:srgbClr val="0000FF"/>
                </a:solidFill>
                <a:latin typeface="Times New Roman"/>
                <a:cs typeface="Times New Roman"/>
              </a:rPr>
              <a:t>PEX</a:t>
            </a:r>
            <a:r>
              <a:rPr sz="3050" b="1" dirty="0">
                <a:solidFill>
                  <a:srgbClr val="0000FF"/>
                </a:solidFill>
                <a:latin typeface="Times New Roman"/>
                <a:cs typeface="Times New Roman"/>
              </a:rPr>
              <a:t> </a:t>
            </a:r>
            <a:r>
              <a:rPr sz="3050" b="1" spc="15" dirty="0">
                <a:solidFill>
                  <a:srgbClr val="0000FF"/>
                </a:solidFill>
                <a:latin typeface="Times New Roman"/>
                <a:cs typeface="Times New Roman"/>
              </a:rPr>
              <a:t>3D</a:t>
            </a:r>
            <a:endParaRPr sz="3050" dirty="0">
              <a:latin typeface="Times New Roman"/>
              <a:cs typeface="Times New Roman"/>
            </a:endParaRPr>
          </a:p>
          <a:p>
            <a:pPr>
              <a:lnSpc>
                <a:spcPct val="100000"/>
              </a:lnSpc>
              <a:buClr>
                <a:srgbClr val="0000FF"/>
              </a:buClr>
              <a:buFont typeface="Times New Roman"/>
              <a:buChar char="•"/>
            </a:pPr>
            <a:endParaRPr sz="3250" dirty="0">
              <a:latin typeface="Times New Roman"/>
              <a:cs typeface="Times New Roman"/>
            </a:endParaRPr>
          </a:p>
          <a:p>
            <a:pPr marL="520700" indent="-508634">
              <a:lnSpc>
                <a:spcPct val="100000"/>
              </a:lnSpc>
              <a:buFont typeface="Times New Roman"/>
              <a:buChar char="•"/>
              <a:tabLst>
                <a:tab pos="520700" algn="l"/>
                <a:tab pos="521334" algn="l"/>
              </a:tabLst>
            </a:pPr>
            <a:r>
              <a:rPr sz="3050" b="1" spc="15" dirty="0">
                <a:solidFill>
                  <a:srgbClr val="0000FF"/>
                </a:solidFill>
                <a:latin typeface="Times New Roman"/>
                <a:cs typeface="Times New Roman"/>
              </a:rPr>
              <a:t>OpenGL</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(with</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ActiveX</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and</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Direct3D)</a:t>
            </a:r>
            <a:endParaRPr sz="3050" dirty="0">
              <a:latin typeface="Times New Roman"/>
              <a:cs typeface="Times New Roman"/>
            </a:endParaRPr>
          </a:p>
          <a:p>
            <a:pPr>
              <a:lnSpc>
                <a:spcPct val="100000"/>
              </a:lnSpc>
              <a:buClr>
                <a:srgbClr val="0000FF"/>
              </a:buClr>
              <a:buFont typeface="Times New Roman"/>
              <a:buChar char="•"/>
            </a:pPr>
            <a:endParaRPr sz="3250" dirty="0">
              <a:latin typeface="Times New Roman"/>
              <a:cs typeface="Times New Roman"/>
            </a:endParaRPr>
          </a:p>
          <a:p>
            <a:pPr marL="520700" indent="-508634">
              <a:lnSpc>
                <a:spcPct val="100000"/>
              </a:lnSpc>
              <a:buFont typeface="Times New Roman"/>
              <a:buChar char="•"/>
              <a:tabLst>
                <a:tab pos="520700" algn="l"/>
                <a:tab pos="521334" algn="l"/>
              </a:tabLst>
            </a:pPr>
            <a:r>
              <a:rPr sz="3050" b="1" spc="10" dirty="0">
                <a:solidFill>
                  <a:srgbClr val="0000FF"/>
                </a:solidFill>
                <a:latin typeface="Times New Roman"/>
                <a:cs typeface="Times New Roman"/>
              </a:rPr>
              <a:t>X11-based</a:t>
            </a:r>
            <a:r>
              <a:rPr sz="3050" b="1" spc="-20" dirty="0">
                <a:solidFill>
                  <a:srgbClr val="0000FF"/>
                </a:solidFill>
                <a:latin typeface="Times New Roman"/>
                <a:cs typeface="Times New Roman"/>
              </a:rPr>
              <a:t> </a:t>
            </a:r>
            <a:r>
              <a:rPr sz="3050" b="1" spc="10" dirty="0">
                <a:solidFill>
                  <a:srgbClr val="0000FF"/>
                </a:solidFill>
                <a:latin typeface="Times New Roman"/>
                <a:cs typeface="Times New Roman"/>
              </a:rPr>
              <a:t>systems.</a:t>
            </a:r>
            <a:endParaRPr sz="3050" dirty="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83CB9CE5-CEEA-453F-B02E-A8F0FB9F334E}"/>
              </a:ext>
            </a:extLst>
          </p:cNvPr>
          <p:cNvSpPr>
            <a:spLocks noGrp="1"/>
          </p:cNvSpPr>
          <p:nvPr>
            <p:ph type="ftr" sz="quarter" idx="5"/>
          </p:nvPr>
        </p:nvSpPr>
        <p:spPr>
          <a:xfrm>
            <a:off x="79247" y="7405277"/>
            <a:ext cx="9899395" cy="454152"/>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91004" y="1062482"/>
            <a:ext cx="5362575" cy="5192395"/>
          </a:xfrm>
          <a:prstGeom prst="rect">
            <a:avLst/>
          </a:prstGeom>
        </p:spPr>
        <p:txBody>
          <a:bodyPr vert="horz" wrap="square" lIns="0" tIns="15875" rIns="0" bIns="0" rtlCol="0">
            <a:spAutoFit/>
          </a:bodyPr>
          <a:lstStyle/>
          <a:p>
            <a:pPr marR="339090" algn="ctr">
              <a:lnSpc>
                <a:spcPct val="100000"/>
              </a:lnSpc>
              <a:spcBef>
                <a:spcPts val="125"/>
              </a:spcBef>
            </a:pPr>
            <a:r>
              <a:rPr sz="3050" b="1" spc="15" dirty="0">
                <a:latin typeface="Times New Roman"/>
                <a:cs typeface="Times New Roman"/>
              </a:rPr>
              <a:t>On</a:t>
            </a:r>
            <a:r>
              <a:rPr sz="3050" b="1" dirty="0">
                <a:latin typeface="Times New Roman"/>
                <a:cs typeface="Times New Roman"/>
              </a:rPr>
              <a:t> </a:t>
            </a:r>
            <a:r>
              <a:rPr sz="3050" b="1" spc="10" dirty="0">
                <a:latin typeface="Times New Roman"/>
                <a:cs typeface="Times New Roman"/>
              </a:rPr>
              <a:t>various</a:t>
            </a:r>
            <a:r>
              <a:rPr sz="3050" b="1" dirty="0">
                <a:latin typeface="Times New Roman"/>
                <a:cs typeface="Times New Roman"/>
              </a:rPr>
              <a:t> </a:t>
            </a:r>
            <a:r>
              <a:rPr sz="3050" b="1" spc="10" dirty="0">
                <a:latin typeface="Times New Roman"/>
                <a:cs typeface="Times New Roman"/>
              </a:rPr>
              <a:t>platforms,</a:t>
            </a:r>
            <a:r>
              <a:rPr sz="3050" b="1" spc="5" dirty="0">
                <a:latin typeface="Times New Roman"/>
                <a:cs typeface="Times New Roman"/>
              </a:rPr>
              <a:t> </a:t>
            </a:r>
            <a:r>
              <a:rPr sz="3050" b="1" spc="10" dirty="0">
                <a:latin typeface="Times New Roman"/>
                <a:cs typeface="Times New Roman"/>
              </a:rPr>
              <a:t>such</a:t>
            </a:r>
            <a:r>
              <a:rPr sz="3050" b="1" dirty="0">
                <a:latin typeface="Times New Roman"/>
                <a:cs typeface="Times New Roman"/>
              </a:rPr>
              <a:t> </a:t>
            </a:r>
            <a:r>
              <a:rPr sz="3050" b="1" spc="10" dirty="0">
                <a:latin typeface="Times New Roman"/>
                <a:cs typeface="Times New Roman"/>
              </a:rPr>
              <a:t>as</a:t>
            </a:r>
            <a:endParaRPr sz="3050">
              <a:latin typeface="Times New Roman"/>
              <a:cs typeface="Times New Roman"/>
            </a:endParaRPr>
          </a:p>
          <a:p>
            <a:pPr>
              <a:lnSpc>
                <a:spcPct val="100000"/>
              </a:lnSpc>
            </a:pPr>
            <a:endParaRPr sz="3250">
              <a:latin typeface="Times New Roman"/>
              <a:cs typeface="Times New Roman"/>
            </a:endParaRPr>
          </a:p>
          <a:p>
            <a:pPr marL="515620">
              <a:lnSpc>
                <a:spcPct val="100000"/>
              </a:lnSpc>
              <a:tabLst>
                <a:tab pos="3533140" algn="l"/>
              </a:tabLst>
            </a:pPr>
            <a:r>
              <a:rPr sz="3050" b="1" spc="15" dirty="0">
                <a:solidFill>
                  <a:srgbClr val="0000FF"/>
                </a:solidFill>
                <a:latin typeface="Times New Roman"/>
                <a:cs typeface="Times New Roman"/>
              </a:rPr>
              <a:t>DOS,	</a:t>
            </a:r>
            <a:r>
              <a:rPr sz="3050" b="1" spc="10" dirty="0">
                <a:solidFill>
                  <a:srgbClr val="0000FF"/>
                </a:solidFill>
                <a:latin typeface="Times New Roman"/>
                <a:cs typeface="Times New Roman"/>
              </a:rPr>
              <a:t>Windows,</a:t>
            </a:r>
            <a:endParaRPr sz="3050">
              <a:latin typeface="Times New Roman"/>
              <a:cs typeface="Times New Roman"/>
            </a:endParaRPr>
          </a:p>
          <a:p>
            <a:pPr>
              <a:lnSpc>
                <a:spcPct val="100000"/>
              </a:lnSpc>
            </a:pPr>
            <a:endParaRPr sz="3250">
              <a:latin typeface="Times New Roman"/>
              <a:cs typeface="Times New Roman"/>
            </a:endParaRPr>
          </a:p>
          <a:p>
            <a:pPr marR="381635" algn="ctr">
              <a:lnSpc>
                <a:spcPct val="100000"/>
              </a:lnSpc>
              <a:spcBef>
                <a:spcPts val="5"/>
              </a:spcBef>
              <a:tabLst>
                <a:tab pos="3016885" algn="l"/>
              </a:tabLst>
            </a:pPr>
            <a:r>
              <a:rPr sz="3050" b="1" spc="10" dirty="0">
                <a:solidFill>
                  <a:srgbClr val="0000FF"/>
                </a:solidFill>
                <a:latin typeface="Times New Roman"/>
                <a:cs typeface="Times New Roman"/>
              </a:rPr>
              <a:t>Linux,	OS/2,</a:t>
            </a:r>
            <a:endParaRPr sz="3050">
              <a:latin typeface="Times New Roman"/>
              <a:cs typeface="Times New Roman"/>
            </a:endParaRPr>
          </a:p>
          <a:p>
            <a:pPr>
              <a:lnSpc>
                <a:spcPct val="100000"/>
              </a:lnSpc>
            </a:pPr>
            <a:endParaRPr sz="3250">
              <a:latin typeface="Times New Roman"/>
              <a:cs typeface="Times New Roman"/>
            </a:endParaRPr>
          </a:p>
          <a:p>
            <a:pPr marL="515620">
              <a:lnSpc>
                <a:spcPct val="100000"/>
              </a:lnSpc>
              <a:tabLst>
                <a:tab pos="3533140" algn="l"/>
              </a:tabLst>
            </a:pPr>
            <a:r>
              <a:rPr sz="3050" b="1" spc="10" dirty="0">
                <a:solidFill>
                  <a:srgbClr val="0000FF"/>
                </a:solidFill>
                <a:latin typeface="Times New Roman"/>
                <a:cs typeface="Times New Roman"/>
              </a:rPr>
              <a:t>SGI,	SunOS,</a:t>
            </a:r>
            <a:endParaRPr sz="3050">
              <a:latin typeface="Times New Roman"/>
              <a:cs typeface="Times New Roman"/>
            </a:endParaRPr>
          </a:p>
          <a:p>
            <a:pPr>
              <a:lnSpc>
                <a:spcPct val="100000"/>
              </a:lnSpc>
            </a:pPr>
            <a:endParaRPr sz="3250">
              <a:latin typeface="Times New Roman"/>
              <a:cs typeface="Times New Roman"/>
            </a:endParaRPr>
          </a:p>
          <a:p>
            <a:pPr marL="515620">
              <a:lnSpc>
                <a:spcPct val="100000"/>
              </a:lnSpc>
              <a:tabLst>
                <a:tab pos="3533775" algn="l"/>
              </a:tabLst>
            </a:pPr>
            <a:r>
              <a:rPr sz="3050" b="1" spc="10" dirty="0">
                <a:solidFill>
                  <a:srgbClr val="0000FF"/>
                </a:solidFill>
                <a:latin typeface="Times New Roman"/>
                <a:cs typeface="Times New Roman"/>
              </a:rPr>
              <a:t>Solaris,	</a:t>
            </a:r>
            <a:r>
              <a:rPr sz="3050" b="1" spc="15" dirty="0">
                <a:solidFill>
                  <a:srgbClr val="0000FF"/>
                </a:solidFill>
                <a:latin typeface="Times New Roman"/>
                <a:cs typeface="Times New Roman"/>
              </a:rPr>
              <a:t>HP-UX,</a:t>
            </a:r>
            <a:endParaRPr sz="3050">
              <a:latin typeface="Times New Roman"/>
              <a:cs typeface="Times New Roman"/>
            </a:endParaRPr>
          </a:p>
          <a:p>
            <a:pPr>
              <a:lnSpc>
                <a:spcPct val="100000"/>
              </a:lnSpc>
            </a:pPr>
            <a:endParaRPr sz="3250">
              <a:latin typeface="Times New Roman"/>
              <a:cs typeface="Times New Roman"/>
            </a:endParaRPr>
          </a:p>
          <a:p>
            <a:pPr marL="515620">
              <a:lnSpc>
                <a:spcPct val="100000"/>
              </a:lnSpc>
              <a:tabLst>
                <a:tab pos="3535045" algn="l"/>
              </a:tabLst>
            </a:pPr>
            <a:r>
              <a:rPr sz="3050" b="1" spc="15" dirty="0">
                <a:solidFill>
                  <a:srgbClr val="0000FF"/>
                </a:solidFill>
                <a:latin typeface="Times New Roman"/>
                <a:cs typeface="Times New Roman"/>
              </a:rPr>
              <a:t>Mac,	DEC-OSF.</a:t>
            </a:r>
            <a:endParaRPr sz="305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C88789EF-81A7-4843-95F8-3C02F5BCE02A}"/>
              </a:ext>
            </a:extLst>
          </p:cNvPr>
          <p:cNvSpPr>
            <a:spLocks noGrp="1"/>
          </p:cNvSpPr>
          <p:nvPr>
            <p:ph type="ftr" sz="quarter" idx="5"/>
          </p:nvPr>
        </p:nvSpPr>
        <p:spPr>
          <a:xfrm>
            <a:off x="6605" y="7196964"/>
            <a:ext cx="9975595" cy="419988"/>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0105" y="391922"/>
            <a:ext cx="9326880" cy="6296025"/>
          </a:xfrm>
          <a:prstGeom prst="rect">
            <a:avLst/>
          </a:prstGeom>
        </p:spPr>
        <p:txBody>
          <a:bodyPr vert="horz" wrap="square" lIns="0" tIns="10795" rIns="0" bIns="0" rtlCol="0">
            <a:spAutoFit/>
          </a:bodyPr>
          <a:lstStyle/>
          <a:p>
            <a:pPr marL="12700" marR="730885" indent="2011680" algn="just">
              <a:lnSpc>
                <a:spcPct val="101099"/>
              </a:lnSpc>
              <a:spcBef>
                <a:spcPts val="85"/>
              </a:spcBef>
            </a:pPr>
            <a:r>
              <a:rPr sz="3050" b="1" spc="10" dirty="0">
                <a:latin typeface="Times New Roman"/>
                <a:cs typeface="Times New Roman"/>
              </a:rPr>
              <a:t>Various </a:t>
            </a:r>
            <a:r>
              <a:rPr sz="3050" b="1" spc="5" dirty="0">
                <a:latin typeface="Times New Roman"/>
                <a:cs typeface="Times New Roman"/>
              </a:rPr>
              <a:t>utilities </a:t>
            </a:r>
            <a:r>
              <a:rPr sz="3050" b="1" spc="10" dirty="0">
                <a:latin typeface="Times New Roman"/>
                <a:cs typeface="Times New Roman"/>
              </a:rPr>
              <a:t>and tools available for </a:t>
            </a:r>
            <a:r>
              <a:rPr sz="3050" b="1" spc="15" dirty="0">
                <a:latin typeface="Times New Roman"/>
                <a:cs typeface="Times New Roman"/>
              </a:rPr>
              <a:t> </a:t>
            </a:r>
            <a:r>
              <a:rPr sz="3050" b="1" spc="10" dirty="0">
                <a:latin typeface="Times New Roman"/>
                <a:cs typeface="Times New Roman"/>
              </a:rPr>
              <a:t>web-based design include:</a:t>
            </a:r>
            <a:r>
              <a:rPr sz="3050" b="1" spc="15" dirty="0">
                <a:latin typeface="Times New Roman"/>
                <a:cs typeface="Times New Roman"/>
              </a:rPr>
              <a:t> </a:t>
            </a:r>
            <a:r>
              <a:rPr sz="3050" b="1" spc="10" dirty="0">
                <a:solidFill>
                  <a:srgbClr val="0000FF"/>
                </a:solidFill>
                <a:latin typeface="Times New Roman"/>
                <a:cs typeface="Times New Roman"/>
              </a:rPr>
              <a:t>Java, </a:t>
            </a:r>
            <a:r>
              <a:rPr sz="3050" b="1" spc="15" dirty="0">
                <a:solidFill>
                  <a:srgbClr val="0000FF"/>
                </a:solidFill>
                <a:latin typeface="Times New Roman"/>
                <a:cs typeface="Times New Roman"/>
              </a:rPr>
              <a:t>XML, </a:t>
            </a:r>
            <a:r>
              <a:rPr sz="3050" b="1" spc="20" dirty="0">
                <a:solidFill>
                  <a:srgbClr val="0000FF"/>
                </a:solidFill>
                <a:latin typeface="Times New Roman"/>
                <a:cs typeface="Times New Roman"/>
              </a:rPr>
              <a:t>VRML </a:t>
            </a:r>
            <a:r>
              <a:rPr sz="3050" b="1" spc="10" dirty="0">
                <a:solidFill>
                  <a:srgbClr val="0000FF"/>
                </a:solidFill>
                <a:latin typeface="Times New Roman"/>
                <a:cs typeface="Times New Roman"/>
              </a:rPr>
              <a:t>and </a:t>
            </a:r>
            <a:r>
              <a:rPr sz="3050" b="1" spc="-750" dirty="0">
                <a:solidFill>
                  <a:srgbClr val="0000FF"/>
                </a:solidFill>
                <a:latin typeface="Times New Roman"/>
                <a:cs typeface="Times New Roman"/>
              </a:rPr>
              <a:t> </a:t>
            </a:r>
            <a:r>
              <a:rPr sz="3050" b="1" spc="15" dirty="0">
                <a:solidFill>
                  <a:srgbClr val="0000FF"/>
                </a:solidFill>
                <a:latin typeface="Times New Roman"/>
                <a:cs typeface="Times New Roman"/>
              </a:rPr>
              <a:t>GIF</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animators.</a:t>
            </a:r>
            <a:endParaRPr sz="3050">
              <a:latin typeface="Times New Roman"/>
              <a:cs typeface="Times New Roman"/>
            </a:endParaRPr>
          </a:p>
          <a:p>
            <a:pPr>
              <a:lnSpc>
                <a:spcPct val="100000"/>
              </a:lnSpc>
              <a:spcBef>
                <a:spcPts val="20"/>
              </a:spcBef>
            </a:pPr>
            <a:endParaRPr sz="3200">
              <a:latin typeface="Times New Roman"/>
              <a:cs typeface="Times New Roman"/>
            </a:endParaRPr>
          </a:p>
          <a:p>
            <a:pPr marL="12700" marR="5080" indent="1005840">
              <a:lnSpc>
                <a:spcPct val="101099"/>
              </a:lnSpc>
            </a:pPr>
            <a:r>
              <a:rPr sz="3050" b="1" spc="10" dirty="0">
                <a:latin typeface="Times New Roman"/>
                <a:cs typeface="Times New Roman"/>
              </a:rPr>
              <a:t>Certain compilers, such as, </a:t>
            </a:r>
            <a:r>
              <a:rPr sz="3050" b="1" spc="10" dirty="0">
                <a:solidFill>
                  <a:srgbClr val="0000FF"/>
                </a:solidFill>
                <a:latin typeface="Times New Roman"/>
                <a:cs typeface="Times New Roman"/>
              </a:rPr>
              <a:t>Visual C/C++, Visual </a:t>
            </a:r>
            <a:r>
              <a:rPr sz="3050" b="1" spc="15" dirty="0">
                <a:solidFill>
                  <a:srgbClr val="0000FF"/>
                </a:solidFill>
                <a:latin typeface="Times New Roman"/>
                <a:cs typeface="Times New Roman"/>
              </a:rPr>
              <a:t> </a:t>
            </a:r>
            <a:r>
              <a:rPr sz="3050" b="1" spc="10" dirty="0">
                <a:solidFill>
                  <a:srgbClr val="0000FF"/>
                </a:solidFill>
                <a:latin typeface="Times New Roman"/>
                <a:cs typeface="Times New Roman"/>
              </a:rPr>
              <a:t>Basic, Borland C/C++, Borland Pascal, </a:t>
            </a:r>
            <a:r>
              <a:rPr sz="3050" b="1" spc="15" dirty="0">
                <a:solidFill>
                  <a:srgbClr val="0000FF"/>
                </a:solidFill>
                <a:latin typeface="Times New Roman"/>
                <a:cs typeface="Times New Roman"/>
              </a:rPr>
              <a:t>Turbo </a:t>
            </a:r>
            <a:r>
              <a:rPr sz="3050" b="1" spc="10" dirty="0">
                <a:solidFill>
                  <a:srgbClr val="0000FF"/>
                </a:solidFill>
                <a:latin typeface="Times New Roman"/>
                <a:cs typeface="Times New Roman"/>
              </a:rPr>
              <a:t>C, </a:t>
            </a:r>
            <a:r>
              <a:rPr sz="3050" b="1" spc="15" dirty="0">
                <a:solidFill>
                  <a:srgbClr val="0000FF"/>
                </a:solidFill>
                <a:latin typeface="Times New Roman"/>
                <a:cs typeface="Times New Roman"/>
              </a:rPr>
              <a:t>Turbo </a:t>
            </a:r>
            <a:r>
              <a:rPr sz="3050" b="1" spc="-750" dirty="0">
                <a:solidFill>
                  <a:srgbClr val="0000FF"/>
                </a:solidFill>
                <a:latin typeface="Times New Roman"/>
                <a:cs typeface="Times New Roman"/>
              </a:rPr>
              <a:t> </a:t>
            </a:r>
            <a:r>
              <a:rPr sz="3050" b="1" spc="10" dirty="0">
                <a:solidFill>
                  <a:srgbClr val="0000FF"/>
                </a:solidFill>
                <a:latin typeface="Times New Roman"/>
                <a:cs typeface="Times New Roman"/>
              </a:rPr>
              <a:t>Pascal, </a:t>
            </a:r>
            <a:r>
              <a:rPr sz="3050" b="1" spc="15" dirty="0">
                <a:solidFill>
                  <a:srgbClr val="0000FF"/>
                </a:solidFill>
                <a:latin typeface="Times New Roman"/>
                <a:cs typeface="Times New Roman"/>
              </a:rPr>
              <a:t>Gnu </a:t>
            </a:r>
            <a:r>
              <a:rPr sz="3050" b="1" spc="10" dirty="0">
                <a:solidFill>
                  <a:srgbClr val="0000FF"/>
                </a:solidFill>
                <a:latin typeface="Times New Roman"/>
                <a:cs typeface="Times New Roman"/>
              </a:rPr>
              <a:t>C/C++, Java </a:t>
            </a:r>
            <a:r>
              <a:rPr sz="3050" b="1" spc="10" dirty="0">
                <a:latin typeface="Times New Roman"/>
                <a:cs typeface="Times New Roman"/>
              </a:rPr>
              <a:t>provide their </a:t>
            </a:r>
            <a:r>
              <a:rPr sz="3050" b="1" spc="15" dirty="0">
                <a:latin typeface="Times New Roman"/>
                <a:cs typeface="Times New Roman"/>
              </a:rPr>
              <a:t>own </a:t>
            </a:r>
            <a:r>
              <a:rPr sz="3050" b="1" spc="10" dirty="0">
                <a:latin typeface="Times New Roman"/>
                <a:cs typeface="Times New Roman"/>
              </a:rPr>
              <a:t>graphical </a:t>
            </a:r>
            <a:r>
              <a:rPr sz="3050" b="1" spc="15" dirty="0">
                <a:latin typeface="Times New Roman"/>
                <a:cs typeface="Times New Roman"/>
              </a:rPr>
              <a:t> </a:t>
            </a:r>
            <a:r>
              <a:rPr sz="3050" b="1" spc="10" dirty="0">
                <a:latin typeface="Times New Roman"/>
                <a:cs typeface="Times New Roman"/>
              </a:rPr>
              <a:t>libraries, API, support and help for </a:t>
            </a:r>
            <a:r>
              <a:rPr sz="3050" b="1" spc="15" dirty="0">
                <a:latin typeface="Times New Roman"/>
                <a:cs typeface="Times New Roman"/>
              </a:rPr>
              <a:t>programming </a:t>
            </a:r>
            <a:r>
              <a:rPr sz="3050" b="1" spc="10" dirty="0">
                <a:latin typeface="Times New Roman"/>
                <a:cs typeface="Times New Roman"/>
              </a:rPr>
              <a:t>2- </a:t>
            </a:r>
            <a:r>
              <a:rPr sz="3050" b="1" spc="15" dirty="0">
                <a:latin typeface="Times New Roman"/>
                <a:cs typeface="Times New Roman"/>
              </a:rPr>
              <a:t> </a:t>
            </a:r>
            <a:r>
              <a:rPr sz="3050" b="1" spc="10" dirty="0">
                <a:latin typeface="Times New Roman"/>
                <a:cs typeface="Times New Roman"/>
              </a:rPr>
              <a:t>D/3-D</a:t>
            </a:r>
            <a:r>
              <a:rPr sz="3050" b="1" dirty="0">
                <a:latin typeface="Times New Roman"/>
                <a:cs typeface="Times New Roman"/>
              </a:rPr>
              <a:t> </a:t>
            </a:r>
            <a:r>
              <a:rPr sz="3050" b="1" spc="10" dirty="0">
                <a:latin typeface="Times New Roman"/>
                <a:cs typeface="Times New Roman"/>
              </a:rPr>
              <a:t>graphics.</a:t>
            </a:r>
            <a:endParaRPr sz="3050">
              <a:latin typeface="Times New Roman"/>
              <a:cs typeface="Times New Roman"/>
            </a:endParaRPr>
          </a:p>
          <a:p>
            <a:pPr marL="1202055">
              <a:lnSpc>
                <a:spcPct val="100000"/>
              </a:lnSpc>
              <a:spcBef>
                <a:spcPts val="1325"/>
              </a:spcBef>
            </a:pPr>
            <a:r>
              <a:rPr sz="3050" b="1" spc="15" dirty="0">
                <a:latin typeface="Times New Roman"/>
                <a:cs typeface="Times New Roman"/>
              </a:rPr>
              <a:t>Some</a:t>
            </a:r>
            <a:r>
              <a:rPr sz="3050" b="1" spc="-10" dirty="0">
                <a:latin typeface="Times New Roman"/>
                <a:cs typeface="Times New Roman"/>
              </a:rPr>
              <a:t> </a:t>
            </a:r>
            <a:r>
              <a:rPr sz="3050" b="1" spc="10" dirty="0">
                <a:latin typeface="Times New Roman"/>
                <a:cs typeface="Times New Roman"/>
              </a:rPr>
              <a:t>these</a:t>
            </a:r>
            <a:r>
              <a:rPr sz="3050" b="1" spc="-10" dirty="0">
                <a:latin typeface="Times New Roman"/>
                <a:cs typeface="Times New Roman"/>
              </a:rPr>
              <a:t> </a:t>
            </a:r>
            <a:r>
              <a:rPr sz="3050" b="1" spc="10" dirty="0">
                <a:latin typeface="Times New Roman"/>
                <a:cs typeface="Times New Roman"/>
              </a:rPr>
              <a:t>systems</a:t>
            </a:r>
            <a:r>
              <a:rPr sz="3050" b="1" spc="-5" dirty="0">
                <a:latin typeface="Times New Roman"/>
                <a:cs typeface="Times New Roman"/>
              </a:rPr>
              <a:t> </a:t>
            </a:r>
            <a:r>
              <a:rPr sz="3050" b="1" spc="10" dirty="0">
                <a:latin typeface="Times New Roman"/>
                <a:cs typeface="Times New Roman"/>
              </a:rPr>
              <a:t>are</a:t>
            </a:r>
            <a:endParaRPr sz="3050">
              <a:latin typeface="Times New Roman"/>
              <a:cs typeface="Times New Roman"/>
            </a:endParaRPr>
          </a:p>
          <a:p>
            <a:pPr marL="1202055" indent="-1006475">
              <a:lnSpc>
                <a:spcPct val="100000"/>
              </a:lnSpc>
              <a:spcBef>
                <a:spcPts val="40"/>
              </a:spcBef>
              <a:buFont typeface="Times New Roman"/>
              <a:buChar char="•"/>
              <a:tabLst>
                <a:tab pos="1202055" algn="l"/>
                <a:tab pos="1202690" algn="l"/>
              </a:tabLst>
            </a:pPr>
            <a:r>
              <a:rPr sz="3050" b="1" u="heavy" spc="10" dirty="0">
                <a:solidFill>
                  <a:srgbClr val="0000FF"/>
                </a:solidFill>
                <a:uFill>
                  <a:solidFill>
                    <a:srgbClr val="0000FF"/>
                  </a:solidFill>
                </a:uFill>
                <a:latin typeface="Times New Roman"/>
                <a:cs typeface="Times New Roman"/>
              </a:rPr>
              <a:t>device-independent</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(X11,</a:t>
            </a:r>
            <a:r>
              <a:rPr sz="3050" b="1" dirty="0">
                <a:solidFill>
                  <a:srgbClr val="0000FF"/>
                </a:solidFill>
                <a:latin typeface="Times New Roman"/>
                <a:cs typeface="Times New Roman"/>
              </a:rPr>
              <a:t> </a:t>
            </a:r>
            <a:r>
              <a:rPr sz="3050" b="1" spc="15" dirty="0">
                <a:solidFill>
                  <a:srgbClr val="0000FF"/>
                </a:solidFill>
                <a:latin typeface="Times New Roman"/>
                <a:cs typeface="Times New Roman"/>
              </a:rPr>
              <a:t>OpenGL</a:t>
            </a:r>
            <a:r>
              <a:rPr sz="3050" b="1" dirty="0">
                <a:solidFill>
                  <a:srgbClr val="0000FF"/>
                </a:solidFill>
                <a:latin typeface="Times New Roman"/>
                <a:cs typeface="Times New Roman"/>
              </a:rPr>
              <a:t> </a:t>
            </a:r>
            <a:r>
              <a:rPr sz="3050" b="1" spc="5" dirty="0">
                <a:solidFill>
                  <a:srgbClr val="0000FF"/>
                </a:solidFill>
                <a:latin typeface="Times New Roman"/>
                <a:cs typeface="Times New Roman"/>
              </a:rPr>
              <a:t>)</a:t>
            </a:r>
            <a:endParaRPr sz="3050">
              <a:latin typeface="Times New Roman"/>
              <a:cs typeface="Times New Roman"/>
            </a:endParaRPr>
          </a:p>
          <a:p>
            <a:pPr>
              <a:lnSpc>
                <a:spcPct val="100000"/>
              </a:lnSpc>
              <a:buClr>
                <a:srgbClr val="0000FF"/>
              </a:buClr>
              <a:buFont typeface="Times New Roman"/>
              <a:buChar char="•"/>
            </a:pPr>
            <a:endParaRPr sz="3250">
              <a:latin typeface="Times New Roman"/>
              <a:cs typeface="Times New Roman"/>
            </a:endParaRPr>
          </a:p>
          <a:p>
            <a:pPr marL="1202055" indent="-1006475">
              <a:lnSpc>
                <a:spcPct val="100000"/>
              </a:lnSpc>
              <a:spcBef>
                <a:spcPts val="5"/>
              </a:spcBef>
              <a:buFont typeface="Times New Roman"/>
              <a:buChar char="•"/>
              <a:tabLst>
                <a:tab pos="1202055" algn="l"/>
                <a:tab pos="1202690" algn="l"/>
              </a:tabLst>
            </a:pPr>
            <a:r>
              <a:rPr sz="3050" b="1" u="heavy" spc="10" dirty="0">
                <a:solidFill>
                  <a:srgbClr val="0000FF"/>
                </a:solidFill>
                <a:uFill>
                  <a:solidFill>
                    <a:srgbClr val="0000FF"/>
                  </a:solidFill>
                </a:uFill>
                <a:latin typeface="Times New Roman"/>
                <a:cs typeface="Times New Roman"/>
              </a:rPr>
              <a:t>device-dependent</a:t>
            </a:r>
            <a:r>
              <a:rPr sz="3050" b="1" dirty="0">
                <a:solidFill>
                  <a:srgbClr val="0000FF"/>
                </a:solidFill>
                <a:latin typeface="Times New Roman"/>
                <a:cs typeface="Times New Roman"/>
              </a:rPr>
              <a:t> </a:t>
            </a:r>
            <a:r>
              <a:rPr sz="3050" b="1" spc="10" dirty="0">
                <a:solidFill>
                  <a:srgbClr val="0000FF"/>
                </a:solidFill>
                <a:latin typeface="Times New Roman"/>
                <a:cs typeface="Times New Roman"/>
              </a:rPr>
              <a:t>(Solaris,</a:t>
            </a:r>
            <a:r>
              <a:rPr sz="3050" b="1" dirty="0">
                <a:solidFill>
                  <a:srgbClr val="0000FF"/>
                </a:solidFill>
                <a:latin typeface="Times New Roman"/>
                <a:cs typeface="Times New Roman"/>
              </a:rPr>
              <a:t> </a:t>
            </a:r>
            <a:r>
              <a:rPr sz="3050" b="1" spc="15" dirty="0">
                <a:solidFill>
                  <a:srgbClr val="0000FF"/>
                </a:solidFill>
                <a:latin typeface="Times New Roman"/>
                <a:cs typeface="Times New Roman"/>
              </a:rPr>
              <a:t>HP-AGP</a:t>
            </a:r>
            <a:r>
              <a:rPr sz="3050" b="1" spc="5" dirty="0">
                <a:solidFill>
                  <a:srgbClr val="0000FF"/>
                </a:solidFill>
                <a:latin typeface="Times New Roman"/>
                <a:cs typeface="Times New Roman"/>
              </a:rPr>
              <a:t> ).</a:t>
            </a:r>
            <a:endParaRPr sz="305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7AE8EA46-1327-4542-8137-51715912BC14}"/>
              </a:ext>
            </a:extLst>
          </p:cNvPr>
          <p:cNvSpPr>
            <a:spLocks noGrp="1"/>
          </p:cNvSpPr>
          <p:nvPr>
            <p:ph type="ftr" sz="quarter" idx="5"/>
          </p:nvPr>
        </p:nvSpPr>
        <p:spPr>
          <a:xfrm>
            <a:off x="6605" y="7239000"/>
            <a:ext cx="9823195" cy="377952"/>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09149" y="2962147"/>
            <a:ext cx="5607050" cy="1434465"/>
          </a:xfrm>
          <a:prstGeom prst="rect">
            <a:avLst/>
          </a:prstGeom>
        </p:spPr>
        <p:txBody>
          <a:bodyPr vert="horz" wrap="square" lIns="0" tIns="10795" rIns="0" bIns="0" rtlCol="0">
            <a:spAutoFit/>
          </a:bodyPr>
          <a:lstStyle/>
          <a:p>
            <a:pPr marL="421005" marR="5080">
              <a:lnSpc>
                <a:spcPct val="101099"/>
              </a:lnSpc>
              <a:spcBef>
                <a:spcPts val="85"/>
              </a:spcBef>
            </a:pPr>
            <a:r>
              <a:rPr sz="3050" b="1" spc="10" dirty="0">
                <a:latin typeface="Times New Roman"/>
                <a:cs typeface="Times New Roman"/>
              </a:rPr>
              <a:t>Four</a:t>
            </a:r>
            <a:r>
              <a:rPr sz="3050" b="1" spc="-5" dirty="0">
                <a:latin typeface="Times New Roman"/>
                <a:cs typeface="Times New Roman"/>
              </a:rPr>
              <a:t> </a:t>
            </a:r>
            <a:r>
              <a:rPr sz="3050" b="1" spc="10" dirty="0">
                <a:latin typeface="Times New Roman"/>
                <a:cs typeface="Times New Roman"/>
              </a:rPr>
              <a:t>major</a:t>
            </a:r>
            <a:r>
              <a:rPr sz="3050" b="1" spc="-5" dirty="0">
                <a:latin typeface="Times New Roman"/>
                <a:cs typeface="Times New Roman"/>
              </a:rPr>
              <a:t> </a:t>
            </a:r>
            <a:r>
              <a:rPr sz="3050" b="1" spc="10" dirty="0">
                <a:latin typeface="Times New Roman"/>
                <a:cs typeface="Times New Roman"/>
              </a:rPr>
              <a:t>areas</a:t>
            </a:r>
            <a:r>
              <a:rPr sz="3050" b="1" spc="-5" dirty="0">
                <a:latin typeface="Times New Roman"/>
                <a:cs typeface="Times New Roman"/>
              </a:rPr>
              <a:t> </a:t>
            </a:r>
            <a:r>
              <a:rPr sz="3050" b="1" spc="10" dirty="0">
                <a:latin typeface="Times New Roman"/>
                <a:cs typeface="Times New Roman"/>
              </a:rPr>
              <a:t>of</a:t>
            </a:r>
            <a:r>
              <a:rPr sz="3050" b="1" spc="-5" dirty="0">
                <a:latin typeface="Times New Roman"/>
                <a:cs typeface="Times New Roman"/>
              </a:rPr>
              <a:t> </a:t>
            </a:r>
            <a:r>
              <a:rPr sz="3050" b="1" spc="15" dirty="0">
                <a:latin typeface="Times New Roman"/>
                <a:cs typeface="Times New Roman"/>
              </a:rPr>
              <a:t>Computer </a:t>
            </a:r>
            <a:r>
              <a:rPr sz="3050" b="1" spc="-750" dirty="0">
                <a:latin typeface="Times New Roman"/>
                <a:cs typeface="Times New Roman"/>
              </a:rPr>
              <a:t> </a:t>
            </a:r>
            <a:r>
              <a:rPr sz="3050" b="1" spc="10" dirty="0">
                <a:latin typeface="Times New Roman"/>
                <a:cs typeface="Times New Roman"/>
              </a:rPr>
              <a:t>Graphics</a:t>
            </a:r>
            <a:r>
              <a:rPr sz="3050" b="1" dirty="0">
                <a:latin typeface="Times New Roman"/>
                <a:cs typeface="Times New Roman"/>
              </a:rPr>
              <a:t> </a:t>
            </a:r>
            <a:r>
              <a:rPr sz="3050" b="1" spc="5" dirty="0">
                <a:latin typeface="Times New Roman"/>
                <a:cs typeface="Times New Roman"/>
              </a:rPr>
              <a:t>are:</a:t>
            </a:r>
            <a:endParaRPr sz="3050">
              <a:latin typeface="Times New Roman"/>
              <a:cs typeface="Times New Roman"/>
            </a:endParaRPr>
          </a:p>
          <a:p>
            <a:pPr marL="616585" indent="-604520">
              <a:lnSpc>
                <a:spcPct val="100000"/>
              </a:lnSpc>
              <a:spcBef>
                <a:spcPts val="35"/>
              </a:spcBef>
              <a:buFont typeface="Times New Roman"/>
              <a:buChar char="•"/>
              <a:tabLst>
                <a:tab pos="616585" algn="l"/>
                <a:tab pos="617220" algn="l"/>
              </a:tabLst>
            </a:pPr>
            <a:r>
              <a:rPr sz="3050" b="1" spc="10" dirty="0">
                <a:solidFill>
                  <a:srgbClr val="0000FF"/>
                </a:solidFill>
                <a:latin typeface="Times New Roman"/>
                <a:cs typeface="Times New Roman"/>
              </a:rPr>
              <a:t>Display</a:t>
            </a:r>
            <a:r>
              <a:rPr sz="3050" b="1" spc="-10" dirty="0">
                <a:solidFill>
                  <a:srgbClr val="0000FF"/>
                </a:solidFill>
                <a:latin typeface="Times New Roman"/>
                <a:cs typeface="Times New Roman"/>
              </a:rPr>
              <a:t> </a:t>
            </a:r>
            <a:r>
              <a:rPr sz="3050" b="1" spc="10" dirty="0">
                <a:solidFill>
                  <a:srgbClr val="0000FF"/>
                </a:solidFill>
                <a:latin typeface="Times New Roman"/>
                <a:cs typeface="Times New Roman"/>
              </a:rPr>
              <a:t>of</a:t>
            </a:r>
            <a:r>
              <a:rPr sz="3050" b="1" spc="-10" dirty="0">
                <a:solidFill>
                  <a:srgbClr val="0000FF"/>
                </a:solidFill>
                <a:latin typeface="Times New Roman"/>
                <a:cs typeface="Times New Roman"/>
              </a:rPr>
              <a:t> </a:t>
            </a:r>
            <a:r>
              <a:rPr sz="3050" b="1" spc="10" dirty="0">
                <a:solidFill>
                  <a:srgbClr val="0000FF"/>
                </a:solidFill>
                <a:latin typeface="Times New Roman"/>
                <a:cs typeface="Times New Roman"/>
              </a:rPr>
              <a:t>information,</a:t>
            </a:r>
            <a:endParaRPr sz="3050">
              <a:latin typeface="Times New Roman"/>
              <a:cs typeface="Times New Roman"/>
            </a:endParaRPr>
          </a:p>
        </p:txBody>
      </p:sp>
      <p:sp>
        <p:nvSpPr>
          <p:cNvPr id="3" name="object 3"/>
          <p:cNvSpPr txBox="1"/>
          <p:nvPr/>
        </p:nvSpPr>
        <p:spPr>
          <a:xfrm>
            <a:off x="4009149" y="4841233"/>
            <a:ext cx="3550920" cy="494665"/>
          </a:xfrm>
          <a:prstGeom prst="rect">
            <a:avLst/>
          </a:prstGeom>
        </p:spPr>
        <p:txBody>
          <a:bodyPr vert="horz" wrap="square" lIns="0" tIns="15875" rIns="0" bIns="0" rtlCol="0">
            <a:spAutoFit/>
          </a:bodyPr>
          <a:lstStyle/>
          <a:p>
            <a:pPr marL="616585" indent="-604520">
              <a:lnSpc>
                <a:spcPct val="100000"/>
              </a:lnSpc>
              <a:spcBef>
                <a:spcPts val="125"/>
              </a:spcBef>
              <a:buFont typeface="Times New Roman"/>
              <a:buChar char="•"/>
              <a:tabLst>
                <a:tab pos="616585" algn="l"/>
                <a:tab pos="617220" algn="l"/>
              </a:tabLst>
            </a:pPr>
            <a:r>
              <a:rPr sz="3050" b="1" spc="10" dirty="0">
                <a:solidFill>
                  <a:srgbClr val="0000FF"/>
                </a:solidFill>
                <a:latin typeface="Times New Roman"/>
                <a:cs typeface="Times New Roman"/>
              </a:rPr>
              <a:t>Design/Modeling,</a:t>
            </a:r>
            <a:endParaRPr sz="3050">
              <a:latin typeface="Times New Roman"/>
              <a:cs typeface="Times New Roman"/>
            </a:endParaRPr>
          </a:p>
        </p:txBody>
      </p:sp>
      <p:sp>
        <p:nvSpPr>
          <p:cNvPr id="4" name="object 4"/>
          <p:cNvSpPr txBox="1"/>
          <p:nvPr/>
        </p:nvSpPr>
        <p:spPr>
          <a:xfrm>
            <a:off x="4009149" y="5780775"/>
            <a:ext cx="3187065" cy="1434465"/>
          </a:xfrm>
          <a:prstGeom prst="rect">
            <a:avLst/>
          </a:prstGeom>
        </p:spPr>
        <p:txBody>
          <a:bodyPr vert="horz" wrap="square" lIns="0" tIns="15875" rIns="0" bIns="0" rtlCol="0">
            <a:spAutoFit/>
          </a:bodyPr>
          <a:lstStyle/>
          <a:p>
            <a:pPr marL="616585" indent="-604520">
              <a:lnSpc>
                <a:spcPct val="100000"/>
              </a:lnSpc>
              <a:spcBef>
                <a:spcPts val="125"/>
              </a:spcBef>
              <a:buFont typeface="Times New Roman"/>
              <a:buChar char="•"/>
              <a:tabLst>
                <a:tab pos="616585" algn="l"/>
                <a:tab pos="617220" algn="l"/>
              </a:tabLst>
            </a:pPr>
            <a:r>
              <a:rPr sz="3050" b="1" spc="10" dirty="0">
                <a:solidFill>
                  <a:srgbClr val="0000FF"/>
                </a:solidFill>
                <a:latin typeface="Times New Roman"/>
                <a:cs typeface="Times New Roman"/>
              </a:rPr>
              <a:t>Simulation</a:t>
            </a:r>
            <a:r>
              <a:rPr sz="3050" b="1" spc="-45" dirty="0">
                <a:solidFill>
                  <a:srgbClr val="0000FF"/>
                </a:solidFill>
                <a:latin typeface="Times New Roman"/>
                <a:cs typeface="Times New Roman"/>
              </a:rPr>
              <a:t> </a:t>
            </a:r>
            <a:r>
              <a:rPr sz="3050" b="1" spc="10" dirty="0">
                <a:solidFill>
                  <a:srgbClr val="0000FF"/>
                </a:solidFill>
                <a:latin typeface="Times New Roman"/>
                <a:cs typeface="Times New Roman"/>
              </a:rPr>
              <a:t>and</a:t>
            </a:r>
            <a:endParaRPr sz="3050">
              <a:latin typeface="Times New Roman"/>
              <a:cs typeface="Times New Roman"/>
            </a:endParaRPr>
          </a:p>
          <a:p>
            <a:pPr>
              <a:lnSpc>
                <a:spcPct val="100000"/>
              </a:lnSpc>
              <a:buClr>
                <a:srgbClr val="0000FF"/>
              </a:buClr>
              <a:buFont typeface="Times New Roman"/>
              <a:buChar char="•"/>
            </a:pPr>
            <a:endParaRPr sz="3250">
              <a:latin typeface="Times New Roman"/>
              <a:cs typeface="Times New Roman"/>
            </a:endParaRPr>
          </a:p>
          <a:p>
            <a:pPr marL="616585" indent="-604520">
              <a:lnSpc>
                <a:spcPct val="100000"/>
              </a:lnSpc>
              <a:buFont typeface="Times New Roman"/>
              <a:buChar char="•"/>
              <a:tabLst>
                <a:tab pos="616585" algn="l"/>
                <a:tab pos="617220" algn="l"/>
              </a:tabLst>
            </a:pPr>
            <a:r>
              <a:rPr sz="3050" b="1" spc="10" dirty="0">
                <a:solidFill>
                  <a:srgbClr val="0000FF"/>
                </a:solidFill>
                <a:latin typeface="Times New Roman"/>
                <a:cs typeface="Times New Roman"/>
              </a:rPr>
              <a:t>User</a:t>
            </a:r>
            <a:r>
              <a:rPr sz="3050" b="1" spc="-55" dirty="0">
                <a:solidFill>
                  <a:srgbClr val="0000FF"/>
                </a:solidFill>
                <a:latin typeface="Times New Roman"/>
                <a:cs typeface="Times New Roman"/>
              </a:rPr>
              <a:t> </a:t>
            </a:r>
            <a:r>
              <a:rPr sz="3050" b="1" spc="5" dirty="0">
                <a:solidFill>
                  <a:srgbClr val="0000FF"/>
                </a:solidFill>
                <a:latin typeface="Times New Roman"/>
                <a:cs typeface="Times New Roman"/>
              </a:rPr>
              <a:t>Interface.</a:t>
            </a:r>
            <a:endParaRPr sz="3050">
              <a:latin typeface="Times New Roman"/>
              <a:cs typeface="Times New Roman"/>
            </a:endParaRPr>
          </a:p>
        </p:txBody>
      </p:sp>
      <p:sp>
        <p:nvSpPr>
          <p:cNvPr id="5" name="object 5"/>
          <p:cNvSpPr txBox="1"/>
          <p:nvPr/>
        </p:nvSpPr>
        <p:spPr>
          <a:xfrm>
            <a:off x="364498" y="433807"/>
            <a:ext cx="7077709" cy="2373630"/>
          </a:xfrm>
          <a:prstGeom prst="rect">
            <a:avLst/>
          </a:prstGeom>
        </p:spPr>
        <p:txBody>
          <a:bodyPr vert="horz" wrap="square" lIns="0" tIns="11430" rIns="0" bIns="0" rtlCol="0">
            <a:spAutoFit/>
          </a:bodyPr>
          <a:lstStyle/>
          <a:p>
            <a:pPr marL="12700" marR="5080">
              <a:lnSpc>
                <a:spcPct val="101000"/>
              </a:lnSpc>
              <a:spcBef>
                <a:spcPts val="90"/>
              </a:spcBef>
            </a:pPr>
            <a:r>
              <a:rPr sz="3050" b="1" spc="10" dirty="0">
                <a:latin typeface="Times New Roman"/>
                <a:cs typeface="Times New Roman"/>
              </a:rPr>
              <a:t>Four basic output primitives (or elements) </a:t>
            </a:r>
            <a:r>
              <a:rPr sz="3050" b="1" spc="-750" dirty="0">
                <a:latin typeface="Times New Roman"/>
                <a:cs typeface="Times New Roman"/>
              </a:rPr>
              <a:t> </a:t>
            </a:r>
            <a:r>
              <a:rPr sz="3050" b="1" spc="10" dirty="0">
                <a:latin typeface="Times New Roman"/>
                <a:cs typeface="Times New Roman"/>
              </a:rPr>
              <a:t>for</a:t>
            </a:r>
            <a:r>
              <a:rPr sz="3050" b="1" dirty="0">
                <a:latin typeface="Times New Roman"/>
                <a:cs typeface="Times New Roman"/>
              </a:rPr>
              <a:t> </a:t>
            </a:r>
            <a:r>
              <a:rPr sz="3050" b="1" spc="10" dirty="0">
                <a:latin typeface="Times New Roman"/>
                <a:cs typeface="Times New Roman"/>
              </a:rPr>
              <a:t>drawing</a:t>
            </a:r>
            <a:r>
              <a:rPr sz="3050" b="1" spc="5" dirty="0">
                <a:latin typeface="Times New Roman"/>
                <a:cs typeface="Times New Roman"/>
              </a:rPr>
              <a:t> </a:t>
            </a:r>
            <a:r>
              <a:rPr sz="3050" b="1" spc="10" dirty="0">
                <a:latin typeface="Times New Roman"/>
                <a:cs typeface="Times New Roman"/>
              </a:rPr>
              <a:t>pictures:</a:t>
            </a:r>
            <a:endParaRPr sz="3050">
              <a:latin typeface="Times New Roman"/>
              <a:cs typeface="Times New Roman"/>
            </a:endParaRPr>
          </a:p>
          <a:p>
            <a:pPr marL="344805" indent="-332740">
              <a:lnSpc>
                <a:spcPct val="100000"/>
              </a:lnSpc>
              <a:spcBef>
                <a:spcPts val="40"/>
              </a:spcBef>
              <a:buFont typeface="Times New Roman"/>
              <a:buChar char="•"/>
              <a:tabLst>
                <a:tab pos="344805" algn="l"/>
                <a:tab pos="345440" algn="l"/>
              </a:tabLst>
            </a:pPr>
            <a:r>
              <a:rPr sz="3050" b="1" spc="10" dirty="0">
                <a:solidFill>
                  <a:srgbClr val="0000FF"/>
                </a:solidFill>
                <a:latin typeface="Times New Roman"/>
                <a:cs typeface="Times New Roman"/>
              </a:rPr>
              <a:t>POLYLINE</a:t>
            </a:r>
            <a:endParaRPr sz="3050">
              <a:latin typeface="Times New Roman"/>
              <a:cs typeface="Times New Roman"/>
            </a:endParaRPr>
          </a:p>
          <a:p>
            <a:pPr>
              <a:lnSpc>
                <a:spcPct val="100000"/>
              </a:lnSpc>
              <a:buClr>
                <a:srgbClr val="0000FF"/>
              </a:buClr>
              <a:buFont typeface="Times New Roman"/>
              <a:buChar char="•"/>
            </a:pPr>
            <a:endParaRPr sz="3250">
              <a:latin typeface="Times New Roman"/>
              <a:cs typeface="Times New Roman"/>
            </a:endParaRPr>
          </a:p>
          <a:p>
            <a:pPr marL="344805" indent="-332740">
              <a:lnSpc>
                <a:spcPct val="100000"/>
              </a:lnSpc>
              <a:spcBef>
                <a:spcPts val="5"/>
              </a:spcBef>
              <a:buFont typeface="Times New Roman"/>
              <a:buChar char="•"/>
              <a:tabLst>
                <a:tab pos="344805" algn="l"/>
                <a:tab pos="345440" algn="l"/>
              </a:tabLst>
            </a:pPr>
            <a:r>
              <a:rPr sz="3050" b="1" spc="10" dirty="0">
                <a:solidFill>
                  <a:srgbClr val="0000FF"/>
                </a:solidFill>
                <a:latin typeface="Times New Roman"/>
                <a:cs typeface="Times New Roman"/>
              </a:rPr>
              <a:t>Filled</a:t>
            </a:r>
            <a:r>
              <a:rPr sz="3050" b="1" spc="-5" dirty="0">
                <a:solidFill>
                  <a:srgbClr val="0000FF"/>
                </a:solidFill>
                <a:latin typeface="Times New Roman"/>
                <a:cs typeface="Times New Roman"/>
              </a:rPr>
              <a:t> </a:t>
            </a:r>
            <a:r>
              <a:rPr sz="3050" b="1" spc="15" dirty="0">
                <a:solidFill>
                  <a:srgbClr val="0000FF"/>
                </a:solidFill>
                <a:latin typeface="Times New Roman"/>
                <a:cs typeface="Times New Roman"/>
              </a:rPr>
              <a:t>POLYGONS</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(regions)</a:t>
            </a:r>
            <a:endParaRPr sz="3050">
              <a:latin typeface="Times New Roman"/>
              <a:cs typeface="Times New Roman"/>
            </a:endParaRPr>
          </a:p>
        </p:txBody>
      </p:sp>
      <p:sp>
        <p:nvSpPr>
          <p:cNvPr id="6" name="object 6"/>
          <p:cNvSpPr txBox="1"/>
          <p:nvPr/>
        </p:nvSpPr>
        <p:spPr>
          <a:xfrm>
            <a:off x="364498" y="3252434"/>
            <a:ext cx="3215005" cy="494665"/>
          </a:xfrm>
          <a:prstGeom prst="rect">
            <a:avLst/>
          </a:prstGeom>
        </p:spPr>
        <p:txBody>
          <a:bodyPr vert="horz" wrap="square" lIns="0" tIns="15875" rIns="0" bIns="0" rtlCol="0">
            <a:spAutoFit/>
          </a:bodyPr>
          <a:lstStyle/>
          <a:p>
            <a:pPr marL="344170" indent="-332105">
              <a:lnSpc>
                <a:spcPct val="100000"/>
              </a:lnSpc>
              <a:spcBef>
                <a:spcPts val="125"/>
              </a:spcBef>
              <a:buFont typeface="Times New Roman"/>
              <a:buChar char="•"/>
              <a:tabLst>
                <a:tab pos="343535" algn="l"/>
                <a:tab pos="344805" algn="l"/>
              </a:tabLst>
            </a:pPr>
            <a:r>
              <a:rPr sz="3050" b="1" spc="15" dirty="0">
                <a:solidFill>
                  <a:srgbClr val="0000FF"/>
                </a:solidFill>
                <a:latin typeface="Times New Roman"/>
                <a:cs typeface="Times New Roman"/>
              </a:rPr>
              <a:t>ELLIPSE</a:t>
            </a:r>
            <a:r>
              <a:rPr sz="3050" b="1" spc="-65" dirty="0">
                <a:solidFill>
                  <a:srgbClr val="0000FF"/>
                </a:solidFill>
                <a:latin typeface="Times New Roman"/>
                <a:cs typeface="Times New Roman"/>
              </a:rPr>
              <a:t> </a:t>
            </a:r>
            <a:r>
              <a:rPr sz="3050" b="1" spc="15" dirty="0">
                <a:solidFill>
                  <a:srgbClr val="0000FF"/>
                </a:solidFill>
                <a:latin typeface="Times New Roman"/>
                <a:cs typeface="Times New Roman"/>
              </a:rPr>
              <a:t>(ARC)</a:t>
            </a:r>
            <a:endParaRPr sz="3050">
              <a:latin typeface="Times New Roman"/>
              <a:cs typeface="Times New Roman"/>
            </a:endParaRPr>
          </a:p>
        </p:txBody>
      </p:sp>
      <p:sp>
        <p:nvSpPr>
          <p:cNvPr id="7" name="object 7"/>
          <p:cNvSpPr txBox="1"/>
          <p:nvPr/>
        </p:nvSpPr>
        <p:spPr>
          <a:xfrm>
            <a:off x="364498" y="4191977"/>
            <a:ext cx="1421130" cy="494665"/>
          </a:xfrm>
          <a:prstGeom prst="rect">
            <a:avLst/>
          </a:prstGeom>
        </p:spPr>
        <p:txBody>
          <a:bodyPr vert="horz" wrap="square" lIns="0" tIns="15875" rIns="0" bIns="0" rtlCol="0">
            <a:spAutoFit/>
          </a:bodyPr>
          <a:lstStyle/>
          <a:p>
            <a:pPr marL="344170" indent="-332105">
              <a:lnSpc>
                <a:spcPct val="100000"/>
              </a:lnSpc>
              <a:spcBef>
                <a:spcPts val="125"/>
              </a:spcBef>
              <a:buFont typeface="Times New Roman"/>
              <a:buChar char="•"/>
              <a:tabLst>
                <a:tab pos="343535" algn="l"/>
                <a:tab pos="344805" algn="l"/>
              </a:tabLst>
            </a:pPr>
            <a:r>
              <a:rPr sz="3050" b="1" spc="10" dirty="0">
                <a:solidFill>
                  <a:srgbClr val="0000FF"/>
                </a:solidFill>
                <a:latin typeface="Times New Roman"/>
                <a:cs typeface="Times New Roman"/>
              </a:rPr>
              <a:t>TEXT</a:t>
            </a:r>
            <a:endParaRPr sz="3050">
              <a:latin typeface="Times New Roman"/>
              <a:cs typeface="Times New Roman"/>
            </a:endParaRPr>
          </a:p>
        </p:txBody>
      </p:sp>
      <p:sp>
        <p:nvSpPr>
          <p:cNvPr id="8" name="object 8"/>
          <p:cNvSpPr txBox="1"/>
          <p:nvPr/>
        </p:nvSpPr>
        <p:spPr>
          <a:xfrm>
            <a:off x="364498" y="5131519"/>
            <a:ext cx="2929255" cy="494665"/>
          </a:xfrm>
          <a:prstGeom prst="rect">
            <a:avLst/>
          </a:prstGeom>
        </p:spPr>
        <p:txBody>
          <a:bodyPr vert="horz" wrap="square" lIns="0" tIns="15875" rIns="0" bIns="0" rtlCol="0">
            <a:spAutoFit/>
          </a:bodyPr>
          <a:lstStyle/>
          <a:p>
            <a:pPr marL="344805" indent="-332740">
              <a:lnSpc>
                <a:spcPct val="100000"/>
              </a:lnSpc>
              <a:spcBef>
                <a:spcPts val="125"/>
              </a:spcBef>
              <a:buFont typeface="Times New Roman"/>
              <a:buChar char="•"/>
              <a:tabLst>
                <a:tab pos="344805" algn="l"/>
                <a:tab pos="345440" algn="l"/>
              </a:tabLst>
            </a:pPr>
            <a:r>
              <a:rPr sz="3050" b="1" spc="5" dirty="0">
                <a:solidFill>
                  <a:srgbClr val="0000FF"/>
                </a:solidFill>
                <a:latin typeface="Times New Roman"/>
                <a:cs typeface="Times New Roman"/>
              </a:rPr>
              <a:t>Raster</a:t>
            </a:r>
            <a:r>
              <a:rPr sz="3050" b="1" spc="-55" dirty="0">
                <a:solidFill>
                  <a:srgbClr val="0000FF"/>
                </a:solidFill>
                <a:latin typeface="Times New Roman"/>
                <a:cs typeface="Times New Roman"/>
              </a:rPr>
              <a:t> </a:t>
            </a:r>
            <a:r>
              <a:rPr sz="3050" b="1" spc="10" dirty="0">
                <a:solidFill>
                  <a:srgbClr val="0000FF"/>
                </a:solidFill>
                <a:latin typeface="Times New Roman"/>
                <a:cs typeface="Times New Roman"/>
              </a:rPr>
              <a:t>IMAGE</a:t>
            </a:r>
            <a:endParaRPr sz="3050">
              <a:latin typeface="Times New Roman"/>
              <a:cs typeface="Times New Roman"/>
            </a:endParaRPr>
          </a:p>
        </p:txBody>
      </p:sp>
      <p:sp>
        <p:nvSpPr>
          <p:cNvPr id="9" name="object 9"/>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12" name="Footer Placeholder 11">
            <a:extLst>
              <a:ext uri="{FF2B5EF4-FFF2-40B4-BE49-F238E27FC236}">
                <a16:creationId xmlns:a16="http://schemas.microsoft.com/office/drawing/2014/main" id="{E008D2CD-CA2E-4725-9753-FB87B9C1EDDF}"/>
              </a:ext>
            </a:extLst>
          </p:cNvPr>
          <p:cNvSpPr>
            <a:spLocks noGrp="1"/>
          </p:cNvSpPr>
          <p:nvPr>
            <p:ph type="ftr" sz="quarter" idx="5"/>
          </p:nvPr>
        </p:nvSpPr>
        <p:spPr>
          <a:xfrm>
            <a:off x="152400" y="7228332"/>
            <a:ext cx="9753600" cy="315468"/>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004" y="426974"/>
            <a:ext cx="9230360" cy="6679457"/>
          </a:xfrm>
          <a:prstGeom prst="rect">
            <a:avLst/>
          </a:prstGeom>
        </p:spPr>
        <p:txBody>
          <a:bodyPr vert="horz" wrap="square" lIns="0" tIns="11430" rIns="0" bIns="0" rtlCol="0">
            <a:spAutoFit/>
          </a:bodyPr>
          <a:lstStyle/>
          <a:p>
            <a:pPr marL="90805" marR="393065" indent="1005840">
              <a:lnSpc>
                <a:spcPct val="101000"/>
              </a:lnSpc>
              <a:spcBef>
                <a:spcPts val="90"/>
              </a:spcBef>
            </a:pPr>
            <a:r>
              <a:rPr sz="3050" b="1" spc="15" dirty="0">
                <a:latin typeface="Times New Roman"/>
                <a:cs typeface="Times New Roman"/>
              </a:rPr>
              <a:t>Computer </a:t>
            </a:r>
            <a:r>
              <a:rPr sz="3050" b="1" spc="10" dirty="0">
                <a:latin typeface="Times New Roman"/>
                <a:cs typeface="Times New Roman"/>
              </a:rPr>
              <a:t>Graphics systems could be </a:t>
            </a:r>
            <a:r>
              <a:rPr sz="3050" b="1" i="1" u="sng" spc="5" dirty="0">
                <a:solidFill>
                  <a:srgbClr val="0000FF"/>
                </a:solidFill>
                <a:uFill>
                  <a:solidFill>
                    <a:srgbClr val="0000FF"/>
                  </a:solidFill>
                </a:uFill>
                <a:latin typeface="Times New Roman"/>
                <a:cs typeface="Times New Roman"/>
              </a:rPr>
              <a:t>active </a:t>
            </a:r>
            <a:r>
              <a:rPr sz="3050" b="1" u="sng" spc="10" dirty="0">
                <a:solidFill>
                  <a:srgbClr val="0000FF"/>
                </a:solidFill>
                <a:uFill>
                  <a:solidFill>
                    <a:srgbClr val="0000FF"/>
                  </a:solidFill>
                </a:uFill>
                <a:latin typeface="Times New Roman"/>
                <a:cs typeface="Times New Roman"/>
              </a:rPr>
              <a:t>or </a:t>
            </a:r>
            <a:r>
              <a:rPr sz="3050" b="1" u="sng" spc="-750" dirty="0">
                <a:solidFill>
                  <a:srgbClr val="0000FF"/>
                </a:solidFill>
                <a:latin typeface="Times New Roman"/>
                <a:cs typeface="Times New Roman"/>
              </a:rPr>
              <a:t> </a:t>
            </a:r>
            <a:r>
              <a:rPr sz="3050" b="1" i="1" u="sng" spc="5" dirty="0">
                <a:solidFill>
                  <a:srgbClr val="0000FF"/>
                </a:solidFill>
                <a:uFill>
                  <a:solidFill>
                    <a:srgbClr val="0000FF"/>
                  </a:solidFill>
                </a:uFill>
                <a:latin typeface="Times New Roman"/>
                <a:cs typeface="Times New Roman"/>
              </a:rPr>
              <a:t>passive</a:t>
            </a:r>
            <a:r>
              <a:rPr sz="3050" b="1" u="sng" spc="5" dirty="0">
                <a:solidFill>
                  <a:srgbClr val="0000FF"/>
                </a:solidFill>
                <a:latin typeface="Times New Roman"/>
                <a:cs typeface="Times New Roman"/>
              </a:rPr>
              <a:t>.</a:t>
            </a:r>
            <a:endParaRPr sz="3050" u="sng" dirty="0">
              <a:latin typeface="Times New Roman"/>
              <a:cs typeface="Times New Roman"/>
            </a:endParaRPr>
          </a:p>
          <a:p>
            <a:pPr>
              <a:lnSpc>
                <a:spcPct val="100000"/>
              </a:lnSpc>
              <a:spcBef>
                <a:spcPts val="15"/>
              </a:spcBef>
            </a:pPr>
            <a:endParaRPr sz="3200" dirty="0">
              <a:latin typeface="Times New Roman"/>
              <a:cs typeface="Times New Roman"/>
            </a:endParaRPr>
          </a:p>
          <a:p>
            <a:pPr marL="90805" marR="5080" indent="1005840">
              <a:lnSpc>
                <a:spcPct val="101099"/>
              </a:lnSpc>
              <a:spcBef>
                <a:spcPts val="5"/>
              </a:spcBef>
            </a:pPr>
            <a:r>
              <a:rPr sz="3050" b="1" spc="10" dirty="0">
                <a:latin typeface="Times New Roman"/>
                <a:cs typeface="Times New Roman"/>
              </a:rPr>
              <a:t>In both cases, the input to the system </a:t>
            </a:r>
            <a:r>
              <a:rPr sz="3050" b="1" spc="5" dirty="0">
                <a:latin typeface="Times New Roman"/>
                <a:cs typeface="Times New Roman"/>
              </a:rPr>
              <a:t>is </a:t>
            </a:r>
            <a:r>
              <a:rPr sz="3050" b="1" spc="10" dirty="0">
                <a:latin typeface="Times New Roman"/>
                <a:cs typeface="Times New Roman"/>
              </a:rPr>
              <a:t>the scene </a:t>
            </a:r>
            <a:r>
              <a:rPr sz="3050" b="1" spc="-750" dirty="0">
                <a:latin typeface="Times New Roman"/>
                <a:cs typeface="Times New Roman"/>
              </a:rPr>
              <a:t> </a:t>
            </a:r>
            <a:r>
              <a:rPr sz="3050" b="1" spc="10" dirty="0">
                <a:latin typeface="Times New Roman"/>
                <a:cs typeface="Times New Roman"/>
              </a:rPr>
              <a:t>description and output </a:t>
            </a:r>
            <a:r>
              <a:rPr sz="3050" b="1" spc="5" dirty="0">
                <a:latin typeface="Times New Roman"/>
                <a:cs typeface="Times New Roman"/>
              </a:rPr>
              <a:t>is </a:t>
            </a:r>
            <a:r>
              <a:rPr sz="3050" b="1" spc="10" dirty="0">
                <a:latin typeface="Times New Roman"/>
                <a:cs typeface="Times New Roman"/>
              </a:rPr>
              <a:t>a static or animated scene to </a:t>
            </a:r>
            <a:r>
              <a:rPr sz="3050" b="1" spc="15" dirty="0">
                <a:latin typeface="Times New Roman"/>
                <a:cs typeface="Times New Roman"/>
              </a:rPr>
              <a:t> </a:t>
            </a:r>
            <a:r>
              <a:rPr sz="3050" b="1" spc="10" dirty="0">
                <a:latin typeface="Times New Roman"/>
                <a:cs typeface="Times New Roman"/>
              </a:rPr>
              <a:t>be</a:t>
            </a:r>
            <a:r>
              <a:rPr sz="3050" b="1" spc="5" dirty="0">
                <a:latin typeface="Times New Roman"/>
                <a:cs typeface="Times New Roman"/>
              </a:rPr>
              <a:t> </a:t>
            </a:r>
            <a:r>
              <a:rPr sz="3050" b="1" spc="10" dirty="0">
                <a:latin typeface="Times New Roman"/>
                <a:cs typeface="Times New Roman"/>
              </a:rPr>
              <a:t>displayed.</a:t>
            </a:r>
            <a:endParaRPr sz="3050" dirty="0">
              <a:latin typeface="Times New Roman"/>
              <a:cs typeface="Times New Roman"/>
            </a:endParaRPr>
          </a:p>
          <a:p>
            <a:pPr>
              <a:lnSpc>
                <a:spcPct val="100000"/>
              </a:lnSpc>
              <a:spcBef>
                <a:spcPts val="20"/>
              </a:spcBef>
            </a:pPr>
            <a:endParaRPr sz="3200" dirty="0">
              <a:latin typeface="Times New Roman"/>
              <a:cs typeface="Times New Roman"/>
            </a:endParaRPr>
          </a:p>
          <a:p>
            <a:pPr marL="90805" marR="278130" indent="1005840">
              <a:lnSpc>
                <a:spcPct val="101000"/>
              </a:lnSpc>
            </a:pPr>
            <a:r>
              <a:rPr sz="3050" b="1" spc="10" dirty="0">
                <a:latin typeface="Times New Roman"/>
                <a:cs typeface="Times New Roman"/>
              </a:rPr>
              <a:t>In case </a:t>
            </a:r>
            <a:r>
              <a:rPr sz="3050" b="1" spc="5" dirty="0">
                <a:latin typeface="Times New Roman"/>
                <a:cs typeface="Times New Roman"/>
              </a:rPr>
              <a:t>of </a:t>
            </a:r>
            <a:r>
              <a:rPr sz="3050" b="1" i="1" spc="5" dirty="0">
                <a:latin typeface="Times New Roman"/>
                <a:cs typeface="Times New Roman"/>
              </a:rPr>
              <a:t>active </a:t>
            </a:r>
            <a:r>
              <a:rPr sz="3050" b="1" spc="10" dirty="0">
                <a:latin typeface="Times New Roman"/>
                <a:cs typeface="Times New Roman"/>
              </a:rPr>
              <a:t>systems, the user controls the </a:t>
            </a:r>
            <a:r>
              <a:rPr sz="3050" b="1" spc="15" dirty="0">
                <a:latin typeface="Times New Roman"/>
                <a:cs typeface="Times New Roman"/>
              </a:rPr>
              <a:t> </a:t>
            </a:r>
            <a:r>
              <a:rPr sz="3050" b="1" spc="10" dirty="0">
                <a:latin typeface="Times New Roman"/>
                <a:cs typeface="Times New Roman"/>
              </a:rPr>
              <a:t>display</a:t>
            </a:r>
            <a:r>
              <a:rPr sz="3050" b="1" spc="5" dirty="0">
                <a:latin typeface="Times New Roman"/>
                <a:cs typeface="Times New Roman"/>
              </a:rPr>
              <a:t> </a:t>
            </a:r>
            <a:r>
              <a:rPr sz="3050" b="1" spc="10" dirty="0">
                <a:latin typeface="Times New Roman"/>
                <a:cs typeface="Times New Roman"/>
              </a:rPr>
              <a:t>with</a:t>
            </a:r>
            <a:r>
              <a:rPr sz="3050" b="1" spc="5" dirty="0">
                <a:latin typeface="Times New Roman"/>
                <a:cs typeface="Times New Roman"/>
              </a:rPr>
              <a:t> </a:t>
            </a:r>
            <a:r>
              <a:rPr sz="3050" b="1" spc="10" dirty="0">
                <a:latin typeface="Times New Roman"/>
                <a:cs typeface="Times New Roman"/>
              </a:rPr>
              <a:t>the</a:t>
            </a:r>
            <a:r>
              <a:rPr sz="3050" b="1" spc="5" dirty="0">
                <a:latin typeface="Times New Roman"/>
                <a:cs typeface="Times New Roman"/>
              </a:rPr>
              <a:t> </a:t>
            </a:r>
            <a:r>
              <a:rPr sz="3050" b="1" spc="10" dirty="0">
                <a:latin typeface="Times New Roman"/>
                <a:cs typeface="Times New Roman"/>
              </a:rPr>
              <a:t>help of</a:t>
            </a:r>
            <a:r>
              <a:rPr sz="3050" b="1" spc="5" dirty="0">
                <a:latin typeface="Times New Roman"/>
                <a:cs typeface="Times New Roman"/>
              </a:rPr>
              <a:t> </a:t>
            </a:r>
            <a:r>
              <a:rPr sz="3050" b="1" spc="10" dirty="0">
                <a:latin typeface="Times New Roman"/>
                <a:cs typeface="Times New Roman"/>
              </a:rPr>
              <a:t>a</a:t>
            </a:r>
            <a:r>
              <a:rPr sz="3050" b="1" spc="5" dirty="0">
                <a:latin typeface="Times New Roman"/>
                <a:cs typeface="Times New Roman"/>
              </a:rPr>
              <a:t> </a:t>
            </a:r>
            <a:r>
              <a:rPr sz="3050" b="1" spc="10" dirty="0">
                <a:latin typeface="Times New Roman"/>
                <a:cs typeface="Times New Roman"/>
              </a:rPr>
              <a:t>GUI,</a:t>
            </a:r>
            <a:r>
              <a:rPr sz="3050" b="1" spc="15" dirty="0">
                <a:latin typeface="Times New Roman"/>
                <a:cs typeface="Times New Roman"/>
              </a:rPr>
              <a:t> </a:t>
            </a:r>
            <a:r>
              <a:rPr sz="3050" b="1" spc="10" dirty="0">
                <a:latin typeface="Times New Roman"/>
                <a:cs typeface="Times New Roman"/>
              </a:rPr>
              <a:t>using</a:t>
            </a:r>
            <a:r>
              <a:rPr sz="3050" b="1" spc="5" dirty="0">
                <a:latin typeface="Times New Roman"/>
                <a:cs typeface="Times New Roman"/>
              </a:rPr>
              <a:t> </a:t>
            </a:r>
            <a:r>
              <a:rPr sz="3050" b="1" spc="10" dirty="0">
                <a:latin typeface="Times New Roman"/>
                <a:cs typeface="Times New Roman"/>
              </a:rPr>
              <a:t>an</a:t>
            </a:r>
            <a:r>
              <a:rPr sz="3050" b="1" spc="5" dirty="0">
                <a:latin typeface="Times New Roman"/>
                <a:cs typeface="Times New Roman"/>
              </a:rPr>
              <a:t> </a:t>
            </a:r>
            <a:r>
              <a:rPr sz="3050" b="1" spc="10" dirty="0">
                <a:latin typeface="Times New Roman"/>
                <a:cs typeface="Times New Roman"/>
              </a:rPr>
              <a:t>input device.</a:t>
            </a:r>
            <a:endParaRPr sz="3050" dirty="0">
              <a:latin typeface="Times New Roman"/>
              <a:cs typeface="Times New Roman"/>
            </a:endParaRPr>
          </a:p>
          <a:p>
            <a:pPr>
              <a:lnSpc>
                <a:spcPct val="100000"/>
              </a:lnSpc>
            </a:pPr>
            <a:endParaRPr sz="3400" dirty="0">
              <a:latin typeface="Times New Roman"/>
              <a:cs typeface="Times New Roman"/>
            </a:endParaRPr>
          </a:p>
          <a:p>
            <a:pPr>
              <a:lnSpc>
                <a:spcPct val="100000"/>
              </a:lnSpc>
              <a:spcBef>
                <a:spcPts val="15"/>
              </a:spcBef>
            </a:pPr>
            <a:endParaRPr sz="2900" dirty="0">
              <a:latin typeface="Times New Roman"/>
              <a:cs typeface="Times New Roman"/>
            </a:endParaRPr>
          </a:p>
          <a:p>
            <a:pPr marL="12700" marR="149225" indent="1005840">
              <a:lnSpc>
                <a:spcPct val="101099"/>
              </a:lnSpc>
              <a:tabLst>
                <a:tab pos="7039609" algn="l"/>
              </a:tabLst>
            </a:pPr>
            <a:r>
              <a:rPr sz="3050" b="1" spc="15" dirty="0">
                <a:latin typeface="Times New Roman"/>
                <a:cs typeface="Times New Roman"/>
              </a:rPr>
              <a:t>Computer </a:t>
            </a:r>
            <a:r>
              <a:rPr sz="3050" b="1" spc="10" dirty="0">
                <a:latin typeface="Times New Roman"/>
                <a:cs typeface="Times New Roman"/>
              </a:rPr>
              <a:t>Graphics</a:t>
            </a:r>
            <a:r>
              <a:rPr sz="3050" b="1" spc="20" dirty="0">
                <a:latin typeface="Times New Roman"/>
                <a:cs typeface="Times New Roman"/>
              </a:rPr>
              <a:t> </a:t>
            </a:r>
            <a:r>
              <a:rPr sz="3050" b="1" spc="5" dirty="0">
                <a:latin typeface="Times New Roman"/>
                <a:cs typeface="Times New Roman"/>
              </a:rPr>
              <a:t>is</a:t>
            </a:r>
            <a:r>
              <a:rPr sz="3050" b="1" spc="20" dirty="0">
                <a:latin typeface="Times New Roman"/>
                <a:cs typeface="Times New Roman"/>
              </a:rPr>
              <a:t> </a:t>
            </a:r>
            <a:r>
              <a:rPr sz="3050" b="1" spc="10" dirty="0">
                <a:latin typeface="Times New Roman"/>
                <a:cs typeface="Times New Roman"/>
              </a:rPr>
              <a:t>now-a-days,	a</a:t>
            </a:r>
            <a:r>
              <a:rPr sz="3050" b="1" spc="-75" dirty="0">
                <a:latin typeface="Times New Roman"/>
                <a:cs typeface="Times New Roman"/>
              </a:rPr>
              <a:t> </a:t>
            </a:r>
            <a:r>
              <a:rPr sz="3050" b="1" spc="10" dirty="0">
                <a:latin typeface="Times New Roman"/>
                <a:cs typeface="Times New Roman"/>
              </a:rPr>
              <a:t>significant </a:t>
            </a:r>
            <a:r>
              <a:rPr sz="3050" b="1" spc="-745" dirty="0">
                <a:latin typeface="Times New Roman"/>
                <a:cs typeface="Times New Roman"/>
              </a:rPr>
              <a:t> </a:t>
            </a:r>
            <a:r>
              <a:rPr sz="3050" b="1" spc="10" dirty="0">
                <a:latin typeface="Times New Roman"/>
                <a:cs typeface="Times New Roman"/>
              </a:rPr>
              <a:t>component of almost </a:t>
            </a:r>
            <a:r>
              <a:rPr sz="3050" b="1" spc="5" dirty="0">
                <a:latin typeface="Times New Roman"/>
                <a:cs typeface="Times New Roman"/>
              </a:rPr>
              <a:t>all </a:t>
            </a:r>
            <a:r>
              <a:rPr sz="3050" b="1" spc="10" dirty="0">
                <a:latin typeface="Times New Roman"/>
                <a:cs typeface="Times New Roman"/>
              </a:rPr>
              <a:t>systems and applications of </a:t>
            </a:r>
            <a:r>
              <a:rPr sz="3050" b="1" spc="15" dirty="0">
                <a:latin typeface="Times New Roman"/>
                <a:cs typeface="Times New Roman"/>
              </a:rPr>
              <a:t> </a:t>
            </a:r>
            <a:r>
              <a:rPr sz="3050" b="1" spc="10" dirty="0">
                <a:latin typeface="Times New Roman"/>
                <a:cs typeface="Times New Roman"/>
              </a:rPr>
              <a:t>computers</a:t>
            </a:r>
            <a:r>
              <a:rPr sz="3050" b="1" dirty="0">
                <a:latin typeface="Times New Roman"/>
                <a:cs typeface="Times New Roman"/>
              </a:rPr>
              <a:t> </a:t>
            </a:r>
            <a:r>
              <a:rPr sz="3050" b="1" spc="10" dirty="0">
                <a:latin typeface="Times New Roman"/>
                <a:cs typeface="Times New Roman"/>
              </a:rPr>
              <a:t>in</a:t>
            </a:r>
            <a:r>
              <a:rPr sz="3050" b="1" spc="5" dirty="0">
                <a:latin typeface="Times New Roman"/>
                <a:cs typeface="Times New Roman"/>
              </a:rPr>
              <a:t> </a:t>
            </a:r>
            <a:r>
              <a:rPr sz="3050" b="1" spc="10" dirty="0">
                <a:latin typeface="Times New Roman"/>
                <a:cs typeface="Times New Roman"/>
              </a:rPr>
              <a:t>every</a:t>
            </a:r>
            <a:r>
              <a:rPr sz="3050" b="1" spc="5" dirty="0">
                <a:latin typeface="Times New Roman"/>
                <a:cs typeface="Times New Roman"/>
              </a:rPr>
              <a:t> </a:t>
            </a:r>
            <a:r>
              <a:rPr sz="3050" b="1" spc="10" dirty="0">
                <a:latin typeface="Times New Roman"/>
                <a:cs typeface="Times New Roman"/>
              </a:rPr>
              <a:t>field</a:t>
            </a:r>
            <a:r>
              <a:rPr sz="3050" b="1" spc="5" dirty="0">
                <a:latin typeface="Times New Roman"/>
                <a:cs typeface="Times New Roman"/>
              </a:rPr>
              <a:t> </a:t>
            </a:r>
            <a:r>
              <a:rPr sz="3050" b="1" spc="10" dirty="0">
                <a:latin typeface="Times New Roman"/>
                <a:cs typeface="Times New Roman"/>
              </a:rPr>
              <a:t>of</a:t>
            </a:r>
            <a:r>
              <a:rPr sz="3050" b="1" spc="5" dirty="0">
                <a:latin typeface="Times New Roman"/>
                <a:cs typeface="Times New Roman"/>
              </a:rPr>
              <a:t> life.</a:t>
            </a:r>
            <a:endParaRPr sz="3050" dirty="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9D3146E7-F0FA-46D5-811A-10B03527CF8E}"/>
              </a:ext>
            </a:extLst>
          </p:cNvPr>
          <p:cNvSpPr>
            <a:spLocks noGrp="1"/>
          </p:cNvSpPr>
          <p:nvPr>
            <p:ph type="ftr" sz="quarter" idx="5"/>
          </p:nvPr>
        </p:nvSpPr>
        <p:spPr>
          <a:xfrm>
            <a:off x="6605" y="7239000"/>
            <a:ext cx="9823195" cy="377951"/>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004" y="744727"/>
            <a:ext cx="9072245" cy="6164188"/>
          </a:xfrm>
          <a:prstGeom prst="rect">
            <a:avLst/>
          </a:prstGeom>
        </p:spPr>
        <p:txBody>
          <a:bodyPr vert="horz" wrap="square" lIns="0" tIns="15875" rIns="0" bIns="0" rtlCol="0">
            <a:spAutoFit/>
          </a:bodyPr>
          <a:lstStyle/>
          <a:p>
            <a:pPr marL="12700">
              <a:lnSpc>
                <a:spcPct val="100000"/>
              </a:lnSpc>
              <a:spcBef>
                <a:spcPts val="125"/>
              </a:spcBef>
            </a:pPr>
            <a:r>
              <a:rPr sz="3050" b="1" spc="10" dirty="0">
                <a:latin typeface="Times New Roman"/>
                <a:cs typeface="Times New Roman"/>
              </a:rPr>
              <a:t>Various fundamental</a:t>
            </a:r>
            <a:r>
              <a:rPr sz="3050" b="1" dirty="0">
                <a:latin typeface="Times New Roman"/>
                <a:cs typeface="Times New Roman"/>
              </a:rPr>
              <a:t> </a:t>
            </a:r>
            <a:r>
              <a:rPr sz="3050" b="1" i="1" u="sng" spc="10" dirty="0">
                <a:solidFill>
                  <a:srgbClr val="0000FF"/>
                </a:solidFill>
                <a:uFill>
                  <a:solidFill>
                    <a:srgbClr val="0000FF"/>
                  </a:solidFill>
                </a:uFill>
                <a:latin typeface="Times New Roman"/>
                <a:cs typeface="Times New Roman"/>
              </a:rPr>
              <a:t>concepts</a:t>
            </a:r>
            <a:r>
              <a:rPr sz="3050" b="1" i="1" u="sng" spc="5" dirty="0">
                <a:solidFill>
                  <a:srgbClr val="0000FF"/>
                </a:solidFill>
                <a:uFill>
                  <a:solidFill>
                    <a:srgbClr val="0000FF"/>
                  </a:solidFill>
                </a:uFill>
                <a:latin typeface="Times New Roman"/>
                <a:cs typeface="Times New Roman"/>
              </a:rPr>
              <a:t> </a:t>
            </a:r>
            <a:r>
              <a:rPr sz="3050" b="1" i="1" u="sng" spc="10" dirty="0">
                <a:solidFill>
                  <a:srgbClr val="0000FF"/>
                </a:solidFill>
                <a:uFill>
                  <a:solidFill>
                    <a:srgbClr val="0000FF"/>
                  </a:solidFill>
                </a:uFill>
                <a:latin typeface="Times New Roman"/>
                <a:cs typeface="Times New Roman"/>
              </a:rPr>
              <a:t>and principles</a:t>
            </a:r>
            <a:endParaRPr sz="3050" u="sng" dirty="0">
              <a:latin typeface="Times New Roman"/>
              <a:cs typeface="Times New Roman"/>
            </a:endParaRPr>
          </a:p>
          <a:p>
            <a:pPr marL="12700">
              <a:lnSpc>
                <a:spcPct val="100000"/>
              </a:lnSpc>
              <a:spcBef>
                <a:spcPts val="40"/>
              </a:spcBef>
              <a:tabLst>
                <a:tab pos="534035" algn="l"/>
              </a:tabLst>
            </a:pPr>
            <a:r>
              <a:rPr sz="3050" b="1" spc="10" dirty="0">
                <a:latin typeface="Times New Roman"/>
                <a:cs typeface="Times New Roman"/>
              </a:rPr>
              <a:t>in	</a:t>
            </a:r>
            <a:r>
              <a:rPr sz="3050" b="1" spc="15" dirty="0">
                <a:latin typeface="Times New Roman"/>
                <a:cs typeface="Times New Roman"/>
              </a:rPr>
              <a:t>Computer</a:t>
            </a:r>
            <a:r>
              <a:rPr sz="3050" b="1" spc="-15" dirty="0">
                <a:latin typeface="Times New Roman"/>
                <a:cs typeface="Times New Roman"/>
              </a:rPr>
              <a:t> </a:t>
            </a:r>
            <a:r>
              <a:rPr sz="3050" b="1" spc="10" dirty="0">
                <a:latin typeface="Times New Roman"/>
                <a:cs typeface="Times New Roman"/>
              </a:rPr>
              <a:t>Graphics</a:t>
            </a:r>
            <a:r>
              <a:rPr sz="3050" b="1" spc="-15" dirty="0">
                <a:latin typeface="Times New Roman"/>
                <a:cs typeface="Times New Roman"/>
              </a:rPr>
              <a:t> </a:t>
            </a:r>
            <a:r>
              <a:rPr sz="3050" b="1" spc="10" dirty="0">
                <a:latin typeface="Times New Roman"/>
                <a:cs typeface="Times New Roman"/>
              </a:rPr>
              <a:t>are</a:t>
            </a:r>
            <a:endParaRPr sz="3050" dirty="0">
              <a:latin typeface="Times New Roman"/>
              <a:cs typeface="Times New Roman"/>
            </a:endParaRPr>
          </a:p>
          <a:p>
            <a:pPr>
              <a:lnSpc>
                <a:spcPct val="100000"/>
              </a:lnSpc>
              <a:spcBef>
                <a:spcPts val="55"/>
              </a:spcBef>
            </a:pPr>
            <a:endParaRPr sz="3200" dirty="0">
              <a:latin typeface="Times New Roman"/>
              <a:cs typeface="Times New Roman"/>
            </a:endParaRPr>
          </a:p>
          <a:p>
            <a:pPr marL="12700">
              <a:lnSpc>
                <a:spcPct val="100000"/>
              </a:lnSpc>
            </a:pPr>
            <a:r>
              <a:rPr sz="3050" b="1" spc="10" dirty="0">
                <a:solidFill>
                  <a:srgbClr val="0000FF"/>
                </a:solidFill>
                <a:latin typeface="Times New Roman"/>
                <a:cs typeface="Times New Roman"/>
              </a:rPr>
              <a:t>Display</a:t>
            </a:r>
            <a:r>
              <a:rPr sz="3050" b="1" spc="-55" dirty="0">
                <a:solidFill>
                  <a:srgbClr val="0000FF"/>
                </a:solidFill>
                <a:latin typeface="Times New Roman"/>
                <a:cs typeface="Times New Roman"/>
              </a:rPr>
              <a:t> </a:t>
            </a:r>
            <a:r>
              <a:rPr sz="3050" b="1" spc="10" dirty="0">
                <a:solidFill>
                  <a:srgbClr val="0000FF"/>
                </a:solidFill>
                <a:latin typeface="Times New Roman"/>
                <a:cs typeface="Times New Roman"/>
              </a:rPr>
              <a:t>Systems</a:t>
            </a:r>
            <a:endParaRPr sz="3050" dirty="0">
              <a:latin typeface="Times New Roman"/>
              <a:cs typeface="Times New Roman"/>
            </a:endParaRPr>
          </a:p>
          <a:p>
            <a:pPr marL="1271270" marR="5080">
              <a:lnSpc>
                <a:spcPct val="101099"/>
              </a:lnSpc>
            </a:pPr>
            <a:r>
              <a:rPr sz="3050" b="1" spc="10" dirty="0">
                <a:latin typeface="Times New Roman"/>
                <a:cs typeface="Times New Roman"/>
              </a:rPr>
              <a:t>Storage</a:t>
            </a:r>
            <a:r>
              <a:rPr sz="3050" b="1" dirty="0">
                <a:latin typeface="Times New Roman"/>
                <a:cs typeface="Times New Roman"/>
              </a:rPr>
              <a:t> </a:t>
            </a:r>
            <a:r>
              <a:rPr sz="3050" b="1" spc="10" dirty="0">
                <a:latin typeface="Times New Roman"/>
                <a:cs typeface="Times New Roman"/>
              </a:rPr>
              <a:t>displays,</a:t>
            </a:r>
            <a:r>
              <a:rPr sz="3050" b="1" dirty="0">
                <a:latin typeface="Times New Roman"/>
                <a:cs typeface="Times New Roman"/>
              </a:rPr>
              <a:t> </a:t>
            </a:r>
            <a:r>
              <a:rPr sz="3050" b="1" spc="15" dirty="0">
                <a:latin typeface="Times New Roman"/>
                <a:cs typeface="Times New Roman"/>
              </a:rPr>
              <a:t>Random</a:t>
            </a:r>
            <a:r>
              <a:rPr sz="3050" b="1" spc="5" dirty="0">
                <a:latin typeface="Times New Roman"/>
                <a:cs typeface="Times New Roman"/>
              </a:rPr>
              <a:t> </a:t>
            </a:r>
            <a:r>
              <a:rPr sz="3050" b="1" spc="10" dirty="0">
                <a:latin typeface="Times New Roman"/>
                <a:cs typeface="Times New Roman"/>
              </a:rPr>
              <a:t>scan,</a:t>
            </a:r>
            <a:r>
              <a:rPr sz="3050" b="1" dirty="0">
                <a:latin typeface="Times New Roman"/>
                <a:cs typeface="Times New Roman"/>
              </a:rPr>
              <a:t> </a:t>
            </a:r>
            <a:r>
              <a:rPr sz="3050" b="1" spc="10" dirty="0">
                <a:latin typeface="Times New Roman"/>
                <a:cs typeface="Times New Roman"/>
              </a:rPr>
              <a:t>Raster</a:t>
            </a:r>
            <a:r>
              <a:rPr sz="3050" b="1" spc="5" dirty="0">
                <a:latin typeface="Times New Roman"/>
                <a:cs typeface="Times New Roman"/>
              </a:rPr>
              <a:t> </a:t>
            </a:r>
            <a:r>
              <a:rPr sz="3050" b="1" spc="10" dirty="0">
                <a:latin typeface="Times New Roman"/>
                <a:cs typeface="Times New Roman"/>
              </a:rPr>
              <a:t>refresh </a:t>
            </a:r>
            <a:r>
              <a:rPr sz="3050" b="1" spc="-750" dirty="0">
                <a:latin typeface="Times New Roman"/>
                <a:cs typeface="Times New Roman"/>
              </a:rPr>
              <a:t> </a:t>
            </a:r>
            <a:r>
              <a:rPr sz="3050" b="1" spc="10" dirty="0">
                <a:latin typeface="Times New Roman"/>
                <a:cs typeface="Times New Roman"/>
              </a:rPr>
              <a:t>displays, </a:t>
            </a:r>
            <a:r>
              <a:rPr sz="3050" b="1" spc="15" dirty="0">
                <a:latin typeface="Times New Roman"/>
                <a:cs typeface="Times New Roman"/>
              </a:rPr>
              <a:t>CRT </a:t>
            </a:r>
            <a:r>
              <a:rPr sz="3050" b="1" spc="10" dirty="0">
                <a:latin typeface="Times New Roman"/>
                <a:cs typeface="Times New Roman"/>
              </a:rPr>
              <a:t>basics, video basics, Flat panel </a:t>
            </a:r>
            <a:r>
              <a:rPr sz="3050" b="1" spc="15" dirty="0">
                <a:latin typeface="Times New Roman"/>
                <a:cs typeface="Times New Roman"/>
              </a:rPr>
              <a:t> </a:t>
            </a:r>
            <a:r>
              <a:rPr sz="3050" b="1" spc="10" dirty="0">
                <a:latin typeface="Times New Roman"/>
                <a:cs typeface="Times New Roman"/>
              </a:rPr>
              <a:t>displays.</a:t>
            </a:r>
            <a:endParaRPr sz="3050" dirty="0">
              <a:latin typeface="Times New Roman"/>
              <a:cs typeface="Times New Roman"/>
            </a:endParaRPr>
          </a:p>
          <a:p>
            <a:pPr marL="12700">
              <a:lnSpc>
                <a:spcPct val="100000"/>
              </a:lnSpc>
              <a:spcBef>
                <a:spcPts val="5"/>
              </a:spcBef>
            </a:pPr>
            <a:r>
              <a:rPr sz="3050" b="1" spc="10" dirty="0">
                <a:solidFill>
                  <a:srgbClr val="0000FF"/>
                </a:solidFill>
                <a:latin typeface="Times New Roman"/>
                <a:cs typeface="Times New Roman"/>
              </a:rPr>
              <a:t>Transformations</a:t>
            </a:r>
            <a:endParaRPr sz="3050" dirty="0">
              <a:latin typeface="Times New Roman"/>
              <a:cs typeface="Times New Roman"/>
            </a:endParaRPr>
          </a:p>
          <a:p>
            <a:pPr marL="1271270" marR="255904">
              <a:lnSpc>
                <a:spcPct val="101000"/>
              </a:lnSpc>
            </a:pPr>
            <a:r>
              <a:rPr sz="3050" b="1" i="1" spc="10" dirty="0">
                <a:latin typeface="Times New Roman"/>
                <a:cs typeface="Times New Roman"/>
              </a:rPr>
              <a:t>Affine </a:t>
            </a:r>
            <a:r>
              <a:rPr sz="3050" b="1" i="1" spc="5" dirty="0">
                <a:latin typeface="Times New Roman"/>
                <a:cs typeface="Times New Roman"/>
              </a:rPr>
              <a:t>(</a:t>
            </a:r>
            <a:r>
              <a:rPr sz="3050" b="1" i="1" spc="10" dirty="0">
                <a:latin typeface="Times New Roman"/>
                <a:cs typeface="Times New Roman"/>
              </a:rPr>
              <a:t> 2-D and</a:t>
            </a:r>
            <a:r>
              <a:rPr sz="3050" b="1" i="1" spc="15" dirty="0">
                <a:latin typeface="Times New Roman"/>
                <a:cs typeface="Times New Roman"/>
              </a:rPr>
              <a:t> </a:t>
            </a:r>
            <a:r>
              <a:rPr sz="3050" b="1" i="1" spc="10" dirty="0">
                <a:latin typeface="Times New Roman"/>
                <a:cs typeface="Times New Roman"/>
              </a:rPr>
              <a:t>3-D )</a:t>
            </a:r>
            <a:r>
              <a:rPr sz="3050" b="1" spc="10" dirty="0">
                <a:latin typeface="Times New Roman"/>
                <a:cs typeface="Times New Roman"/>
              </a:rPr>
              <a:t>: Rotation,</a:t>
            </a:r>
            <a:r>
              <a:rPr sz="3050" b="1" spc="15" dirty="0">
                <a:latin typeface="Times New Roman"/>
                <a:cs typeface="Times New Roman"/>
              </a:rPr>
              <a:t> </a:t>
            </a:r>
            <a:r>
              <a:rPr sz="3050" b="1" spc="10" dirty="0">
                <a:latin typeface="Times New Roman"/>
                <a:cs typeface="Times New Roman"/>
              </a:rPr>
              <a:t>Translation, </a:t>
            </a:r>
            <a:r>
              <a:rPr sz="3050" b="1" spc="-750" dirty="0">
                <a:latin typeface="Times New Roman"/>
                <a:cs typeface="Times New Roman"/>
              </a:rPr>
              <a:t> </a:t>
            </a:r>
            <a:r>
              <a:rPr sz="3050" b="1" spc="10" dirty="0">
                <a:latin typeface="Times New Roman"/>
                <a:cs typeface="Times New Roman"/>
              </a:rPr>
              <a:t>Scale,</a:t>
            </a:r>
            <a:r>
              <a:rPr sz="3050" b="1" spc="5" dirty="0">
                <a:latin typeface="Times New Roman"/>
                <a:cs typeface="Times New Roman"/>
              </a:rPr>
              <a:t> </a:t>
            </a:r>
            <a:r>
              <a:rPr sz="3050" b="1" spc="10" dirty="0">
                <a:latin typeface="Times New Roman"/>
                <a:cs typeface="Times New Roman"/>
              </a:rPr>
              <a:t>Reflection and Shear.</a:t>
            </a:r>
            <a:endParaRPr sz="3050" dirty="0">
              <a:latin typeface="Times New Roman"/>
              <a:cs typeface="Times New Roman"/>
            </a:endParaRPr>
          </a:p>
          <a:p>
            <a:pPr marL="1271270" marR="995680" algn="just">
              <a:lnSpc>
                <a:spcPct val="101099"/>
              </a:lnSpc>
            </a:pPr>
            <a:r>
              <a:rPr sz="3050" b="1" i="1" spc="5" dirty="0">
                <a:latin typeface="Times New Roman"/>
                <a:cs typeface="Times New Roman"/>
              </a:rPr>
              <a:t>Viewing</a:t>
            </a:r>
            <a:r>
              <a:rPr sz="3050" b="1" spc="5" dirty="0">
                <a:latin typeface="Times New Roman"/>
                <a:cs typeface="Times New Roman"/>
              </a:rPr>
              <a:t>: </a:t>
            </a:r>
            <a:r>
              <a:rPr sz="3050" b="1" spc="15" dirty="0">
                <a:latin typeface="Times New Roman"/>
                <a:cs typeface="Times New Roman"/>
              </a:rPr>
              <a:t>The Camera </a:t>
            </a:r>
            <a:r>
              <a:rPr sz="3050" b="1" spc="10" dirty="0">
                <a:latin typeface="Times New Roman"/>
                <a:cs typeface="Times New Roman"/>
              </a:rPr>
              <a:t>Transformations </a:t>
            </a:r>
            <a:r>
              <a:rPr sz="3050" b="1" spc="5" dirty="0">
                <a:latin typeface="Times New Roman"/>
                <a:cs typeface="Times New Roman"/>
              </a:rPr>
              <a:t>- </a:t>
            </a:r>
            <a:r>
              <a:rPr sz="3050" b="1" spc="-750" dirty="0">
                <a:latin typeface="Times New Roman"/>
                <a:cs typeface="Times New Roman"/>
              </a:rPr>
              <a:t> </a:t>
            </a:r>
            <a:r>
              <a:rPr sz="3050" b="1" spc="10" dirty="0">
                <a:latin typeface="Times New Roman"/>
                <a:cs typeface="Times New Roman"/>
              </a:rPr>
              <a:t>perspective, orthographic, isometric and </a:t>
            </a:r>
            <a:r>
              <a:rPr sz="3050" b="1" spc="-750" dirty="0">
                <a:latin typeface="Times New Roman"/>
                <a:cs typeface="Times New Roman"/>
              </a:rPr>
              <a:t> </a:t>
            </a:r>
            <a:r>
              <a:rPr sz="3050" b="1" spc="10" dirty="0">
                <a:latin typeface="Times New Roman"/>
                <a:cs typeface="Times New Roman"/>
              </a:rPr>
              <a:t>stereographic</a:t>
            </a:r>
            <a:r>
              <a:rPr sz="3050" b="1" dirty="0">
                <a:latin typeface="Times New Roman"/>
                <a:cs typeface="Times New Roman"/>
              </a:rPr>
              <a:t> </a:t>
            </a:r>
            <a:r>
              <a:rPr sz="3050" b="1" spc="10" dirty="0">
                <a:latin typeface="Times New Roman"/>
                <a:cs typeface="Times New Roman"/>
              </a:rPr>
              <a:t>views,</a:t>
            </a:r>
            <a:r>
              <a:rPr sz="3050" b="1" spc="5" dirty="0">
                <a:latin typeface="Times New Roman"/>
                <a:cs typeface="Times New Roman"/>
              </a:rPr>
              <a:t> </a:t>
            </a:r>
            <a:r>
              <a:rPr sz="3050" b="1" spc="10" dirty="0">
                <a:latin typeface="Times New Roman"/>
                <a:cs typeface="Times New Roman"/>
              </a:rPr>
              <a:t>Quaternion.</a:t>
            </a:r>
            <a:endParaRPr sz="3050" dirty="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B701F00D-3F63-47F9-9E88-9DE7C637E844}"/>
              </a:ext>
            </a:extLst>
          </p:cNvPr>
          <p:cNvSpPr>
            <a:spLocks noGrp="1"/>
          </p:cNvSpPr>
          <p:nvPr>
            <p:ph type="ftr" sz="quarter" idx="5"/>
          </p:nvPr>
        </p:nvSpPr>
        <p:spPr>
          <a:xfrm>
            <a:off x="76200" y="7346186"/>
            <a:ext cx="9906000" cy="305308"/>
          </a:xfrm>
        </p:spPr>
        <p:txBody>
          <a:bodyPr/>
          <a:lstStyle/>
          <a:p>
            <a:r>
              <a:rPr lang="en-US" dirty="0"/>
              <a:t>COMPUTER GRAPHICS AND VISUALIZATION,  Sougandhika Narayan, Asst Prof, Dept of CSE, KSIT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4490" y="348487"/>
            <a:ext cx="9341485" cy="6131560"/>
          </a:xfrm>
          <a:prstGeom prst="rect">
            <a:avLst/>
          </a:prstGeom>
        </p:spPr>
        <p:txBody>
          <a:bodyPr vert="horz" wrap="square" lIns="0" tIns="15875" rIns="0" bIns="0" rtlCol="0">
            <a:spAutoFit/>
          </a:bodyPr>
          <a:lstStyle/>
          <a:p>
            <a:pPr marL="12700">
              <a:lnSpc>
                <a:spcPct val="100000"/>
              </a:lnSpc>
              <a:spcBef>
                <a:spcPts val="125"/>
              </a:spcBef>
            </a:pPr>
            <a:r>
              <a:rPr sz="3050" b="1" spc="10" dirty="0">
                <a:solidFill>
                  <a:srgbClr val="0000FF"/>
                </a:solidFill>
                <a:latin typeface="Times New Roman"/>
                <a:cs typeface="Times New Roman"/>
              </a:rPr>
              <a:t>Scan</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Conversion</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and Clipping</a:t>
            </a:r>
            <a:endParaRPr sz="3050">
              <a:latin typeface="Times New Roman"/>
              <a:cs typeface="Times New Roman"/>
            </a:endParaRPr>
          </a:p>
          <a:p>
            <a:pPr marL="1018540">
              <a:lnSpc>
                <a:spcPct val="100000"/>
              </a:lnSpc>
              <a:spcBef>
                <a:spcPts val="40"/>
              </a:spcBef>
            </a:pPr>
            <a:r>
              <a:rPr sz="3050" b="1" spc="10" dirty="0">
                <a:latin typeface="Times New Roman"/>
                <a:cs typeface="Times New Roman"/>
              </a:rPr>
              <a:t>Drawing</a:t>
            </a:r>
            <a:r>
              <a:rPr sz="3050" b="1" spc="5" dirty="0">
                <a:latin typeface="Times New Roman"/>
                <a:cs typeface="Times New Roman"/>
              </a:rPr>
              <a:t> </a:t>
            </a:r>
            <a:r>
              <a:rPr sz="3050" b="1" spc="10" dirty="0">
                <a:latin typeface="Times New Roman"/>
                <a:cs typeface="Times New Roman"/>
              </a:rPr>
              <a:t>of</a:t>
            </a:r>
            <a:r>
              <a:rPr sz="3050" b="1" spc="5" dirty="0">
                <a:latin typeface="Times New Roman"/>
                <a:cs typeface="Times New Roman"/>
              </a:rPr>
              <a:t> </a:t>
            </a:r>
            <a:r>
              <a:rPr sz="3050" b="1" spc="10" dirty="0">
                <a:latin typeface="Times New Roman"/>
                <a:cs typeface="Times New Roman"/>
              </a:rPr>
              <a:t>Points,</a:t>
            </a:r>
            <a:r>
              <a:rPr sz="3050" b="1" spc="5" dirty="0">
                <a:latin typeface="Times New Roman"/>
                <a:cs typeface="Times New Roman"/>
              </a:rPr>
              <a:t> </a:t>
            </a:r>
            <a:r>
              <a:rPr sz="3050" b="1" spc="10" dirty="0">
                <a:latin typeface="Times New Roman"/>
                <a:cs typeface="Times New Roman"/>
              </a:rPr>
              <a:t>Lines, Markers,</a:t>
            </a:r>
            <a:r>
              <a:rPr sz="3050" b="1" spc="5" dirty="0">
                <a:latin typeface="Times New Roman"/>
                <a:cs typeface="Times New Roman"/>
              </a:rPr>
              <a:t> </a:t>
            </a:r>
            <a:r>
              <a:rPr sz="3050" b="1" spc="10" dirty="0">
                <a:latin typeface="Times New Roman"/>
                <a:cs typeface="Times New Roman"/>
              </a:rPr>
              <a:t>Curves,</a:t>
            </a:r>
            <a:endParaRPr sz="3050">
              <a:latin typeface="Times New Roman"/>
              <a:cs typeface="Times New Roman"/>
            </a:endParaRPr>
          </a:p>
          <a:p>
            <a:pPr marL="12700" marR="5080">
              <a:lnSpc>
                <a:spcPct val="101000"/>
              </a:lnSpc>
              <a:spcBef>
                <a:spcPts val="5"/>
              </a:spcBef>
            </a:pPr>
            <a:r>
              <a:rPr sz="3050" b="1" spc="10" dirty="0">
                <a:latin typeface="Times New Roman"/>
                <a:cs typeface="Times New Roman"/>
              </a:rPr>
              <a:t>Circles, Ellipse,</a:t>
            </a:r>
            <a:r>
              <a:rPr sz="3050" b="1" spc="15" dirty="0">
                <a:latin typeface="Times New Roman"/>
                <a:cs typeface="Times New Roman"/>
              </a:rPr>
              <a:t> </a:t>
            </a:r>
            <a:r>
              <a:rPr sz="3050" b="1" spc="10" dirty="0">
                <a:latin typeface="Times New Roman"/>
                <a:cs typeface="Times New Roman"/>
              </a:rPr>
              <a:t>Polyline,</a:t>
            </a:r>
            <a:r>
              <a:rPr sz="3050" b="1" spc="15" dirty="0">
                <a:latin typeface="Times New Roman"/>
                <a:cs typeface="Times New Roman"/>
              </a:rPr>
              <a:t> </a:t>
            </a:r>
            <a:r>
              <a:rPr sz="3050" b="1" spc="10" dirty="0">
                <a:latin typeface="Times New Roman"/>
                <a:cs typeface="Times New Roman"/>
              </a:rPr>
              <a:t>Polygon.</a:t>
            </a:r>
            <a:r>
              <a:rPr sz="3050" b="1" spc="15" dirty="0">
                <a:latin typeface="Times New Roman"/>
                <a:cs typeface="Times New Roman"/>
              </a:rPr>
              <a:t> </a:t>
            </a:r>
            <a:r>
              <a:rPr sz="3050" b="1" spc="10" dirty="0">
                <a:latin typeface="Times New Roman"/>
                <a:cs typeface="Times New Roman"/>
              </a:rPr>
              <a:t>Area</a:t>
            </a:r>
            <a:r>
              <a:rPr sz="3050" b="1" spc="15" dirty="0">
                <a:latin typeface="Times New Roman"/>
                <a:cs typeface="Times New Roman"/>
              </a:rPr>
              <a:t> </a:t>
            </a:r>
            <a:r>
              <a:rPr sz="3050" b="1" spc="5" dirty="0">
                <a:latin typeface="Times New Roman"/>
                <a:cs typeface="Times New Roman"/>
              </a:rPr>
              <a:t>filling,</a:t>
            </a:r>
            <a:r>
              <a:rPr sz="3050" b="1" spc="15" dirty="0">
                <a:latin typeface="Times New Roman"/>
                <a:cs typeface="Times New Roman"/>
              </a:rPr>
              <a:t> </a:t>
            </a:r>
            <a:r>
              <a:rPr sz="3050" b="1" spc="5" dirty="0">
                <a:latin typeface="Times New Roman"/>
                <a:cs typeface="Times New Roman"/>
              </a:rPr>
              <a:t>fill-style, </a:t>
            </a:r>
            <a:r>
              <a:rPr sz="3050" b="1" spc="-750" dirty="0">
                <a:latin typeface="Times New Roman"/>
                <a:cs typeface="Times New Roman"/>
              </a:rPr>
              <a:t> </a:t>
            </a:r>
            <a:r>
              <a:rPr sz="3050" b="1" spc="5" dirty="0">
                <a:latin typeface="Times New Roman"/>
                <a:cs typeface="Times New Roman"/>
              </a:rPr>
              <a:t>fill</a:t>
            </a:r>
            <a:r>
              <a:rPr sz="3050" b="1" dirty="0">
                <a:latin typeface="Times New Roman"/>
                <a:cs typeface="Times New Roman"/>
              </a:rPr>
              <a:t> </a:t>
            </a:r>
            <a:r>
              <a:rPr sz="3050" b="1" spc="10" dirty="0">
                <a:latin typeface="Times New Roman"/>
                <a:cs typeface="Times New Roman"/>
              </a:rPr>
              <a:t>pattern,</a:t>
            </a:r>
            <a:r>
              <a:rPr sz="3050" b="1" spc="5" dirty="0">
                <a:latin typeface="Times New Roman"/>
                <a:cs typeface="Times New Roman"/>
              </a:rPr>
              <a:t> </a:t>
            </a:r>
            <a:r>
              <a:rPr sz="3050" b="1" spc="10" dirty="0">
                <a:latin typeface="Times New Roman"/>
                <a:cs typeface="Times New Roman"/>
              </a:rPr>
              <a:t>clipping</a:t>
            </a:r>
            <a:r>
              <a:rPr sz="3050" b="1" spc="5" dirty="0">
                <a:latin typeface="Times New Roman"/>
                <a:cs typeface="Times New Roman"/>
              </a:rPr>
              <a:t> </a:t>
            </a:r>
            <a:r>
              <a:rPr sz="3050" b="1" spc="10" dirty="0">
                <a:latin typeface="Times New Roman"/>
                <a:cs typeface="Times New Roman"/>
              </a:rPr>
              <a:t>algorithms,</a:t>
            </a:r>
            <a:r>
              <a:rPr sz="3050" b="1" spc="5" dirty="0">
                <a:latin typeface="Times New Roman"/>
                <a:cs typeface="Times New Roman"/>
              </a:rPr>
              <a:t> </a:t>
            </a:r>
            <a:r>
              <a:rPr sz="3050" b="1" spc="10" dirty="0">
                <a:latin typeface="Times New Roman"/>
                <a:cs typeface="Times New Roman"/>
              </a:rPr>
              <a:t>anti-aliasing</a:t>
            </a:r>
            <a:r>
              <a:rPr sz="3050" b="1" spc="5" dirty="0">
                <a:latin typeface="Times New Roman"/>
                <a:cs typeface="Times New Roman"/>
              </a:rPr>
              <a:t> </a:t>
            </a:r>
            <a:r>
              <a:rPr sz="3050" b="1" spc="10" dirty="0">
                <a:latin typeface="Times New Roman"/>
                <a:cs typeface="Times New Roman"/>
              </a:rPr>
              <a:t>etc.</a:t>
            </a:r>
            <a:endParaRPr sz="3050">
              <a:latin typeface="Times New Roman"/>
              <a:cs typeface="Times New Roman"/>
            </a:endParaRPr>
          </a:p>
          <a:p>
            <a:pPr>
              <a:lnSpc>
                <a:spcPct val="100000"/>
              </a:lnSpc>
            </a:pPr>
            <a:endParaRPr sz="3250">
              <a:latin typeface="Times New Roman"/>
              <a:cs typeface="Times New Roman"/>
            </a:endParaRPr>
          </a:p>
          <a:p>
            <a:pPr marL="12700">
              <a:lnSpc>
                <a:spcPct val="100000"/>
              </a:lnSpc>
            </a:pPr>
            <a:r>
              <a:rPr sz="3050" b="1" spc="10" dirty="0">
                <a:solidFill>
                  <a:srgbClr val="0000FF"/>
                </a:solidFill>
                <a:latin typeface="Times New Roman"/>
                <a:cs typeface="Times New Roman"/>
              </a:rPr>
              <a:t>Hidden</a:t>
            </a:r>
            <a:r>
              <a:rPr sz="3050" b="1" spc="-15" dirty="0">
                <a:solidFill>
                  <a:srgbClr val="0000FF"/>
                </a:solidFill>
                <a:latin typeface="Times New Roman"/>
                <a:cs typeface="Times New Roman"/>
              </a:rPr>
              <a:t> </a:t>
            </a:r>
            <a:r>
              <a:rPr sz="3050" b="1" spc="10" dirty="0">
                <a:solidFill>
                  <a:srgbClr val="0000FF"/>
                </a:solidFill>
                <a:latin typeface="Times New Roman"/>
                <a:cs typeface="Times New Roman"/>
              </a:rPr>
              <a:t>Surface</a:t>
            </a:r>
            <a:r>
              <a:rPr sz="3050" b="1" spc="-10" dirty="0">
                <a:solidFill>
                  <a:srgbClr val="0000FF"/>
                </a:solidFill>
                <a:latin typeface="Times New Roman"/>
                <a:cs typeface="Times New Roman"/>
              </a:rPr>
              <a:t> </a:t>
            </a:r>
            <a:r>
              <a:rPr sz="3050" b="1" spc="15" dirty="0">
                <a:solidFill>
                  <a:srgbClr val="0000FF"/>
                </a:solidFill>
                <a:latin typeface="Times New Roman"/>
                <a:cs typeface="Times New Roman"/>
              </a:rPr>
              <a:t>Removal</a:t>
            </a:r>
            <a:endParaRPr sz="3050">
              <a:latin typeface="Times New Roman"/>
              <a:cs typeface="Times New Roman"/>
            </a:endParaRPr>
          </a:p>
          <a:p>
            <a:pPr marL="12700" marR="76200" indent="1005840">
              <a:lnSpc>
                <a:spcPts val="3700"/>
              </a:lnSpc>
              <a:spcBef>
                <a:spcPts val="125"/>
              </a:spcBef>
            </a:pPr>
            <a:r>
              <a:rPr sz="3050" b="1" spc="15" dirty="0">
                <a:latin typeface="Times New Roman"/>
                <a:cs typeface="Times New Roman"/>
              </a:rPr>
              <a:t>Back </a:t>
            </a:r>
            <a:r>
              <a:rPr sz="3050" b="1" spc="10" dirty="0">
                <a:latin typeface="Times New Roman"/>
                <a:cs typeface="Times New Roman"/>
              </a:rPr>
              <a:t>face culling, Painter's algorithm, scan-line </a:t>
            </a:r>
            <a:r>
              <a:rPr sz="3050" b="1" spc="15" dirty="0">
                <a:latin typeface="Times New Roman"/>
                <a:cs typeface="Times New Roman"/>
              </a:rPr>
              <a:t> </a:t>
            </a:r>
            <a:r>
              <a:rPr sz="3050" b="1" spc="10" dirty="0">
                <a:latin typeface="Times New Roman"/>
                <a:cs typeface="Times New Roman"/>
              </a:rPr>
              <a:t>algorithm,</a:t>
            </a:r>
            <a:r>
              <a:rPr sz="3050" b="1" dirty="0">
                <a:latin typeface="Times New Roman"/>
                <a:cs typeface="Times New Roman"/>
              </a:rPr>
              <a:t> </a:t>
            </a:r>
            <a:r>
              <a:rPr sz="3050" b="1" spc="10" dirty="0">
                <a:latin typeface="Times New Roman"/>
                <a:cs typeface="Times New Roman"/>
              </a:rPr>
              <a:t>BSP-trees,</a:t>
            </a:r>
            <a:r>
              <a:rPr sz="3050" b="1" spc="5" dirty="0">
                <a:latin typeface="Times New Roman"/>
                <a:cs typeface="Times New Roman"/>
              </a:rPr>
              <a:t> </a:t>
            </a:r>
            <a:r>
              <a:rPr sz="3050" b="1" spc="10" dirty="0">
                <a:latin typeface="Times New Roman"/>
                <a:cs typeface="Times New Roman"/>
              </a:rPr>
              <a:t>Z-buffer/sorting,</a:t>
            </a:r>
            <a:r>
              <a:rPr sz="3050" b="1" spc="5" dirty="0">
                <a:latin typeface="Times New Roman"/>
                <a:cs typeface="Times New Roman"/>
              </a:rPr>
              <a:t> </a:t>
            </a:r>
            <a:r>
              <a:rPr sz="3050" b="1" spc="15" dirty="0">
                <a:latin typeface="Times New Roman"/>
                <a:cs typeface="Times New Roman"/>
              </a:rPr>
              <a:t>Ray</a:t>
            </a:r>
            <a:r>
              <a:rPr sz="3050" b="1" spc="5" dirty="0">
                <a:latin typeface="Times New Roman"/>
                <a:cs typeface="Times New Roman"/>
              </a:rPr>
              <a:t> </a:t>
            </a:r>
            <a:r>
              <a:rPr sz="3050" b="1" spc="10" dirty="0">
                <a:latin typeface="Times New Roman"/>
                <a:cs typeface="Times New Roman"/>
              </a:rPr>
              <a:t>tracing</a:t>
            </a:r>
            <a:r>
              <a:rPr sz="3050" b="1" spc="5" dirty="0">
                <a:latin typeface="Times New Roman"/>
                <a:cs typeface="Times New Roman"/>
              </a:rPr>
              <a:t> </a:t>
            </a:r>
            <a:r>
              <a:rPr sz="3050" b="1" spc="10" dirty="0">
                <a:latin typeface="Times New Roman"/>
                <a:cs typeface="Times New Roman"/>
              </a:rPr>
              <a:t>etc.</a:t>
            </a:r>
            <a:endParaRPr sz="3050">
              <a:latin typeface="Times New Roman"/>
              <a:cs typeface="Times New Roman"/>
            </a:endParaRPr>
          </a:p>
          <a:p>
            <a:pPr>
              <a:lnSpc>
                <a:spcPct val="100000"/>
              </a:lnSpc>
              <a:spcBef>
                <a:spcPts val="45"/>
              </a:spcBef>
            </a:pPr>
            <a:endParaRPr sz="3100">
              <a:latin typeface="Times New Roman"/>
              <a:cs typeface="Times New Roman"/>
            </a:endParaRPr>
          </a:p>
          <a:p>
            <a:pPr marL="12700">
              <a:lnSpc>
                <a:spcPct val="100000"/>
              </a:lnSpc>
            </a:pPr>
            <a:r>
              <a:rPr sz="3050" b="1" spc="10" dirty="0">
                <a:solidFill>
                  <a:srgbClr val="0000FF"/>
                </a:solidFill>
                <a:latin typeface="Times New Roman"/>
                <a:cs typeface="Times New Roman"/>
              </a:rPr>
              <a:t>Shading</a:t>
            </a:r>
            <a:r>
              <a:rPr sz="3050" b="1" spc="-5" dirty="0">
                <a:solidFill>
                  <a:srgbClr val="0000FF"/>
                </a:solidFill>
                <a:latin typeface="Times New Roman"/>
                <a:cs typeface="Times New Roman"/>
              </a:rPr>
              <a:t> </a:t>
            </a:r>
            <a:r>
              <a:rPr sz="3050" b="1" spc="20" dirty="0">
                <a:solidFill>
                  <a:srgbClr val="0000FF"/>
                </a:solidFill>
                <a:latin typeface="Times New Roman"/>
                <a:cs typeface="Times New Roman"/>
              </a:rPr>
              <a:t>&amp;</a:t>
            </a:r>
            <a:r>
              <a:rPr sz="3050" b="1" spc="-5" dirty="0">
                <a:solidFill>
                  <a:srgbClr val="0000FF"/>
                </a:solidFill>
                <a:latin typeface="Times New Roman"/>
                <a:cs typeface="Times New Roman"/>
              </a:rPr>
              <a:t> </a:t>
            </a:r>
            <a:r>
              <a:rPr sz="3050" b="1" spc="10" dirty="0">
                <a:solidFill>
                  <a:srgbClr val="0000FF"/>
                </a:solidFill>
                <a:latin typeface="Times New Roman"/>
                <a:cs typeface="Times New Roman"/>
              </a:rPr>
              <a:t>Illumination</a:t>
            </a:r>
            <a:endParaRPr sz="3050">
              <a:latin typeface="Times New Roman"/>
              <a:cs typeface="Times New Roman"/>
            </a:endParaRPr>
          </a:p>
          <a:p>
            <a:pPr marL="1018540">
              <a:lnSpc>
                <a:spcPct val="100000"/>
              </a:lnSpc>
              <a:spcBef>
                <a:spcPts val="35"/>
              </a:spcBef>
            </a:pPr>
            <a:r>
              <a:rPr sz="3050" b="1" spc="10" dirty="0">
                <a:latin typeface="Times New Roman"/>
                <a:cs typeface="Times New Roman"/>
              </a:rPr>
              <a:t>Phong's</a:t>
            </a:r>
            <a:r>
              <a:rPr sz="3050" b="1" spc="5" dirty="0">
                <a:latin typeface="Times New Roman"/>
                <a:cs typeface="Times New Roman"/>
              </a:rPr>
              <a:t> </a:t>
            </a:r>
            <a:r>
              <a:rPr sz="3050" b="1" spc="10" dirty="0">
                <a:latin typeface="Times New Roman"/>
                <a:cs typeface="Times New Roman"/>
              </a:rPr>
              <a:t>shading</a:t>
            </a:r>
            <a:r>
              <a:rPr sz="3050" b="1" spc="15" dirty="0">
                <a:latin typeface="Times New Roman"/>
                <a:cs typeface="Times New Roman"/>
              </a:rPr>
              <a:t> </a:t>
            </a:r>
            <a:r>
              <a:rPr sz="3050" b="1" spc="10" dirty="0">
                <a:latin typeface="Times New Roman"/>
                <a:cs typeface="Times New Roman"/>
              </a:rPr>
              <a:t>model, texture</a:t>
            </a:r>
            <a:r>
              <a:rPr sz="3050" b="1" spc="15" dirty="0">
                <a:latin typeface="Times New Roman"/>
                <a:cs typeface="Times New Roman"/>
              </a:rPr>
              <a:t> </a:t>
            </a:r>
            <a:r>
              <a:rPr sz="3050" b="1" spc="10" dirty="0">
                <a:latin typeface="Times New Roman"/>
                <a:cs typeface="Times New Roman"/>
              </a:rPr>
              <a:t>mapping,</a:t>
            </a:r>
            <a:r>
              <a:rPr sz="3050" b="1" spc="15" dirty="0">
                <a:latin typeface="Times New Roman"/>
                <a:cs typeface="Times New Roman"/>
              </a:rPr>
              <a:t> bump</a:t>
            </a:r>
            <a:endParaRPr sz="3050">
              <a:latin typeface="Times New Roman"/>
              <a:cs typeface="Times New Roman"/>
            </a:endParaRPr>
          </a:p>
          <a:p>
            <a:pPr marL="12700" marR="92710">
              <a:lnSpc>
                <a:spcPct val="101000"/>
              </a:lnSpc>
              <a:spcBef>
                <a:spcPts val="5"/>
              </a:spcBef>
            </a:pPr>
            <a:r>
              <a:rPr sz="3050" b="1" spc="10" dirty="0">
                <a:latin typeface="Times New Roman"/>
                <a:cs typeface="Times New Roman"/>
              </a:rPr>
              <a:t>mapping,</a:t>
            </a:r>
            <a:r>
              <a:rPr sz="3050" b="1" spc="15" dirty="0">
                <a:latin typeface="Times New Roman"/>
                <a:cs typeface="Times New Roman"/>
              </a:rPr>
              <a:t> Gouraud</a:t>
            </a:r>
            <a:r>
              <a:rPr sz="3050" b="1" spc="20" dirty="0">
                <a:latin typeface="Times New Roman"/>
                <a:cs typeface="Times New Roman"/>
              </a:rPr>
              <a:t> </a:t>
            </a:r>
            <a:r>
              <a:rPr sz="3050" b="1" spc="10" dirty="0">
                <a:latin typeface="Times New Roman"/>
                <a:cs typeface="Times New Roman"/>
              </a:rPr>
              <a:t>shading,</a:t>
            </a:r>
            <a:r>
              <a:rPr sz="3050" b="1" spc="20" dirty="0">
                <a:latin typeface="Times New Roman"/>
                <a:cs typeface="Times New Roman"/>
              </a:rPr>
              <a:t> </a:t>
            </a:r>
            <a:r>
              <a:rPr sz="3050" b="1" spc="10" dirty="0">
                <a:latin typeface="Times New Roman"/>
                <a:cs typeface="Times New Roman"/>
              </a:rPr>
              <a:t>Shadows</a:t>
            </a:r>
            <a:r>
              <a:rPr sz="3050" b="1" spc="15" dirty="0">
                <a:latin typeface="Times New Roman"/>
                <a:cs typeface="Times New Roman"/>
              </a:rPr>
              <a:t> </a:t>
            </a:r>
            <a:r>
              <a:rPr sz="3050" b="1" spc="10" dirty="0">
                <a:latin typeface="Times New Roman"/>
                <a:cs typeface="Times New Roman"/>
              </a:rPr>
              <a:t>and</a:t>
            </a:r>
            <a:r>
              <a:rPr sz="3050" b="1" spc="20" dirty="0">
                <a:latin typeface="Times New Roman"/>
                <a:cs typeface="Times New Roman"/>
              </a:rPr>
              <a:t> </a:t>
            </a:r>
            <a:r>
              <a:rPr sz="3050" b="1" spc="10" dirty="0">
                <a:latin typeface="Times New Roman"/>
                <a:cs typeface="Times New Roman"/>
              </a:rPr>
              <a:t>background, </a:t>
            </a:r>
            <a:r>
              <a:rPr sz="3050" b="1" spc="-745" dirty="0">
                <a:latin typeface="Times New Roman"/>
                <a:cs typeface="Times New Roman"/>
              </a:rPr>
              <a:t> </a:t>
            </a:r>
            <a:r>
              <a:rPr sz="3050" b="1" spc="10" dirty="0">
                <a:latin typeface="Times New Roman"/>
                <a:cs typeface="Times New Roman"/>
              </a:rPr>
              <a:t>Color</a:t>
            </a:r>
            <a:r>
              <a:rPr sz="3050" b="1" spc="-5" dirty="0">
                <a:latin typeface="Times New Roman"/>
                <a:cs typeface="Times New Roman"/>
              </a:rPr>
              <a:t> </a:t>
            </a:r>
            <a:r>
              <a:rPr sz="3050" b="1" spc="10" dirty="0">
                <a:latin typeface="Times New Roman"/>
                <a:cs typeface="Times New Roman"/>
              </a:rPr>
              <a:t>models</a:t>
            </a:r>
            <a:r>
              <a:rPr sz="3050" b="1" dirty="0">
                <a:latin typeface="Times New Roman"/>
                <a:cs typeface="Times New Roman"/>
              </a:rPr>
              <a:t> </a:t>
            </a:r>
            <a:r>
              <a:rPr sz="3050" b="1" spc="10" dirty="0">
                <a:latin typeface="Times New Roman"/>
                <a:cs typeface="Times New Roman"/>
              </a:rPr>
              <a:t>etc.</a:t>
            </a:r>
            <a:endParaRPr sz="305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A6891418-D010-4685-97CF-5C7E213E0B0B}"/>
              </a:ext>
            </a:extLst>
          </p:cNvPr>
          <p:cNvSpPr>
            <a:spLocks noGrp="1"/>
          </p:cNvSpPr>
          <p:nvPr>
            <p:ph type="ftr" sz="quarter" idx="5"/>
          </p:nvPr>
        </p:nvSpPr>
        <p:spPr>
          <a:xfrm>
            <a:off x="76200" y="7086600"/>
            <a:ext cx="9829800" cy="530352"/>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3362" y="897127"/>
            <a:ext cx="9149715" cy="5923915"/>
          </a:xfrm>
          <a:prstGeom prst="rect">
            <a:avLst/>
          </a:prstGeom>
        </p:spPr>
        <p:txBody>
          <a:bodyPr vert="horz" wrap="square" lIns="0" tIns="15240" rIns="0" bIns="0" rtlCol="0">
            <a:spAutoFit/>
          </a:bodyPr>
          <a:lstStyle/>
          <a:p>
            <a:pPr marL="12700">
              <a:lnSpc>
                <a:spcPct val="100000"/>
              </a:lnSpc>
              <a:spcBef>
                <a:spcPts val="120"/>
              </a:spcBef>
            </a:pPr>
            <a:r>
              <a:rPr sz="3500" b="1" spc="5" dirty="0">
                <a:solidFill>
                  <a:srgbClr val="0000FF"/>
                </a:solidFill>
                <a:latin typeface="Times New Roman"/>
                <a:cs typeface="Times New Roman"/>
              </a:rPr>
              <a:t>Solid</a:t>
            </a:r>
            <a:r>
              <a:rPr sz="3500" b="1" spc="-45" dirty="0">
                <a:solidFill>
                  <a:srgbClr val="0000FF"/>
                </a:solidFill>
                <a:latin typeface="Times New Roman"/>
                <a:cs typeface="Times New Roman"/>
              </a:rPr>
              <a:t> </a:t>
            </a:r>
            <a:r>
              <a:rPr sz="3500" b="1" spc="5" dirty="0">
                <a:solidFill>
                  <a:srgbClr val="0000FF"/>
                </a:solidFill>
                <a:latin typeface="Times New Roman"/>
                <a:cs typeface="Times New Roman"/>
              </a:rPr>
              <a:t>Modeling</a:t>
            </a:r>
            <a:endParaRPr sz="3500">
              <a:latin typeface="Times New Roman"/>
              <a:cs typeface="Times New Roman"/>
            </a:endParaRPr>
          </a:p>
          <a:p>
            <a:pPr marL="12700" marR="593090" indent="1005205">
              <a:lnSpc>
                <a:spcPct val="100499"/>
              </a:lnSpc>
              <a:spcBef>
                <a:spcPts val="5"/>
              </a:spcBef>
            </a:pPr>
            <a:r>
              <a:rPr sz="3500" b="1" spc="10" dirty="0">
                <a:latin typeface="Times New Roman"/>
                <a:cs typeface="Times New Roman"/>
              </a:rPr>
              <a:t>Wire-frame,</a:t>
            </a:r>
            <a:r>
              <a:rPr sz="3500" b="1" spc="-10" dirty="0">
                <a:latin typeface="Times New Roman"/>
                <a:cs typeface="Times New Roman"/>
              </a:rPr>
              <a:t> </a:t>
            </a:r>
            <a:r>
              <a:rPr sz="3500" b="1" spc="5" dirty="0">
                <a:latin typeface="Times New Roman"/>
                <a:cs typeface="Times New Roman"/>
              </a:rPr>
              <a:t>Octrees,</a:t>
            </a:r>
            <a:r>
              <a:rPr sz="3500" b="1" spc="-10" dirty="0">
                <a:latin typeface="Times New Roman"/>
                <a:cs typeface="Times New Roman"/>
              </a:rPr>
              <a:t> </a:t>
            </a:r>
            <a:r>
              <a:rPr sz="3500" b="1" spc="10" dirty="0">
                <a:latin typeface="Times New Roman"/>
                <a:cs typeface="Times New Roman"/>
              </a:rPr>
              <a:t>Sweep,</a:t>
            </a:r>
            <a:r>
              <a:rPr sz="3500" b="1" spc="-5" dirty="0">
                <a:latin typeface="Times New Roman"/>
                <a:cs typeface="Times New Roman"/>
              </a:rPr>
              <a:t> </a:t>
            </a:r>
            <a:r>
              <a:rPr sz="3500" b="1" spc="10" dirty="0">
                <a:latin typeface="Times New Roman"/>
                <a:cs typeface="Times New Roman"/>
              </a:rPr>
              <a:t>Boundary </a:t>
            </a:r>
            <a:r>
              <a:rPr sz="3500" b="1" spc="-860" dirty="0">
                <a:latin typeface="Times New Roman"/>
                <a:cs typeface="Times New Roman"/>
              </a:rPr>
              <a:t> </a:t>
            </a:r>
            <a:r>
              <a:rPr sz="3500" b="1" spc="5" dirty="0">
                <a:latin typeface="Times New Roman"/>
                <a:cs typeface="Times New Roman"/>
              </a:rPr>
              <a:t>representations. Regularized Boolean </a:t>
            </a:r>
            <a:r>
              <a:rPr sz="3500" b="1" dirty="0">
                <a:latin typeface="Times New Roman"/>
                <a:cs typeface="Times New Roman"/>
              </a:rPr>
              <a:t>set </a:t>
            </a:r>
            <a:r>
              <a:rPr sz="3500" b="1" spc="5" dirty="0">
                <a:latin typeface="Times New Roman"/>
                <a:cs typeface="Times New Roman"/>
              </a:rPr>
              <a:t> </a:t>
            </a:r>
            <a:r>
              <a:rPr sz="3500" b="1" dirty="0">
                <a:latin typeface="Times New Roman"/>
                <a:cs typeface="Times New Roman"/>
              </a:rPr>
              <a:t>operations,</a:t>
            </a:r>
            <a:r>
              <a:rPr sz="3500" b="1" spc="-5" dirty="0">
                <a:latin typeface="Times New Roman"/>
                <a:cs typeface="Times New Roman"/>
              </a:rPr>
              <a:t> </a:t>
            </a:r>
            <a:r>
              <a:rPr sz="3500" b="1" spc="5" dirty="0">
                <a:latin typeface="Times New Roman"/>
                <a:cs typeface="Times New Roman"/>
              </a:rPr>
              <a:t>Constructive</a:t>
            </a:r>
            <a:r>
              <a:rPr sz="3500" b="1" spc="-5" dirty="0">
                <a:latin typeface="Times New Roman"/>
                <a:cs typeface="Times New Roman"/>
              </a:rPr>
              <a:t> </a:t>
            </a:r>
            <a:r>
              <a:rPr sz="3500" b="1" spc="5" dirty="0">
                <a:latin typeface="Times New Roman"/>
                <a:cs typeface="Times New Roman"/>
              </a:rPr>
              <a:t>Solid</a:t>
            </a:r>
            <a:r>
              <a:rPr sz="3500" b="1" spc="-5" dirty="0">
                <a:latin typeface="Times New Roman"/>
                <a:cs typeface="Times New Roman"/>
              </a:rPr>
              <a:t> </a:t>
            </a:r>
            <a:r>
              <a:rPr sz="3500" b="1" spc="5" dirty="0">
                <a:latin typeface="Times New Roman"/>
                <a:cs typeface="Times New Roman"/>
              </a:rPr>
              <a:t>Geometry.</a:t>
            </a:r>
            <a:endParaRPr sz="3500">
              <a:latin typeface="Times New Roman"/>
              <a:cs typeface="Times New Roman"/>
            </a:endParaRPr>
          </a:p>
          <a:p>
            <a:pPr>
              <a:lnSpc>
                <a:spcPct val="100000"/>
              </a:lnSpc>
            </a:pPr>
            <a:endParaRPr sz="3900">
              <a:latin typeface="Times New Roman"/>
              <a:cs typeface="Times New Roman"/>
            </a:endParaRPr>
          </a:p>
          <a:p>
            <a:pPr>
              <a:lnSpc>
                <a:spcPct val="100000"/>
              </a:lnSpc>
              <a:spcBef>
                <a:spcPts val="5"/>
              </a:spcBef>
            </a:pPr>
            <a:endParaRPr sz="3450">
              <a:latin typeface="Times New Roman"/>
              <a:cs typeface="Times New Roman"/>
            </a:endParaRPr>
          </a:p>
          <a:p>
            <a:pPr marL="12700">
              <a:lnSpc>
                <a:spcPct val="100000"/>
              </a:lnSpc>
            </a:pPr>
            <a:r>
              <a:rPr sz="3500" b="1" spc="5" dirty="0">
                <a:solidFill>
                  <a:srgbClr val="0000FF"/>
                </a:solidFill>
                <a:latin typeface="Times New Roman"/>
                <a:cs typeface="Times New Roman"/>
              </a:rPr>
              <a:t>Curves</a:t>
            </a:r>
            <a:r>
              <a:rPr sz="3500" b="1" spc="-10" dirty="0">
                <a:solidFill>
                  <a:srgbClr val="0000FF"/>
                </a:solidFill>
                <a:latin typeface="Times New Roman"/>
                <a:cs typeface="Times New Roman"/>
              </a:rPr>
              <a:t> </a:t>
            </a:r>
            <a:r>
              <a:rPr sz="3500" b="1" spc="5" dirty="0">
                <a:solidFill>
                  <a:srgbClr val="0000FF"/>
                </a:solidFill>
                <a:latin typeface="Times New Roman"/>
                <a:cs typeface="Times New Roman"/>
              </a:rPr>
              <a:t>and</a:t>
            </a:r>
            <a:r>
              <a:rPr sz="3500" b="1" spc="-5" dirty="0">
                <a:solidFill>
                  <a:srgbClr val="0000FF"/>
                </a:solidFill>
                <a:latin typeface="Times New Roman"/>
                <a:cs typeface="Times New Roman"/>
              </a:rPr>
              <a:t> </a:t>
            </a:r>
            <a:r>
              <a:rPr sz="3500" b="1" dirty="0">
                <a:solidFill>
                  <a:srgbClr val="0000FF"/>
                </a:solidFill>
                <a:latin typeface="Times New Roman"/>
                <a:cs typeface="Times New Roman"/>
              </a:rPr>
              <a:t>Surfaces</a:t>
            </a:r>
            <a:endParaRPr sz="3500">
              <a:latin typeface="Times New Roman"/>
              <a:cs typeface="Times New Roman"/>
            </a:endParaRPr>
          </a:p>
          <a:p>
            <a:pPr marL="12700" marR="5080" indent="1005205">
              <a:lnSpc>
                <a:spcPct val="100499"/>
              </a:lnSpc>
              <a:spcBef>
                <a:spcPts val="5"/>
              </a:spcBef>
            </a:pPr>
            <a:r>
              <a:rPr sz="3500" b="1" spc="10" dirty="0">
                <a:latin typeface="Times New Roman"/>
                <a:cs typeface="Times New Roman"/>
              </a:rPr>
              <a:t>Bezier </a:t>
            </a:r>
            <a:r>
              <a:rPr sz="3500" b="1" spc="5" dirty="0">
                <a:latin typeface="Times New Roman"/>
                <a:cs typeface="Times New Roman"/>
              </a:rPr>
              <a:t>(Bernstein </a:t>
            </a:r>
            <a:r>
              <a:rPr sz="3500" b="1" spc="10" dirty="0">
                <a:latin typeface="Times New Roman"/>
                <a:cs typeface="Times New Roman"/>
              </a:rPr>
              <a:t>Polynomials) Curves, B- </a:t>
            </a:r>
            <a:r>
              <a:rPr sz="3500" b="1" spc="-860" dirty="0">
                <a:latin typeface="Times New Roman"/>
                <a:cs typeface="Times New Roman"/>
              </a:rPr>
              <a:t> </a:t>
            </a:r>
            <a:r>
              <a:rPr sz="3500" b="1" dirty="0">
                <a:latin typeface="Times New Roman"/>
                <a:cs typeface="Times New Roman"/>
              </a:rPr>
              <a:t>Splines,</a:t>
            </a:r>
            <a:r>
              <a:rPr sz="3500" b="1" spc="5" dirty="0">
                <a:latin typeface="Times New Roman"/>
                <a:cs typeface="Times New Roman"/>
              </a:rPr>
              <a:t> </a:t>
            </a:r>
            <a:r>
              <a:rPr sz="3500" b="1" dirty="0">
                <a:latin typeface="Times New Roman"/>
                <a:cs typeface="Times New Roman"/>
              </a:rPr>
              <a:t>Cubic-Splines,</a:t>
            </a:r>
            <a:r>
              <a:rPr sz="3500" b="1" spc="10" dirty="0">
                <a:latin typeface="Times New Roman"/>
                <a:cs typeface="Times New Roman"/>
              </a:rPr>
              <a:t> </a:t>
            </a:r>
            <a:r>
              <a:rPr sz="3500" b="1" spc="5" dirty="0">
                <a:latin typeface="Times New Roman"/>
                <a:cs typeface="Times New Roman"/>
              </a:rPr>
              <a:t>Quadratic</a:t>
            </a:r>
            <a:r>
              <a:rPr sz="3500" b="1" spc="10" dirty="0">
                <a:latin typeface="Times New Roman"/>
                <a:cs typeface="Times New Roman"/>
              </a:rPr>
              <a:t> </a:t>
            </a:r>
            <a:r>
              <a:rPr sz="3500" b="1" dirty="0">
                <a:latin typeface="Times New Roman"/>
                <a:cs typeface="Times New Roman"/>
              </a:rPr>
              <a:t>surfaces, </a:t>
            </a:r>
            <a:r>
              <a:rPr sz="3500" b="1" spc="5" dirty="0">
                <a:latin typeface="Times New Roman"/>
                <a:cs typeface="Times New Roman"/>
              </a:rPr>
              <a:t> parametric and non-parametric forms, Hermite </a:t>
            </a:r>
            <a:r>
              <a:rPr sz="3500" b="1" spc="-860" dirty="0">
                <a:latin typeface="Times New Roman"/>
                <a:cs typeface="Times New Roman"/>
              </a:rPr>
              <a:t> </a:t>
            </a:r>
            <a:r>
              <a:rPr sz="3500" b="1" spc="10" dirty="0">
                <a:latin typeface="Times New Roman"/>
                <a:cs typeface="Times New Roman"/>
              </a:rPr>
              <a:t>Curves</a:t>
            </a:r>
            <a:r>
              <a:rPr sz="3500" b="1" dirty="0">
                <a:latin typeface="Times New Roman"/>
                <a:cs typeface="Times New Roman"/>
              </a:rPr>
              <a:t> </a:t>
            </a:r>
            <a:r>
              <a:rPr sz="3500" b="1" spc="5" dirty="0">
                <a:latin typeface="Times New Roman"/>
                <a:cs typeface="Times New Roman"/>
              </a:rPr>
              <a:t>etc.</a:t>
            </a:r>
            <a:endParaRPr sz="350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F4CB6CBB-1374-40AC-A90D-C05D0EB994B0}"/>
              </a:ext>
            </a:extLst>
          </p:cNvPr>
          <p:cNvSpPr>
            <a:spLocks noGrp="1"/>
          </p:cNvSpPr>
          <p:nvPr>
            <p:ph type="ftr" sz="quarter" idx="5"/>
          </p:nvPr>
        </p:nvSpPr>
        <p:spPr>
          <a:xfrm>
            <a:off x="6605" y="7086600"/>
            <a:ext cx="9975595" cy="530352"/>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7D63CA-35A4-4E72-9E64-649822F8F45B}"/>
              </a:ext>
            </a:extLst>
          </p:cNvPr>
          <p:cNvSpPr>
            <a:spLocks noGrp="1"/>
          </p:cNvSpPr>
          <p:nvPr>
            <p:ph type="body" idx="1"/>
          </p:nvPr>
        </p:nvSpPr>
        <p:spPr>
          <a:xfrm>
            <a:off x="152400" y="155448"/>
            <a:ext cx="9753600" cy="7228133"/>
          </a:xfrm>
        </p:spPr>
        <p:txBody>
          <a:bodyPr/>
          <a:lstStyle/>
          <a:p>
            <a:pPr indent="457200" algn="ctr">
              <a:lnSpc>
                <a:spcPct val="115000"/>
              </a:lnSpc>
              <a:spcAft>
                <a:spcPts val="825"/>
              </a:spcAft>
            </a:pPr>
            <a:r>
              <a:rPr lang="en-US" sz="2400" u="none" dirty="0">
                <a:solidFill>
                  <a:schemeClr val="tx2"/>
                </a:solidFill>
                <a:latin typeface="Times New Roman" panose="02020603050405020304" pitchFamily="18" charset="0"/>
                <a:cs typeface="Times New Roman" panose="02020603050405020304" pitchFamily="18" charset="0"/>
              </a:rPr>
              <a:t>DEPARTMENT OF COMPUTER SCIENCE &amp; ENGINEERING</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pPr indent="457200" algn="ctr">
              <a:lnSpc>
                <a:spcPct val="115000"/>
              </a:lnSpc>
              <a:spcAft>
                <a:spcPts val="825"/>
              </a:spcAft>
            </a:pPr>
            <a:r>
              <a:rPr lang="en-US" sz="3200" dirty="0">
                <a:solidFill>
                  <a:schemeClr val="accent2">
                    <a:lumMod val="75000"/>
                  </a:schemeClr>
                </a:solidFill>
                <a:latin typeface="Times New Roman" panose="02020603050405020304" pitchFamily="18" charset="0"/>
                <a:cs typeface="Times New Roman" panose="02020603050405020304" pitchFamily="18" charset="0"/>
              </a:rPr>
              <a:t>Program Educational Objectives (PEOs)</a:t>
            </a:r>
          </a:p>
          <a:p>
            <a:pPr indent="457200" algn="ctr">
              <a:lnSpc>
                <a:spcPct val="115000"/>
              </a:lnSpc>
              <a:spcAft>
                <a:spcPts val="825"/>
              </a:spcAft>
            </a:pPr>
            <a:endParaRPr lang="en-US" sz="3200" dirty="0">
              <a:solidFill>
                <a:schemeClr val="accent2">
                  <a:lumMod val="75000"/>
                </a:schemeClr>
              </a:solidFill>
              <a:latin typeface="Times New Roman" panose="02020603050405020304" pitchFamily="18" charset="0"/>
              <a:cs typeface="Times New Roman" panose="02020603050405020304" pitchFamily="18" charset="0"/>
            </a:endParaRPr>
          </a:p>
          <a:p>
            <a:pPr marL="643890" marR="137160" indent="-283845" algn="just" eaLnBrk="0" fontAlgn="base" hangingPunct="0">
              <a:lnSpc>
                <a:spcPct val="150000"/>
              </a:lnSpc>
              <a:spcAft>
                <a:spcPts val="0"/>
              </a:spcAft>
            </a:pPr>
            <a:r>
              <a:rPr lang="en-US" sz="1800" dirty="0">
                <a:effectLst/>
                <a:latin typeface="Times New Roman" panose="02020603050405020304" pitchFamily="18" charset="0"/>
                <a:ea typeface="Verdana" panose="020B0604030504040204" pitchFamily="34" charset="0"/>
                <a:cs typeface="Verdana" panose="020B0604030504040204" pitchFamily="34" charset="0"/>
              </a:rPr>
              <a:t>After 2-3 years of graduation, the students will have the ability to:</a:t>
            </a:r>
          </a:p>
          <a:p>
            <a:pPr marL="643890" marR="137160" indent="-283845" algn="just" eaLnBrk="0" fontAlgn="base" hangingPunct="0">
              <a:lnSpc>
                <a:spcPct val="150000"/>
              </a:lnSpc>
              <a:spcAft>
                <a:spcPts val="0"/>
              </a:spcAft>
            </a:pP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pPr algn="just"/>
            <a:r>
              <a:rPr lang="en-US" sz="2400" b="1" dirty="0">
                <a:solidFill>
                  <a:srgbClr val="FF0000"/>
                </a:solidFill>
                <a:effectLst/>
                <a:latin typeface="Times New Roman" panose="02020603050405020304" pitchFamily="18" charset="0"/>
                <a:ea typeface="Verdana" panose="020B0604030504040204" pitchFamily="34" charset="0"/>
                <a:cs typeface="Verdana" panose="020B0604030504040204" pitchFamily="34" charset="0"/>
              </a:rPr>
              <a:t>PEO1: </a:t>
            </a:r>
            <a:r>
              <a:rPr lang="en-US" sz="2400" dirty="0">
                <a:effectLst/>
                <a:latin typeface="Times New Roman" panose="02020603050405020304" pitchFamily="18" charset="0"/>
                <a:ea typeface="Verdana" panose="020B0604030504040204" pitchFamily="34" charset="0"/>
                <a:cs typeface="Verdana" panose="020B0604030504040204" pitchFamily="34" charset="0"/>
              </a:rPr>
              <a:t>Excel in professional career by acquiring knowledge in cutting edge technology and contribute to the society as an excellent employee or as an entrepreneur in the field of Computer Science &amp; Engineering.</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p>
            <a:pPr algn="just"/>
            <a:r>
              <a:rPr lang="en-US" sz="2400" b="1" dirty="0">
                <a:effectLst/>
                <a:latin typeface="Times New Roman" panose="02020603050405020304" pitchFamily="18" charset="0"/>
                <a:ea typeface="Verdana" panose="020B0604030504040204" pitchFamily="34" charset="0"/>
                <a:cs typeface="Verdana" panose="020B0604030504040204" pitchFamily="34" charset="0"/>
              </a:rPr>
              <a:t> </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p>
            <a:pPr algn="just"/>
            <a:r>
              <a:rPr lang="en-US" sz="2400" dirty="0">
                <a:solidFill>
                  <a:srgbClr val="FF0000"/>
                </a:solidFill>
                <a:latin typeface="Times New Roman" panose="02020603050405020304" pitchFamily="18" charset="0"/>
                <a:ea typeface="Verdana" panose="020B0604030504040204" pitchFamily="34" charset="0"/>
              </a:rPr>
              <a:t>PEO2: </a:t>
            </a:r>
            <a:r>
              <a:rPr lang="en-US" sz="2400" dirty="0">
                <a:effectLst/>
                <a:latin typeface="Times New Roman" panose="02020603050405020304" pitchFamily="18" charset="0"/>
                <a:ea typeface="Verdana" panose="020B0604030504040204" pitchFamily="34" charset="0"/>
                <a:cs typeface="Verdana" panose="020B0604030504040204" pitchFamily="34" charset="0"/>
              </a:rPr>
              <a:t>Continuously enhance their knowledge on par with the development in IT industry and pursue higher studies in Computer Science &amp;Engineering.</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p>
            <a:pPr algn="just"/>
            <a:r>
              <a:rPr lang="en-US" sz="2400" dirty="0">
                <a:effectLst/>
                <a:latin typeface="Times New Roman" panose="02020603050405020304" pitchFamily="18" charset="0"/>
                <a:ea typeface="Verdana" panose="020B0604030504040204" pitchFamily="34" charset="0"/>
                <a:cs typeface="Verdana" panose="020B0604030504040204" pitchFamily="34" charset="0"/>
              </a:rPr>
              <a:t> </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p>
            <a:pPr algn="just"/>
            <a:r>
              <a:rPr lang="en-US" sz="2400" dirty="0">
                <a:solidFill>
                  <a:srgbClr val="FF0000"/>
                </a:solidFill>
                <a:latin typeface="Times New Roman" panose="02020603050405020304" pitchFamily="18" charset="0"/>
                <a:ea typeface="Verdana" panose="020B0604030504040204" pitchFamily="34" charset="0"/>
              </a:rPr>
              <a:t>PEO3: </a:t>
            </a:r>
            <a:r>
              <a:rPr lang="en-US" sz="2400" dirty="0">
                <a:effectLst/>
                <a:latin typeface="Times New Roman" panose="02020603050405020304" pitchFamily="18" charset="0"/>
                <a:ea typeface="Verdana" panose="020B0604030504040204" pitchFamily="34" charset="0"/>
                <a:cs typeface="Verdana" panose="020B0604030504040204" pitchFamily="34" charset="0"/>
              </a:rPr>
              <a:t>Exhibit professionalism, cultural awareness, team work, ethics, and effective communication skills with their knowledge in solving social and environmental problems by applying computer technology.</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sp>
        <p:nvSpPr>
          <p:cNvPr id="4" name="Footer Placeholder 3">
            <a:extLst>
              <a:ext uri="{FF2B5EF4-FFF2-40B4-BE49-F238E27FC236}">
                <a16:creationId xmlns:a16="http://schemas.microsoft.com/office/drawing/2014/main" id="{99DE0124-380E-4E70-909D-30793944DF36}"/>
              </a:ext>
            </a:extLst>
          </p:cNvPr>
          <p:cNvSpPr>
            <a:spLocks noGrp="1"/>
          </p:cNvSpPr>
          <p:nvPr>
            <p:ph type="ftr" sz="quarter" idx="5"/>
          </p:nvPr>
        </p:nvSpPr>
        <p:spPr>
          <a:xfrm>
            <a:off x="152400" y="7228332"/>
            <a:ext cx="9753600" cy="276999"/>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020758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3748" y="740155"/>
            <a:ext cx="8940800" cy="5923280"/>
          </a:xfrm>
          <a:prstGeom prst="rect">
            <a:avLst/>
          </a:prstGeom>
        </p:spPr>
        <p:txBody>
          <a:bodyPr vert="horz" wrap="square" lIns="0" tIns="15240" rIns="0" bIns="0" rtlCol="0">
            <a:spAutoFit/>
          </a:bodyPr>
          <a:lstStyle/>
          <a:p>
            <a:pPr marL="12700">
              <a:lnSpc>
                <a:spcPct val="100000"/>
              </a:lnSpc>
              <a:spcBef>
                <a:spcPts val="120"/>
              </a:spcBef>
            </a:pPr>
            <a:r>
              <a:rPr sz="3500" b="1" spc="10" dirty="0">
                <a:solidFill>
                  <a:srgbClr val="0000FF"/>
                </a:solidFill>
                <a:latin typeface="Times New Roman"/>
                <a:cs typeface="Times New Roman"/>
              </a:rPr>
              <a:t>Miscellaneous</a:t>
            </a:r>
            <a:endParaRPr sz="3500">
              <a:latin typeface="Times New Roman"/>
              <a:cs typeface="Times New Roman"/>
            </a:endParaRPr>
          </a:p>
          <a:p>
            <a:pPr marL="12700" marR="5080" indent="1005205">
              <a:lnSpc>
                <a:spcPts val="4220"/>
              </a:lnSpc>
              <a:spcBef>
                <a:spcPts val="140"/>
              </a:spcBef>
            </a:pPr>
            <a:r>
              <a:rPr sz="3500" b="1" spc="5" dirty="0">
                <a:latin typeface="Times New Roman"/>
                <a:cs typeface="Times New Roman"/>
              </a:rPr>
              <a:t>Animation, </a:t>
            </a:r>
            <a:r>
              <a:rPr sz="3500" b="1" dirty="0">
                <a:latin typeface="Times New Roman"/>
                <a:cs typeface="Times New Roman"/>
              </a:rPr>
              <a:t>Fractals, </a:t>
            </a:r>
            <a:r>
              <a:rPr sz="3500" b="1" spc="5" dirty="0">
                <a:latin typeface="Times New Roman"/>
                <a:cs typeface="Times New Roman"/>
              </a:rPr>
              <a:t>Projection and </a:t>
            </a:r>
            <a:r>
              <a:rPr sz="3500" b="1" spc="10" dirty="0">
                <a:latin typeface="Times New Roman"/>
                <a:cs typeface="Times New Roman"/>
              </a:rPr>
              <a:t> </a:t>
            </a:r>
            <a:r>
              <a:rPr sz="3500" b="1" spc="5" dirty="0">
                <a:latin typeface="Times New Roman"/>
                <a:cs typeface="Times New Roman"/>
              </a:rPr>
              <a:t>Viewing,</a:t>
            </a:r>
            <a:r>
              <a:rPr sz="3500" b="1" spc="-5" dirty="0">
                <a:latin typeface="Times New Roman"/>
                <a:cs typeface="Times New Roman"/>
              </a:rPr>
              <a:t> </a:t>
            </a:r>
            <a:r>
              <a:rPr sz="3500" b="1" spc="10" dirty="0">
                <a:latin typeface="Times New Roman"/>
                <a:cs typeface="Times New Roman"/>
              </a:rPr>
              <a:t>Geometry,</a:t>
            </a:r>
            <a:r>
              <a:rPr sz="3500" b="1" spc="-5" dirty="0">
                <a:latin typeface="Times New Roman"/>
                <a:cs typeface="Times New Roman"/>
              </a:rPr>
              <a:t> </a:t>
            </a:r>
            <a:r>
              <a:rPr sz="3500" b="1" spc="10" dirty="0">
                <a:latin typeface="Times New Roman"/>
                <a:cs typeface="Times New Roman"/>
              </a:rPr>
              <a:t>Modeling,</a:t>
            </a:r>
            <a:r>
              <a:rPr sz="3500" b="1" spc="-5" dirty="0">
                <a:latin typeface="Times New Roman"/>
                <a:cs typeface="Times New Roman"/>
              </a:rPr>
              <a:t> </a:t>
            </a:r>
            <a:r>
              <a:rPr sz="3500" b="1" spc="5" dirty="0">
                <a:latin typeface="Times New Roman"/>
                <a:cs typeface="Times New Roman"/>
              </a:rPr>
              <a:t>Image</a:t>
            </a:r>
            <a:r>
              <a:rPr sz="3500" b="1" spc="-5" dirty="0">
                <a:latin typeface="Times New Roman"/>
                <a:cs typeface="Times New Roman"/>
              </a:rPr>
              <a:t> </a:t>
            </a:r>
            <a:r>
              <a:rPr sz="3500" b="1" spc="5" dirty="0">
                <a:latin typeface="Times New Roman"/>
                <a:cs typeface="Times New Roman"/>
              </a:rPr>
              <a:t>File</a:t>
            </a:r>
            <a:endParaRPr sz="3500">
              <a:latin typeface="Times New Roman"/>
              <a:cs typeface="Times New Roman"/>
            </a:endParaRPr>
          </a:p>
          <a:p>
            <a:pPr marL="12700" marR="5080">
              <a:lnSpc>
                <a:spcPts val="4220"/>
              </a:lnSpc>
              <a:spcBef>
                <a:spcPts val="10"/>
              </a:spcBef>
              <a:tabLst>
                <a:tab pos="1019175" algn="l"/>
              </a:tabLst>
            </a:pPr>
            <a:r>
              <a:rPr sz="3500" b="1" spc="5" dirty="0">
                <a:latin typeface="Times New Roman"/>
                <a:cs typeface="Times New Roman"/>
              </a:rPr>
              <a:t>formats, Image Morphing, </a:t>
            </a:r>
            <a:r>
              <a:rPr sz="3500" b="1" dirty="0">
                <a:latin typeface="Times New Roman"/>
                <a:cs typeface="Times New Roman"/>
              </a:rPr>
              <a:t>Interaction </a:t>
            </a:r>
            <a:r>
              <a:rPr sz="3500" b="1" spc="5" dirty="0">
                <a:latin typeface="Times New Roman"/>
                <a:cs typeface="Times New Roman"/>
              </a:rPr>
              <a:t>(sample </a:t>
            </a:r>
            <a:r>
              <a:rPr sz="3500" b="1" spc="-860" dirty="0">
                <a:latin typeface="Times New Roman"/>
                <a:cs typeface="Times New Roman"/>
              </a:rPr>
              <a:t> </a:t>
            </a:r>
            <a:r>
              <a:rPr sz="3500" b="1" spc="5" dirty="0">
                <a:latin typeface="Times New Roman"/>
                <a:cs typeface="Times New Roman"/>
              </a:rPr>
              <a:t>and	</a:t>
            </a:r>
            <a:r>
              <a:rPr sz="3500" b="1" dirty="0">
                <a:latin typeface="Times New Roman"/>
                <a:cs typeface="Times New Roman"/>
              </a:rPr>
              <a:t>event-driven) etc.</a:t>
            </a:r>
            <a:endParaRPr sz="3500">
              <a:latin typeface="Times New Roman"/>
              <a:cs typeface="Times New Roman"/>
            </a:endParaRPr>
          </a:p>
          <a:p>
            <a:pPr>
              <a:lnSpc>
                <a:spcPct val="100000"/>
              </a:lnSpc>
            </a:pPr>
            <a:endParaRPr sz="3900">
              <a:latin typeface="Times New Roman"/>
              <a:cs typeface="Times New Roman"/>
            </a:endParaRPr>
          </a:p>
          <a:p>
            <a:pPr>
              <a:lnSpc>
                <a:spcPct val="100000"/>
              </a:lnSpc>
              <a:spcBef>
                <a:spcPts val="25"/>
              </a:spcBef>
            </a:pPr>
            <a:endParaRPr sz="3300">
              <a:latin typeface="Times New Roman"/>
              <a:cs typeface="Times New Roman"/>
            </a:endParaRPr>
          </a:p>
          <a:p>
            <a:pPr marL="1017905" marR="151130" indent="-1005840">
              <a:lnSpc>
                <a:spcPct val="100400"/>
              </a:lnSpc>
            </a:pPr>
            <a:r>
              <a:rPr sz="3500" b="1" spc="5" dirty="0">
                <a:solidFill>
                  <a:srgbClr val="0000FF"/>
                </a:solidFill>
                <a:latin typeface="Times New Roman"/>
                <a:cs typeface="Times New Roman"/>
              </a:rPr>
              <a:t>Advanced Raster </a:t>
            </a:r>
            <a:r>
              <a:rPr sz="3500" b="1" spc="10" dirty="0">
                <a:solidFill>
                  <a:srgbClr val="0000FF"/>
                </a:solidFill>
                <a:latin typeface="Times New Roman"/>
                <a:cs typeface="Times New Roman"/>
              </a:rPr>
              <a:t>Graphics </a:t>
            </a:r>
            <a:r>
              <a:rPr sz="3500" b="1" dirty="0">
                <a:solidFill>
                  <a:srgbClr val="0000FF"/>
                </a:solidFill>
                <a:latin typeface="Times New Roman"/>
                <a:cs typeface="Times New Roman"/>
              </a:rPr>
              <a:t>Architecture </a:t>
            </a:r>
            <a:r>
              <a:rPr sz="3500" b="1" spc="5" dirty="0">
                <a:solidFill>
                  <a:srgbClr val="0000FF"/>
                </a:solidFill>
                <a:latin typeface="Times New Roman"/>
                <a:cs typeface="Times New Roman"/>
              </a:rPr>
              <a:t> </a:t>
            </a:r>
            <a:r>
              <a:rPr sz="3500" b="1" spc="5" dirty="0">
                <a:latin typeface="Times New Roman"/>
                <a:cs typeface="Times New Roman"/>
              </a:rPr>
              <a:t>Display</a:t>
            </a:r>
            <a:r>
              <a:rPr sz="3500" b="1" spc="-5" dirty="0">
                <a:latin typeface="Times New Roman"/>
                <a:cs typeface="Times New Roman"/>
              </a:rPr>
              <a:t> </a:t>
            </a:r>
            <a:r>
              <a:rPr sz="3500" b="1" dirty="0">
                <a:latin typeface="Times New Roman"/>
                <a:cs typeface="Times New Roman"/>
              </a:rPr>
              <a:t>Processors,</a:t>
            </a:r>
            <a:r>
              <a:rPr sz="3500" b="1" spc="5" dirty="0">
                <a:latin typeface="Times New Roman"/>
                <a:cs typeface="Times New Roman"/>
              </a:rPr>
              <a:t> Pipeline and</a:t>
            </a:r>
            <a:r>
              <a:rPr sz="3500" b="1" dirty="0">
                <a:latin typeface="Times New Roman"/>
                <a:cs typeface="Times New Roman"/>
              </a:rPr>
              <a:t> parallel</a:t>
            </a:r>
            <a:endParaRPr sz="3500">
              <a:latin typeface="Times New Roman"/>
              <a:cs typeface="Times New Roman"/>
            </a:endParaRPr>
          </a:p>
          <a:p>
            <a:pPr marL="12700" marR="89535">
              <a:lnSpc>
                <a:spcPct val="100400"/>
              </a:lnSpc>
              <a:spcBef>
                <a:spcPts val="5"/>
              </a:spcBef>
            </a:pPr>
            <a:r>
              <a:rPr sz="3500" b="1" dirty="0">
                <a:latin typeface="Times New Roman"/>
                <a:cs typeface="Times New Roman"/>
              </a:rPr>
              <a:t>architectures, </a:t>
            </a:r>
            <a:r>
              <a:rPr sz="3500" b="1" spc="5" dirty="0">
                <a:latin typeface="Times New Roman"/>
                <a:cs typeface="Times New Roman"/>
              </a:rPr>
              <a:t>multi-processor systems, hybrid </a:t>
            </a:r>
            <a:r>
              <a:rPr sz="3500" b="1" spc="-860" dirty="0">
                <a:latin typeface="Times New Roman"/>
                <a:cs typeface="Times New Roman"/>
              </a:rPr>
              <a:t> </a:t>
            </a:r>
            <a:r>
              <a:rPr sz="3500" b="1" dirty="0">
                <a:latin typeface="Times New Roman"/>
                <a:cs typeface="Times New Roman"/>
              </a:rPr>
              <a:t>architectures.</a:t>
            </a:r>
            <a:endParaRPr sz="3500">
              <a:latin typeface="Times New Roman"/>
              <a:cs typeface="Times New Roman"/>
            </a:endParaRPr>
          </a:p>
        </p:txBody>
      </p:sp>
      <p:sp>
        <p:nvSpPr>
          <p:cNvPr id="3" name="object 3"/>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6" name="Footer Placeholder 5">
            <a:extLst>
              <a:ext uri="{FF2B5EF4-FFF2-40B4-BE49-F238E27FC236}">
                <a16:creationId xmlns:a16="http://schemas.microsoft.com/office/drawing/2014/main" id="{AE5AF2A3-EED9-4E2D-8AEE-F17F290DF66C}"/>
              </a:ext>
            </a:extLst>
          </p:cNvPr>
          <p:cNvSpPr>
            <a:spLocks noGrp="1"/>
          </p:cNvSpPr>
          <p:nvPr>
            <p:ph type="ftr" sz="quarter" idx="5"/>
          </p:nvPr>
        </p:nvSpPr>
        <p:spPr>
          <a:xfrm>
            <a:off x="6605" y="7162800"/>
            <a:ext cx="9899395" cy="454152"/>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5" y="120395"/>
            <a:ext cx="10045700" cy="7531100"/>
          </a:xfrm>
          <a:custGeom>
            <a:avLst/>
            <a:gdLst/>
            <a:ahLst/>
            <a:cxnLst/>
            <a:rect l="l" t="t" r="r" b="b"/>
            <a:pathLst>
              <a:path w="10045700" h="7531100">
                <a:moveTo>
                  <a:pt x="10045446" y="7530846"/>
                </a:moveTo>
                <a:lnTo>
                  <a:pt x="10045446" y="0"/>
                </a:lnTo>
                <a:lnTo>
                  <a:pt x="0" y="0"/>
                </a:lnTo>
                <a:lnTo>
                  <a:pt x="0" y="7530846"/>
                </a:lnTo>
                <a:lnTo>
                  <a:pt x="10045446" y="7530846"/>
                </a:lnTo>
                <a:close/>
              </a:path>
            </a:pathLst>
          </a:custGeom>
          <a:ln w="12954">
            <a:solidFill>
              <a:srgbClr val="000000"/>
            </a:solidFill>
          </a:ln>
        </p:spPr>
        <p:txBody>
          <a:bodyPr wrap="square" lIns="0" tIns="0" rIns="0" bIns="0" rtlCol="0"/>
          <a:lstStyle/>
          <a:p>
            <a:endParaRPr/>
          </a:p>
        </p:txBody>
      </p:sp>
      <p:sp>
        <p:nvSpPr>
          <p:cNvPr id="5" name="Footer Placeholder 4">
            <a:extLst>
              <a:ext uri="{FF2B5EF4-FFF2-40B4-BE49-F238E27FC236}">
                <a16:creationId xmlns:a16="http://schemas.microsoft.com/office/drawing/2014/main" id="{CDA81CED-90B7-4C88-A491-6E566563E145}"/>
              </a:ext>
            </a:extLst>
          </p:cNvPr>
          <p:cNvSpPr>
            <a:spLocks noGrp="1"/>
          </p:cNvSpPr>
          <p:nvPr>
            <p:ph type="ftr" sz="quarter" idx="5"/>
          </p:nvPr>
        </p:nvSpPr>
        <p:spPr>
          <a:xfrm>
            <a:off x="6605" y="7086600"/>
            <a:ext cx="9975595" cy="530352"/>
          </a:xfrm>
        </p:spPr>
        <p:txBody>
          <a:bodyPr/>
          <a:lstStyle/>
          <a:p>
            <a:r>
              <a:rPr lang="en-US"/>
              <a:t>COMPUTER GRAPHICS AND VISUALIZATION,  Sougandhika Narayan, Asst Prof, Dept of CSE, KSIT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1A8613-7563-4131-A8B4-343DEF5CDC13}"/>
              </a:ext>
            </a:extLst>
          </p:cNvPr>
          <p:cNvSpPr>
            <a:spLocks noGrp="1"/>
          </p:cNvSpPr>
          <p:nvPr>
            <p:ph type="body" idx="1"/>
          </p:nvPr>
        </p:nvSpPr>
        <p:spPr>
          <a:xfrm>
            <a:off x="304800" y="0"/>
            <a:ext cx="9525000" cy="7010400"/>
          </a:xfrm>
        </p:spPr>
        <p:txBody>
          <a:bodyPr/>
          <a:lstStyle/>
          <a:p>
            <a:pPr algn="ctr">
              <a:lnSpc>
                <a:spcPct val="150000"/>
              </a:lnSpc>
              <a:spcAft>
                <a:spcPts val="1000"/>
              </a:spcAft>
            </a:pPr>
            <a:r>
              <a:rPr lang="en-US" sz="2400" dirty="0">
                <a:solidFill>
                  <a:schemeClr val="tx2"/>
                </a:solidFill>
                <a:latin typeface="Times New Roman" panose="02020603050405020304" pitchFamily="18" charset="0"/>
                <a:cs typeface="Times New Roman" panose="02020603050405020304" pitchFamily="18" charset="0"/>
              </a:rPr>
              <a:t>DEPARTMENT OF COMPUTER SCIENCE &amp; ENGINEERING</a:t>
            </a:r>
          </a:p>
          <a:p>
            <a:pPr algn="ctr">
              <a:lnSpc>
                <a:spcPct val="150000"/>
              </a:lnSpc>
              <a:spcAft>
                <a:spcPts val="1000"/>
              </a:spcAft>
            </a:pPr>
            <a:r>
              <a:rPr lang="en-IN" sz="3200" dirty="0">
                <a:solidFill>
                  <a:schemeClr val="accent2">
                    <a:lumMod val="75000"/>
                  </a:schemeClr>
                </a:solidFill>
                <a:latin typeface="Times New Roman" panose="02020603050405020304" pitchFamily="18" charset="0"/>
                <a:cs typeface="Times New Roman" panose="02020603050405020304" pitchFamily="18" charset="0"/>
              </a:rPr>
              <a:t>Program Specific Outcomes</a:t>
            </a:r>
            <a:endParaRPr lang="en-US" sz="3200" dirty="0">
              <a:solidFill>
                <a:schemeClr val="accent2">
                  <a:lumMod val="75000"/>
                </a:schemeClr>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US" sz="2400" dirty="0">
                <a:solidFill>
                  <a:srgbClr val="FF0000"/>
                </a:solidFill>
                <a:latin typeface="Times New Roman" panose="02020603050405020304" pitchFamily="18" charset="0"/>
                <a:ea typeface="Verdana" panose="020B0604030504040204" pitchFamily="34" charset="0"/>
              </a:rPr>
              <a:t>PSO1:  </a:t>
            </a:r>
            <a:r>
              <a:rPr lang="en-US" sz="2400" dirty="0">
                <a:latin typeface="Times New Roman" panose="02020603050405020304" pitchFamily="18" charset="0"/>
                <a:ea typeface="Verdana" panose="020B0604030504040204" pitchFamily="34" charset="0"/>
              </a:rPr>
              <a:t>Ability to understand, analyze problems and implement solutions in programming languages, as well to apply concepts in core areas of Computer Science in association with professional bodies and clubs.</a:t>
            </a:r>
            <a:endParaRPr lang="en-IN" sz="2400" dirty="0">
              <a:latin typeface="Times New Roman" panose="02020603050405020304" pitchFamily="18" charset="0"/>
              <a:ea typeface="Verdana" panose="020B0604030504040204" pitchFamily="34" charset="0"/>
            </a:endParaRPr>
          </a:p>
          <a:p>
            <a:pPr algn="just">
              <a:lnSpc>
                <a:spcPct val="150000"/>
              </a:lnSpc>
              <a:spcAft>
                <a:spcPts val="1000"/>
              </a:spcAft>
            </a:pPr>
            <a:r>
              <a:rPr lang="en-US" sz="2400" dirty="0">
                <a:latin typeface="Times New Roman" panose="02020603050405020304" pitchFamily="18" charset="0"/>
                <a:ea typeface="Verdana" panose="020B0604030504040204" pitchFamily="34" charset="0"/>
              </a:rPr>
              <a:t> </a:t>
            </a:r>
            <a:endParaRPr lang="en-IN" sz="2400" dirty="0">
              <a:latin typeface="Times New Roman" panose="02020603050405020304" pitchFamily="18" charset="0"/>
              <a:ea typeface="Verdana" panose="020B0604030504040204" pitchFamily="34" charset="0"/>
            </a:endParaRPr>
          </a:p>
          <a:p>
            <a:pPr algn="just">
              <a:lnSpc>
                <a:spcPct val="150000"/>
              </a:lnSpc>
              <a:spcAft>
                <a:spcPts val="1000"/>
              </a:spcAft>
            </a:pPr>
            <a:r>
              <a:rPr lang="en-US" sz="2400" dirty="0">
                <a:solidFill>
                  <a:srgbClr val="FF0000"/>
                </a:solidFill>
                <a:latin typeface="Times New Roman" panose="02020603050405020304" pitchFamily="18" charset="0"/>
                <a:ea typeface="Verdana" panose="020B0604030504040204" pitchFamily="34" charset="0"/>
              </a:rPr>
              <a:t>PSO2:  </a:t>
            </a:r>
            <a:r>
              <a:rPr lang="en-US" sz="2400" dirty="0">
                <a:latin typeface="Times New Roman" panose="02020603050405020304" pitchFamily="18" charset="0"/>
                <a:ea typeface="Verdana" panose="020B0604030504040204" pitchFamily="34" charset="0"/>
              </a:rPr>
              <a:t>Ability to use computational skills and apply software knowledge to develop effective solutions and data to address real world challenges.</a:t>
            </a:r>
            <a:endParaRPr lang="en-IN" sz="2400" dirty="0">
              <a:latin typeface="Times New Roman" panose="02020603050405020304" pitchFamily="18" charset="0"/>
              <a:ea typeface="Verdana" panose="020B0604030504040204" pitchFamily="34" charset="0"/>
            </a:endParaRPr>
          </a:p>
          <a:p>
            <a:endParaRPr lang="en-IN" dirty="0"/>
          </a:p>
        </p:txBody>
      </p:sp>
      <p:sp>
        <p:nvSpPr>
          <p:cNvPr id="4" name="Footer Placeholder 3">
            <a:extLst>
              <a:ext uri="{FF2B5EF4-FFF2-40B4-BE49-F238E27FC236}">
                <a16:creationId xmlns:a16="http://schemas.microsoft.com/office/drawing/2014/main" id="{C07E9936-56CD-412F-9F86-3B89BBBC6A73}"/>
              </a:ext>
            </a:extLst>
          </p:cNvPr>
          <p:cNvSpPr>
            <a:spLocks noGrp="1"/>
          </p:cNvSpPr>
          <p:nvPr>
            <p:ph type="ftr" sz="quarter" idx="5"/>
          </p:nvPr>
        </p:nvSpPr>
        <p:spPr>
          <a:xfrm>
            <a:off x="152400" y="7228332"/>
            <a:ext cx="9677400" cy="276999"/>
          </a:xfrm>
        </p:spPr>
        <p:txBody>
          <a:bodyPr/>
          <a:lstStyle/>
          <a:p>
            <a:r>
              <a:rPr lang="en-US" dirty="0"/>
              <a:t>COMPUTER GRAPHICS AND VISUALIZATION,                  Sougandhika Narayan, Asst Prof, Dept of CSE, KSIT  </a:t>
            </a:r>
          </a:p>
        </p:txBody>
      </p:sp>
    </p:spTree>
    <p:extLst>
      <p:ext uri="{BB962C8B-B14F-4D97-AF65-F5344CB8AC3E}">
        <p14:creationId xmlns:p14="http://schemas.microsoft.com/office/powerpoint/2010/main" val="143535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7A763E-7831-4C44-BE24-E27EB686C07C}"/>
              </a:ext>
            </a:extLst>
          </p:cNvPr>
          <p:cNvSpPr>
            <a:spLocks noGrp="1"/>
          </p:cNvSpPr>
          <p:nvPr>
            <p:ph type="body" idx="1"/>
          </p:nvPr>
        </p:nvSpPr>
        <p:spPr>
          <a:xfrm>
            <a:off x="152400" y="155448"/>
            <a:ext cx="9753600" cy="7702108"/>
          </a:xfrm>
        </p:spPr>
        <p:txBody>
          <a:bodyPr/>
          <a:lstStyle/>
          <a:p>
            <a:pPr algn="ctr"/>
            <a:r>
              <a:rPr lang="en-US" sz="2400" dirty="0">
                <a:solidFill>
                  <a:schemeClr val="tx2"/>
                </a:solidFill>
                <a:latin typeface="Times New Roman" panose="02020603050405020304" pitchFamily="18" charset="0"/>
                <a:cs typeface="Times New Roman" panose="02020603050405020304" pitchFamily="18" charset="0"/>
              </a:rPr>
              <a:t>DEPARTMENT OF COMPUTER SCIENCE &amp; ENGINEERING</a:t>
            </a:r>
          </a:p>
          <a:p>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3200" dirty="0">
                <a:solidFill>
                  <a:schemeClr val="accent2">
                    <a:lumMod val="75000"/>
                  </a:schemeClr>
                </a:solidFill>
                <a:latin typeface="Times New Roman" panose="02020603050405020304" pitchFamily="18" charset="0"/>
                <a:cs typeface="Times New Roman" panose="02020603050405020304" pitchFamily="18" charset="0"/>
              </a:rPr>
              <a:t>Course Objectives</a:t>
            </a:r>
          </a:p>
          <a:p>
            <a:pPr algn="ct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course enables students of Engineering to understand and develop the computer graphics applications.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US" sz="3200" dirty="0">
                <a:solidFill>
                  <a:schemeClr val="accent2">
                    <a:lumMod val="75000"/>
                  </a:schemeClr>
                </a:solidFill>
                <a:latin typeface="Times New Roman" panose="02020603050405020304" pitchFamily="18" charset="0"/>
                <a:cs typeface="Times New Roman" panose="02020603050405020304" pitchFamily="18" charset="0"/>
              </a:rPr>
              <a:t>Course Outcomes: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CO1: </a:t>
            </a:r>
            <a:r>
              <a:rPr lang="en-IN" sz="2400" dirty="0">
                <a:latin typeface="Times New Roman" panose="02020603050405020304" pitchFamily="18" charset="0"/>
                <a:cs typeface="Times New Roman" panose="02020603050405020304" pitchFamily="18" charset="0"/>
              </a:rPr>
              <a:t>Design and implement algorithms for 2D graphics primitives and attributes.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CO2: </a:t>
            </a:r>
            <a:r>
              <a:rPr lang="en-IN" sz="2400" dirty="0">
                <a:latin typeface="Times New Roman" panose="02020603050405020304" pitchFamily="18" charset="0"/>
                <a:cs typeface="Times New Roman" panose="02020603050405020304" pitchFamily="18" charset="0"/>
              </a:rPr>
              <a:t>Construct Geometric transformations on both 2D and 3D objects.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CO3: </a:t>
            </a:r>
            <a:r>
              <a:rPr lang="en-IN" sz="2400" dirty="0">
                <a:latin typeface="Times New Roman" panose="02020603050405020304" pitchFamily="18" charset="0"/>
                <a:cs typeface="Times New Roman" panose="02020603050405020304" pitchFamily="18" charset="0"/>
              </a:rPr>
              <a:t>Apply concepts of clipping and visible surface detection in 2D and 3D viewing, and Illumination Models.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CO4: </a:t>
            </a:r>
            <a:r>
              <a:rPr lang="en-IN" sz="2400" dirty="0">
                <a:latin typeface="Times New Roman" panose="02020603050405020304" pitchFamily="18" charset="0"/>
                <a:cs typeface="Times New Roman" panose="02020603050405020304" pitchFamily="18" charset="0"/>
              </a:rPr>
              <a:t>Design suitable hardware and software for developing graphics   packages using OpenGL.</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CO5: </a:t>
            </a:r>
            <a:r>
              <a:rPr lang="en-US" sz="2400" dirty="0">
                <a:latin typeface="Times New Roman" panose="02020603050405020304" pitchFamily="18" charset="0"/>
                <a:cs typeface="Times New Roman" panose="02020603050405020304" pitchFamily="18" charset="0"/>
              </a:rPr>
              <a:t>Interview the representation of curves, surfaces, Color and Illumination models.</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6BDA0ACF-0627-47BA-9C88-8BF320557DFB}"/>
              </a:ext>
            </a:extLst>
          </p:cNvPr>
          <p:cNvSpPr>
            <a:spLocks noGrp="1"/>
          </p:cNvSpPr>
          <p:nvPr>
            <p:ph type="ftr" sz="quarter" idx="5"/>
          </p:nvPr>
        </p:nvSpPr>
        <p:spPr>
          <a:xfrm>
            <a:off x="152400" y="7344776"/>
            <a:ext cx="9677400" cy="276999"/>
          </a:xfrm>
        </p:spPr>
        <p:txBody>
          <a:bodyPr/>
          <a:lstStyle/>
          <a:p>
            <a:r>
              <a:rPr lang="en-US" dirty="0"/>
              <a:t>COMPUTER GRAPHICS AND VISUALIZATION,                Sougandhika Narayan, Asst Prof, Dept of CSE, KSIT  </a:t>
            </a:r>
          </a:p>
        </p:txBody>
      </p:sp>
    </p:spTree>
    <p:extLst>
      <p:ext uri="{BB962C8B-B14F-4D97-AF65-F5344CB8AC3E}">
        <p14:creationId xmlns:p14="http://schemas.microsoft.com/office/powerpoint/2010/main" val="294764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883AFD-2543-47B2-91A3-4170EE98BA68}"/>
              </a:ext>
            </a:extLst>
          </p:cNvPr>
          <p:cNvSpPr>
            <a:spLocks noGrp="1"/>
          </p:cNvSpPr>
          <p:nvPr>
            <p:ph type="body" idx="1"/>
          </p:nvPr>
        </p:nvSpPr>
        <p:spPr>
          <a:xfrm>
            <a:off x="304800" y="228600"/>
            <a:ext cx="9296400" cy="6781800"/>
          </a:xfrm>
        </p:spPr>
        <p:txBody>
          <a:bodyPr/>
          <a:lstStyle/>
          <a:p>
            <a:endParaRPr lang="en-IN" dirty="0"/>
          </a:p>
        </p:txBody>
      </p:sp>
      <p:sp>
        <p:nvSpPr>
          <p:cNvPr id="4" name="Footer Placeholder 3">
            <a:extLst>
              <a:ext uri="{FF2B5EF4-FFF2-40B4-BE49-F238E27FC236}">
                <a16:creationId xmlns:a16="http://schemas.microsoft.com/office/drawing/2014/main" id="{4D3FC575-4060-4B9F-806C-DD197EF9E1CC}"/>
              </a:ext>
            </a:extLst>
          </p:cNvPr>
          <p:cNvSpPr>
            <a:spLocks noGrp="1"/>
          </p:cNvSpPr>
          <p:nvPr>
            <p:ph type="ftr" sz="quarter" idx="5"/>
          </p:nvPr>
        </p:nvSpPr>
        <p:spPr>
          <a:xfrm>
            <a:off x="290512" y="7328344"/>
            <a:ext cx="9525000" cy="276999"/>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0E67EAFB-84FF-4F8C-82A0-5C4C3C0326A2}"/>
              </a:ext>
            </a:extLst>
          </p:cNvPr>
          <p:cNvPicPr>
            <a:picLocks noChangeAspect="1"/>
          </p:cNvPicPr>
          <p:nvPr/>
        </p:nvPicPr>
        <p:blipFill>
          <a:blip r:embed="rId2"/>
          <a:stretch>
            <a:fillRect/>
          </a:stretch>
        </p:blipFill>
        <p:spPr>
          <a:xfrm>
            <a:off x="290512" y="128588"/>
            <a:ext cx="9691688" cy="7099744"/>
          </a:xfrm>
          <a:prstGeom prst="rect">
            <a:avLst/>
          </a:prstGeom>
        </p:spPr>
      </p:pic>
    </p:spTree>
    <p:extLst>
      <p:ext uri="{BB962C8B-B14F-4D97-AF65-F5344CB8AC3E}">
        <p14:creationId xmlns:p14="http://schemas.microsoft.com/office/powerpoint/2010/main" val="194146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D32B78-6B06-4D98-9038-33960CD39A0D}"/>
              </a:ext>
            </a:extLst>
          </p:cNvPr>
          <p:cNvSpPr>
            <a:spLocks noGrp="1"/>
          </p:cNvSpPr>
          <p:nvPr>
            <p:ph type="body" idx="1"/>
          </p:nvPr>
        </p:nvSpPr>
        <p:spPr>
          <a:xfrm>
            <a:off x="152400" y="155448"/>
            <a:ext cx="9677400" cy="7072884"/>
          </a:xfrm>
        </p:spPr>
        <p:txBody>
          <a:bodyPr/>
          <a:lstStyle/>
          <a:p>
            <a:endParaRPr lang="en-IN" dirty="0"/>
          </a:p>
        </p:txBody>
      </p:sp>
      <p:sp>
        <p:nvSpPr>
          <p:cNvPr id="4" name="Footer Placeholder 3">
            <a:extLst>
              <a:ext uri="{FF2B5EF4-FFF2-40B4-BE49-F238E27FC236}">
                <a16:creationId xmlns:a16="http://schemas.microsoft.com/office/drawing/2014/main" id="{EE2A5BFE-39E0-486D-A9D2-AF57CAD400C9}"/>
              </a:ext>
            </a:extLst>
          </p:cNvPr>
          <p:cNvSpPr>
            <a:spLocks noGrp="1"/>
          </p:cNvSpPr>
          <p:nvPr>
            <p:ph type="ftr" sz="quarter" idx="5"/>
          </p:nvPr>
        </p:nvSpPr>
        <p:spPr>
          <a:xfrm>
            <a:off x="166687" y="7228332"/>
            <a:ext cx="9586913" cy="276999"/>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A445FC34-5910-41F9-9AA3-548684AAD27F}"/>
              </a:ext>
            </a:extLst>
          </p:cNvPr>
          <p:cNvPicPr>
            <a:picLocks noChangeAspect="1"/>
          </p:cNvPicPr>
          <p:nvPr/>
        </p:nvPicPr>
        <p:blipFill>
          <a:blip r:embed="rId2"/>
          <a:stretch>
            <a:fillRect/>
          </a:stretch>
        </p:blipFill>
        <p:spPr>
          <a:xfrm>
            <a:off x="166687" y="155449"/>
            <a:ext cx="9725025" cy="6688264"/>
          </a:xfrm>
          <a:prstGeom prst="rect">
            <a:avLst/>
          </a:prstGeom>
        </p:spPr>
      </p:pic>
    </p:spTree>
    <p:extLst>
      <p:ext uri="{BB962C8B-B14F-4D97-AF65-F5344CB8AC3E}">
        <p14:creationId xmlns:p14="http://schemas.microsoft.com/office/powerpoint/2010/main" val="202953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274656-A6D1-46F3-AB26-78DF19731368}"/>
              </a:ext>
            </a:extLst>
          </p:cNvPr>
          <p:cNvSpPr>
            <a:spLocks noGrp="1"/>
          </p:cNvSpPr>
          <p:nvPr>
            <p:ph type="body" idx="1"/>
          </p:nvPr>
        </p:nvSpPr>
        <p:spPr>
          <a:xfrm>
            <a:off x="152400" y="155448"/>
            <a:ext cx="9753600" cy="7072884"/>
          </a:xfrm>
        </p:spPr>
        <p:txBody>
          <a:bodyPr/>
          <a:lstStyle/>
          <a:p>
            <a:endParaRPr lang="en-IN" dirty="0"/>
          </a:p>
        </p:txBody>
      </p:sp>
      <p:sp>
        <p:nvSpPr>
          <p:cNvPr id="4" name="Footer Placeholder 3">
            <a:extLst>
              <a:ext uri="{FF2B5EF4-FFF2-40B4-BE49-F238E27FC236}">
                <a16:creationId xmlns:a16="http://schemas.microsoft.com/office/drawing/2014/main" id="{AFBCEEEE-83E4-4D67-B899-CD079FF21D1D}"/>
              </a:ext>
            </a:extLst>
          </p:cNvPr>
          <p:cNvSpPr>
            <a:spLocks noGrp="1"/>
          </p:cNvSpPr>
          <p:nvPr>
            <p:ph type="ftr" sz="quarter" idx="5"/>
          </p:nvPr>
        </p:nvSpPr>
        <p:spPr>
          <a:xfrm>
            <a:off x="152400" y="7228332"/>
            <a:ext cx="9753600" cy="276999"/>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68578B91-5D69-4B45-B71D-E3432F54D0D9}"/>
              </a:ext>
            </a:extLst>
          </p:cNvPr>
          <p:cNvPicPr>
            <a:picLocks noChangeAspect="1"/>
          </p:cNvPicPr>
          <p:nvPr/>
        </p:nvPicPr>
        <p:blipFill>
          <a:blip r:embed="rId2"/>
          <a:stretch>
            <a:fillRect/>
          </a:stretch>
        </p:blipFill>
        <p:spPr>
          <a:xfrm>
            <a:off x="152400" y="189738"/>
            <a:ext cx="9906000" cy="619125"/>
          </a:xfrm>
          <a:prstGeom prst="rect">
            <a:avLst/>
          </a:prstGeom>
        </p:spPr>
      </p:pic>
      <p:pic>
        <p:nvPicPr>
          <p:cNvPr id="8" name="Picture 7">
            <a:extLst>
              <a:ext uri="{FF2B5EF4-FFF2-40B4-BE49-F238E27FC236}">
                <a16:creationId xmlns:a16="http://schemas.microsoft.com/office/drawing/2014/main" id="{BA802764-CB5D-430B-8E15-16BAD4DE929A}"/>
              </a:ext>
            </a:extLst>
          </p:cNvPr>
          <p:cNvPicPr>
            <a:picLocks noChangeAspect="1"/>
          </p:cNvPicPr>
          <p:nvPr/>
        </p:nvPicPr>
        <p:blipFill>
          <a:blip r:embed="rId3"/>
          <a:stretch>
            <a:fillRect/>
          </a:stretch>
        </p:blipFill>
        <p:spPr>
          <a:xfrm>
            <a:off x="276225" y="685800"/>
            <a:ext cx="9753600" cy="5943600"/>
          </a:xfrm>
          <a:prstGeom prst="rect">
            <a:avLst/>
          </a:prstGeom>
        </p:spPr>
      </p:pic>
    </p:spTree>
    <p:extLst>
      <p:ext uri="{BB962C8B-B14F-4D97-AF65-F5344CB8AC3E}">
        <p14:creationId xmlns:p14="http://schemas.microsoft.com/office/powerpoint/2010/main" val="175481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246001A792A9489A975426E76A6690" ma:contentTypeVersion="0" ma:contentTypeDescription="Create a new document." ma:contentTypeScope="" ma:versionID="7ce8410f973f8a7c0768b226a00a41a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6DF273-0B60-4536-9772-F9C31E494403}"/>
</file>

<file path=customXml/itemProps2.xml><?xml version="1.0" encoding="utf-8"?>
<ds:datastoreItem xmlns:ds="http://schemas.openxmlformats.org/officeDocument/2006/customXml" ds:itemID="{601D6227-26C5-4455-9820-D54E08BD8EF8}"/>
</file>

<file path=customXml/itemProps3.xml><?xml version="1.0" encoding="utf-8"?>
<ds:datastoreItem xmlns:ds="http://schemas.openxmlformats.org/officeDocument/2006/customXml" ds:itemID="{1FFD05AB-0C7E-400C-BE6C-F247E31B5530}"/>
</file>

<file path=docProps/app.xml><?xml version="1.0" encoding="utf-8"?>
<Properties xmlns="http://schemas.openxmlformats.org/officeDocument/2006/extended-properties" xmlns:vt="http://schemas.openxmlformats.org/officeDocument/2006/docPropsVTypes">
  <Template/>
  <TotalTime>800</TotalTime>
  <Words>2860</Words>
  <Application>Microsoft Office PowerPoint</Application>
  <PresentationFormat>Custom</PresentationFormat>
  <Paragraphs>295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Symbol</vt:lpstr>
      <vt:lpstr>Times New Roman</vt:lpstr>
      <vt:lpstr>Verdana</vt:lpstr>
      <vt:lpstr>Wingdings</vt:lpstr>
      <vt:lpstr>Office Theme</vt:lpstr>
      <vt:lpstr>           COMUTER GRAPHICS AND VISUALIZATION  18CS62  </vt:lpstr>
      <vt:lpstr>K S INSTITUTE OF TECHNOLOGY </vt:lpstr>
      <vt:lpstr>DEPARTMENT OF COMPUTER SCIENCE &amp;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 GRAPHICS</vt:lpstr>
      <vt:lpstr>Introduction to COMPUTER GRAPHICS</vt:lpstr>
      <vt:lpstr>PowerPoint Presentation</vt:lpstr>
      <vt:lpstr> Application  model</vt:lpstr>
      <vt:lpstr>Applications of Computer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Graphics Kernel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INRODUCTION</dc:title>
  <dc:creator>sdas</dc:creator>
  <cp:lastModifiedBy>sourp_97@yahoo.com</cp:lastModifiedBy>
  <cp:revision>47</cp:revision>
  <dcterms:created xsi:type="dcterms:W3CDTF">2021-04-01T05:47:52Z</dcterms:created>
  <dcterms:modified xsi:type="dcterms:W3CDTF">2021-04-20T08:22:43Z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2005-02-01T00:00:00Z</vt:filetime>
  </property>
  <property fmtid="{D5CDD505-2E9C-101B-9397-08002B2CF9AE}" pid="3" name="Creator">
    <vt:lpwstr>PScript5.dll Version 5.2</vt:lpwstr>
  </property>
  <property fmtid="{D5CDD505-2E9C-101B-9397-08002B2CF9AE}" pid="4" name="LastSaved">
    <vt:filetime>2021-04-01T00:00:00Z</vt:filetime>
  </property>
  <property fmtid="{D5CDD505-2E9C-101B-9397-08002B2CF9AE}" pid="5" name="ContentTypeId">
    <vt:lpwstr>0x01010068246001A792A9489A975426E76A6690</vt:lpwstr>
  </property>
</Properties>
</file>