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7" r:id="rId2"/>
    <p:sldId id="256" r:id="rId3"/>
    <p:sldId id="258" r:id="rId4"/>
    <p:sldId id="259" r:id="rId5"/>
    <p:sldId id="260" r:id="rId6"/>
    <p:sldId id="261" r:id="rId7"/>
    <p:sldId id="264"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urp_97@yahoo.com" initials="s" lastIdx="1" clrIdx="0">
    <p:extLst>
      <p:ext uri="{19B8F6BF-5375-455C-9EA6-DF929625EA0E}">
        <p15:presenceInfo xmlns:p15="http://schemas.microsoft.com/office/powerpoint/2012/main" userId="932355ad7c86990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8" Type="http://schemas.openxmlformats.org/officeDocument/2006/relationships/customXml" Target="../customXml/item3.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2.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E301EE-7DB5-44A5-BAE4-E9D059E1AD4D}" type="datetimeFigureOut">
              <a:rPr lang="en-IN" smtClean="0"/>
              <a:t>10-05-2021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4A9BFB-7084-4A66-83A9-E2B915B230D9}" type="slidenum">
              <a:rPr lang="en-IN" smtClean="0"/>
              <a:t>‹#›</a:t>
            </a:fld>
            <a:endParaRPr lang="en-IN"/>
          </a:p>
        </p:txBody>
      </p:sp>
    </p:spTree>
    <p:extLst>
      <p:ext uri="{BB962C8B-B14F-4D97-AF65-F5344CB8AC3E}">
        <p14:creationId xmlns:p14="http://schemas.microsoft.com/office/powerpoint/2010/main" val="234849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E0AA-3E7A-4D56-8F6C-4443F5482F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DBE4722-60AD-44C8-802E-D1E6903BC0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3AB1DBC-272D-451C-BFFA-42E16D34DFBB}"/>
              </a:ext>
            </a:extLst>
          </p:cNvPr>
          <p:cNvSpPr>
            <a:spLocks noGrp="1"/>
          </p:cNvSpPr>
          <p:nvPr>
            <p:ph type="dt" sz="half" idx="10"/>
          </p:nvPr>
        </p:nvSpPr>
        <p:spPr/>
        <p:txBody>
          <a:bodyPr/>
          <a:lstStyle/>
          <a:p>
            <a:fld id="{2F1A2E99-A7AA-4372-8591-DE55C5523D7E}" type="datetime1">
              <a:rPr lang="en-IN" smtClean="0"/>
              <a:t>10-05-2021</a:t>
            </a:fld>
            <a:endParaRPr lang="en-IN"/>
          </a:p>
        </p:txBody>
      </p:sp>
      <p:sp>
        <p:nvSpPr>
          <p:cNvPr id="5" name="Footer Placeholder 4">
            <a:extLst>
              <a:ext uri="{FF2B5EF4-FFF2-40B4-BE49-F238E27FC236}">
                <a16:creationId xmlns:a16="http://schemas.microsoft.com/office/drawing/2014/main" id="{847E9430-3CA3-4F34-8B4D-A6472713BA0F}"/>
              </a:ext>
            </a:extLst>
          </p:cNvPr>
          <p:cNvSpPr>
            <a:spLocks noGrp="1"/>
          </p:cNvSpPr>
          <p:nvPr>
            <p:ph type="ftr" sz="quarter" idx="11"/>
          </p:nvPr>
        </p:nvSpPr>
        <p:spPr/>
        <p:txBody>
          <a:bodyPr/>
          <a:lstStyle/>
          <a:p>
            <a:r>
              <a:rPr lang="en-IN"/>
              <a:t>COMUTER GRAPHICS AND VISUALIZATION,                                                                                                                                                                             Sougandhika Narayan, Asst Prof, Dept of CSE, KSIT  </a:t>
            </a:r>
          </a:p>
        </p:txBody>
      </p:sp>
      <p:sp>
        <p:nvSpPr>
          <p:cNvPr id="6" name="Slide Number Placeholder 5">
            <a:extLst>
              <a:ext uri="{FF2B5EF4-FFF2-40B4-BE49-F238E27FC236}">
                <a16:creationId xmlns:a16="http://schemas.microsoft.com/office/drawing/2014/main" id="{E6D9D12C-7160-4CB4-BF80-1B8B3560BD39}"/>
              </a:ext>
            </a:extLst>
          </p:cNvPr>
          <p:cNvSpPr>
            <a:spLocks noGrp="1"/>
          </p:cNvSpPr>
          <p:nvPr>
            <p:ph type="sldNum" sz="quarter" idx="12"/>
          </p:nvPr>
        </p:nvSpPr>
        <p:spPr/>
        <p:txBody>
          <a:bodyPr/>
          <a:lstStyle/>
          <a:p>
            <a:fld id="{8FD9FA9C-3CAD-4A37-B431-3595F64629BC}" type="slidenum">
              <a:rPr lang="en-IN" smtClean="0"/>
              <a:t>‹#›</a:t>
            </a:fld>
            <a:endParaRPr lang="en-IN"/>
          </a:p>
        </p:txBody>
      </p:sp>
    </p:spTree>
    <p:extLst>
      <p:ext uri="{BB962C8B-B14F-4D97-AF65-F5344CB8AC3E}">
        <p14:creationId xmlns:p14="http://schemas.microsoft.com/office/powerpoint/2010/main" val="3513159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C91FD-CF7F-4C8A-BE33-7AF2B56D87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5E46E3-95A9-4711-8758-5084BE3A59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EE928D-51DF-4174-A380-B45380D8519D}"/>
              </a:ext>
            </a:extLst>
          </p:cNvPr>
          <p:cNvSpPr>
            <a:spLocks noGrp="1"/>
          </p:cNvSpPr>
          <p:nvPr>
            <p:ph type="dt" sz="half" idx="10"/>
          </p:nvPr>
        </p:nvSpPr>
        <p:spPr/>
        <p:txBody>
          <a:bodyPr/>
          <a:lstStyle/>
          <a:p>
            <a:fld id="{628D3BD7-E4C8-42ED-94FE-9B99067FE049}" type="datetime1">
              <a:rPr lang="en-IN" smtClean="0"/>
              <a:t>10-05-2021</a:t>
            </a:fld>
            <a:endParaRPr lang="en-IN"/>
          </a:p>
        </p:txBody>
      </p:sp>
      <p:sp>
        <p:nvSpPr>
          <p:cNvPr id="5" name="Footer Placeholder 4">
            <a:extLst>
              <a:ext uri="{FF2B5EF4-FFF2-40B4-BE49-F238E27FC236}">
                <a16:creationId xmlns:a16="http://schemas.microsoft.com/office/drawing/2014/main" id="{B2B23F36-CE9C-445E-A63E-090FB10A4617}"/>
              </a:ext>
            </a:extLst>
          </p:cNvPr>
          <p:cNvSpPr>
            <a:spLocks noGrp="1"/>
          </p:cNvSpPr>
          <p:nvPr>
            <p:ph type="ftr" sz="quarter" idx="11"/>
          </p:nvPr>
        </p:nvSpPr>
        <p:spPr/>
        <p:txBody>
          <a:bodyPr/>
          <a:lstStyle/>
          <a:p>
            <a:r>
              <a:rPr lang="en-IN"/>
              <a:t>COMUTER GRAPHICS AND VISUALIZATION,                                                                                                                                                                             Sougandhika Narayan, Asst Prof, Dept of CSE, KSIT  </a:t>
            </a:r>
          </a:p>
        </p:txBody>
      </p:sp>
      <p:sp>
        <p:nvSpPr>
          <p:cNvPr id="6" name="Slide Number Placeholder 5">
            <a:extLst>
              <a:ext uri="{FF2B5EF4-FFF2-40B4-BE49-F238E27FC236}">
                <a16:creationId xmlns:a16="http://schemas.microsoft.com/office/drawing/2014/main" id="{FFA91383-0AE6-4569-BEDD-09227A428BB5}"/>
              </a:ext>
            </a:extLst>
          </p:cNvPr>
          <p:cNvSpPr>
            <a:spLocks noGrp="1"/>
          </p:cNvSpPr>
          <p:nvPr>
            <p:ph type="sldNum" sz="quarter" idx="12"/>
          </p:nvPr>
        </p:nvSpPr>
        <p:spPr/>
        <p:txBody>
          <a:bodyPr/>
          <a:lstStyle/>
          <a:p>
            <a:fld id="{8FD9FA9C-3CAD-4A37-B431-3595F64629BC}" type="slidenum">
              <a:rPr lang="en-IN" smtClean="0"/>
              <a:t>‹#›</a:t>
            </a:fld>
            <a:endParaRPr lang="en-IN"/>
          </a:p>
        </p:txBody>
      </p:sp>
    </p:spTree>
    <p:extLst>
      <p:ext uri="{BB962C8B-B14F-4D97-AF65-F5344CB8AC3E}">
        <p14:creationId xmlns:p14="http://schemas.microsoft.com/office/powerpoint/2010/main" val="1638343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5C7D8E-C096-40DE-9724-6BF179528F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4240F9-4BC1-4DE1-BEEA-DD31D119E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436BE7-041D-4F9E-AC51-C19E1B122376}"/>
              </a:ext>
            </a:extLst>
          </p:cNvPr>
          <p:cNvSpPr>
            <a:spLocks noGrp="1"/>
          </p:cNvSpPr>
          <p:nvPr>
            <p:ph type="dt" sz="half" idx="10"/>
          </p:nvPr>
        </p:nvSpPr>
        <p:spPr/>
        <p:txBody>
          <a:bodyPr/>
          <a:lstStyle/>
          <a:p>
            <a:fld id="{888CB9C9-0FA0-491D-A387-F9CFF0CDF275}" type="datetime1">
              <a:rPr lang="en-IN" smtClean="0"/>
              <a:t>10-05-2021</a:t>
            </a:fld>
            <a:endParaRPr lang="en-IN"/>
          </a:p>
        </p:txBody>
      </p:sp>
      <p:sp>
        <p:nvSpPr>
          <p:cNvPr id="5" name="Footer Placeholder 4">
            <a:extLst>
              <a:ext uri="{FF2B5EF4-FFF2-40B4-BE49-F238E27FC236}">
                <a16:creationId xmlns:a16="http://schemas.microsoft.com/office/drawing/2014/main" id="{F02753AF-6DC2-4777-A16B-2683D510B4C9}"/>
              </a:ext>
            </a:extLst>
          </p:cNvPr>
          <p:cNvSpPr>
            <a:spLocks noGrp="1"/>
          </p:cNvSpPr>
          <p:nvPr>
            <p:ph type="ftr" sz="quarter" idx="11"/>
          </p:nvPr>
        </p:nvSpPr>
        <p:spPr/>
        <p:txBody>
          <a:bodyPr/>
          <a:lstStyle/>
          <a:p>
            <a:r>
              <a:rPr lang="en-IN"/>
              <a:t>COMUTER GRAPHICS AND VISUALIZATION,                                                                                                                                                                             Sougandhika Narayan, Asst Prof, Dept of CSE, KSIT  </a:t>
            </a:r>
          </a:p>
        </p:txBody>
      </p:sp>
      <p:sp>
        <p:nvSpPr>
          <p:cNvPr id="6" name="Slide Number Placeholder 5">
            <a:extLst>
              <a:ext uri="{FF2B5EF4-FFF2-40B4-BE49-F238E27FC236}">
                <a16:creationId xmlns:a16="http://schemas.microsoft.com/office/drawing/2014/main" id="{A3193176-9843-4CC7-B1E4-D12F8ED0A7E2}"/>
              </a:ext>
            </a:extLst>
          </p:cNvPr>
          <p:cNvSpPr>
            <a:spLocks noGrp="1"/>
          </p:cNvSpPr>
          <p:nvPr>
            <p:ph type="sldNum" sz="quarter" idx="12"/>
          </p:nvPr>
        </p:nvSpPr>
        <p:spPr/>
        <p:txBody>
          <a:bodyPr/>
          <a:lstStyle/>
          <a:p>
            <a:fld id="{8FD9FA9C-3CAD-4A37-B431-3595F64629BC}" type="slidenum">
              <a:rPr lang="en-IN" smtClean="0"/>
              <a:t>‹#›</a:t>
            </a:fld>
            <a:endParaRPr lang="en-IN"/>
          </a:p>
        </p:txBody>
      </p:sp>
    </p:spTree>
    <p:extLst>
      <p:ext uri="{BB962C8B-B14F-4D97-AF65-F5344CB8AC3E}">
        <p14:creationId xmlns:p14="http://schemas.microsoft.com/office/powerpoint/2010/main" val="655141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A6AA3-F416-4AB3-A574-64D738A01A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DC0C65-6D2F-4497-BDE6-07C1678A10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FC2983-E17A-4CCA-B6CB-2FE6BDD44EFC}"/>
              </a:ext>
            </a:extLst>
          </p:cNvPr>
          <p:cNvSpPr>
            <a:spLocks noGrp="1"/>
          </p:cNvSpPr>
          <p:nvPr>
            <p:ph type="dt" sz="half" idx="10"/>
          </p:nvPr>
        </p:nvSpPr>
        <p:spPr/>
        <p:txBody>
          <a:bodyPr/>
          <a:lstStyle/>
          <a:p>
            <a:fld id="{30C53BB3-B337-4473-9800-CFA671EE5E3E}" type="datetime1">
              <a:rPr lang="en-IN" smtClean="0"/>
              <a:t>10-05-2021</a:t>
            </a:fld>
            <a:endParaRPr lang="en-IN"/>
          </a:p>
        </p:txBody>
      </p:sp>
      <p:sp>
        <p:nvSpPr>
          <p:cNvPr id="5" name="Footer Placeholder 4">
            <a:extLst>
              <a:ext uri="{FF2B5EF4-FFF2-40B4-BE49-F238E27FC236}">
                <a16:creationId xmlns:a16="http://schemas.microsoft.com/office/drawing/2014/main" id="{A3D59DE2-6849-465C-B909-44A59F7E7894}"/>
              </a:ext>
            </a:extLst>
          </p:cNvPr>
          <p:cNvSpPr>
            <a:spLocks noGrp="1"/>
          </p:cNvSpPr>
          <p:nvPr>
            <p:ph type="ftr" sz="quarter" idx="11"/>
          </p:nvPr>
        </p:nvSpPr>
        <p:spPr/>
        <p:txBody>
          <a:bodyPr/>
          <a:lstStyle/>
          <a:p>
            <a:r>
              <a:rPr lang="en-IN"/>
              <a:t>COMUTER GRAPHICS AND VISUALIZATION,                                                                                                                                                                             Sougandhika Narayan, Asst Prof, Dept of CSE, KSIT  </a:t>
            </a:r>
          </a:p>
        </p:txBody>
      </p:sp>
      <p:sp>
        <p:nvSpPr>
          <p:cNvPr id="6" name="Slide Number Placeholder 5">
            <a:extLst>
              <a:ext uri="{FF2B5EF4-FFF2-40B4-BE49-F238E27FC236}">
                <a16:creationId xmlns:a16="http://schemas.microsoft.com/office/drawing/2014/main" id="{392A4EC1-18B8-42DB-80FC-4B69479F16EE}"/>
              </a:ext>
            </a:extLst>
          </p:cNvPr>
          <p:cNvSpPr>
            <a:spLocks noGrp="1"/>
          </p:cNvSpPr>
          <p:nvPr>
            <p:ph type="sldNum" sz="quarter" idx="12"/>
          </p:nvPr>
        </p:nvSpPr>
        <p:spPr/>
        <p:txBody>
          <a:bodyPr/>
          <a:lstStyle/>
          <a:p>
            <a:fld id="{8FD9FA9C-3CAD-4A37-B431-3595F64629BC}" type="slidenum">
              <a:rPr lang="en-IN" smtClean="0"/>
              <a:t>‹#›</a:t>
            </a:fld>
            <a:endParaRPr lang="en-IN"/>
          </a:p>
        </p:txBody>
      </p:sp>
    </p:spTree>
    <p:extLst>
      <p:ext uri="{BB962C8B-B14F-4D97-AF65-F5344CB8AC3E}">
        <p14:creationId xmlns:p14="http://schemas.microsoft.com/office/powerpoint/2010/main" val="2036312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F8C4D-8B85-42C5-9D47-1BD4BF1F94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2D68149-FCDC-4A46-B444-81F54CB2F9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D34133-BD15-4293-9E14-9B8E8323706E}"/>
              </a:ext>
            </a:extLst>
          </p:cNvPr>
          <p:cNvSpPr>
            <a:spLocks noGrp="1"/>
          </p:cNvSpPr>
          <p:nvPr>
            <p:ph type="dt" sz="half" idx="10"/>
          </p:nvPr>
        </p:nvSpPr>
        <p:spPr/>
        <p:txBody>
          <a:bodyPr/>
          <a:lstStyle/>
          <a:p>
            <a:fld id="{EAF4567D-11F5-431A-932B-80F0E48CEB5C}" type="datetime1">
              <a:rPr lang="en-IN" smtClean="0"/>
              <a:t>10-05-2021</a:t>
            </a:fld>
            <a:endParaRPr lang="en-IN"/>
          </a:p>
        </p:txBody>
      </p:sp>
      <p:sp>
        <p:nvSpPr>
          <p:cNvPr id="5" name="Footer Placeholder 4">
            <a:extLst>
              <a:ext uri="{FF2B5EF4-FFF2-40B4-BE49-F238E27FC236}">
                <a16:creationId xmlns:a16="http://schemas.microsoft.com/office/drawing/2014/main" id="{AC60A917-3E3A-456F-9098-3097057F9C60}"/>
              </a:ext>
            </a:extLst>
          </p:cNvPr>
          <p:cNvSpPr>
            <a:spLocks noGrp="1"/>
          </p:cNvSpPr>
          <p:nvPr>
            <p:ph type="ftr" sz="quarter" idx="11"/>
          </p:nvPr>
        </p:nvSpPr>
        <p:spPr/>
        <p:txBody>
          <a:bodyPr/>
          <a:lstStyle/>
          <a:p>
            <a:r>
              <a:rPr lang="en-IN"/>
              <a:t>COMUTER GRAPHICS AND VISUALIZATION,                                                                                                                                                                             Sougandhika Narayan, Asst Prof, Dept of CSE, KSIT  </a:t>
            </a:r>
          </a:p>
        </p:txBody>
      </p:sp>
      <p:sp>
        <p:nvSpPr>
          <p:cNvPr id="6" name="Slide Number Placeholder 5">
            <a:extLst>
              <a:ext uri="{FF2B5EF4-FFF2-40B4-BE49-F238E27FC236}">
                <a16:creationId xmlns:a16="http://schemas.microsoft.com/office/drawing/2014/main" id="{A2AC70CD-EDC7-4BD3-BD29-39381BBFA932}"/>
              </a:ext>
            </a:extLst>
          </p:cNvPr>
          <p:cNvSpPr>
            <a:spLocks noGrp="1"/>
          </p:cNvSpPr>
          <p:nvPr>
            <p:ph type="sldNum" sz="quarter" idx="12"/>
          </p:nvPr>
        </p:nvSpPr>
        <p:spPr/>
        <p:txBody>
          <a:bodyPr/>
          <a:lstStyle/>
          <a:p>
            <a:fld id="{8FD9FA9C-3CAD-4A37-B431-3595F64629BC}" type="slidenum">
              <a:rPr lang="en-IN" smtClean="0"/>
              <a:t>‹#›</a:t>
            </a:fld>
            <a:endParaRPr lang="en-IN"/>
          </a:p>
        </p:txBody>
      </p:sp>
    </p:spTree>
    <p:extLst>
      <p:ext uri="{BB962C8B-B14F-4D97-AF65-F5344CB8AC3E}">
        <p14:creationId xmlns:p14="http://schemas.microsoft.com/office/powerpoint/2010/main" val="337934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58447-112E-4686-AEF5-F4B5D16AED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9F7DDA-E39F-499D-8162-9A3C2092AB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AA1DF3-9761-4256-A737-B69DC0366B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07E5E44-B590-4A2D-8E3D-1D7286E3E1E1}"/>
              </a:ext>
            </a:extLst>
          </p:cNvPr>
          <p:cNvSpPr>
            <a:spLocks noGrp="1"/>
          </p:cNvSpPr>
          <p:nvPr>
            <p:ph type="dt" sz="half" idx="10"/>
          </p:nvPr>
        </p:nvSpPr>
        <p:spPr/>
        <p:txBody>
          <a:bodyPr/>
          <a:lstStyle/>
          <a:p>
            <a:fld id="{675983AA-A6CF-40D2-A4F7-D3FED6966A5D}" type="datetime1">
              <a:rPr lang="en-IN" smtClean="0"/>
              <a:t>10-05-2021</a:t>
            </a:fld>
            <a:endParaRPr lang="en-IN"/>
          </a:p>
        </p:txBody>
      </p:sp>
      <p:sp>
        <p:nvSpPr>
          <p:cNvPr id="6" name="Footer Placeholder 5">
            <a:extLst>
              <a:ext uri="{FF2B5EF4-FFF2-40B4-BE49-F238E27FC236}">
                <a16:creationId xmlns:a16="http://schemas.microsoft.com/office/drawing/2014/main" id="{244CBA96-432E-4770-B74B-C5FE9B3A35A5}"/>
              </a:ext>
            </a:extLst>
          </p:cNvPr>
          <p:cNvSpPr>
            <a:spLocks noGrp="1"/>
          </p:cNvSpPr>
          <p:nvPr>
            <p:ph type="ftr" sz="quarter" idx="11"/>
          </p:nvPr>
        </p:nvSpPr>
        <p:spPr/>
        <p:txBody>
          <a:bodyPr/>
          <a:lstStyle/>
          <a:p>
            <a:r>
              <a:rPr lang="en-IN"/>
              <a:t>COMUTER GRAPHICS AND VISUALIZATION,                                                                                                                                                                             Sougandhika Narayan, Asst Prof, Dept of CSE, KSIT  </a:t>
            </a:r>
          </a:p>
        </p:txBody>
      </p:sp>
      <p:sp>
        <p:nvSpPr>
          <p:cNvPr id="7" name="Slide Number Placeholder 6">
            <a:extLst>
              <a:ext uri="{FF2B5EF4-FFF2-40B4-BE49-F238E27FC236}">
                <a16:creationId xmlns:a16="http://schemas.microsoft.com/office/drawing/2014/main" id="{87D8E736-2D54-4E28-A8F5-5A20A29D600F}"/>
              </a:ext>
            </a:extLst>
          </p:cNvPr>
          <p:cNvSpPr>
            <a:spLocks noGrp="1"/>
          </p:cNvSpPr>
          <p:nvPr>
            <p:ph type="sldNum" sz="quarter" idx="12"/>
          </p:nvPr>
        </p:nvSpPr>
        <p:spPr/>
        <p:txBody>
          <a:bodyPr/>
          <a:lstStyle/>
          <a:p>
            <a:fld id="{8FD9FA9C-3CAD-4A37-B431-3595F64629BC}" type="slidenum">
              <a:rPr lang="en-IN" smtClean="0"/>
              <a:t>‹#›</a:t>
            </a:fld>
            <a:endParaRPr lang="en-IN"/>
          </a:p>
        </p:txBody>
      </p:sp>
    </p:spTree>
    <p:extLst>
      <p:ext uri="{BB962C8B-B14F-4D97-AF65-F5344CB8AC3E}">
        <p14:creationId xmlns:p14="http://schemas.microsoft.com/office/powerpoint/2010/main" val="2723353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B1DF1-DAF8-497C-A6CF-F90863324FD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743CAC-4180-4B4E-9668-2381950C42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AA5FFD-D3D0-4A9A-9F37-3284065F3E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6E885B-8640-43BE-B979-1214E6A867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D79A2F-88C3-418E-A0CC-6DFE86614A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E777F9A-16FA-4ED1-A1E1-F8DD4EC7225F}"/>
              </a:ext>
            </a:extLst>
          </p:cNvPr>
          <p:cNvSpPr>
            <a:spLocks noGrp="1"/>
          </p:cNvSpPr>
          <p:nvPr>
            <p:ph type="dt" sz="half" idx="10"/>
          </p:nvPr>
        </p:nvSpPr>
        <p:spPr/>
        <p:txBody>
          <a:bodyPr/>
          <a:lstStyle/>
          <a:p>
            <a:fld id="{C6FE56E6-A7F1-40CF-8961-76903FC39ADD}" type="datetime1">
              <a:rPr lang="en-IN" smtClean="0"/>
              <a:t>10-05-2021</a:t>
            </a:fld>
            <a:endParaRPr lang="en-IN"/>
          </a:p>
        </p:txBody>
      </p:sp>
      <p:sp>
        <p:nvSpPr>
          <p:cNvPr id="8" name="Footer Placeholder 7">
            <a:extLst>
              <a:ext uri="{FF2B5EF4-FFF2-40B4-BE49-F238E27FC236}">
                <a16:creationId xmlns:a16="http://schemas.microsoft.com/office/drawing/2014/main" id="{236F29E1-6CCD-4DC9-94E5-6D44E7186884}"/>
              </a:ext>
            </a:extLst>
          </p:cNvPr>
          <p:cNvSpPr>
            <a:spLocks noGrp="1"/>
          </p:cNvSpPr>
          <p:nvPr>
            <p:ph type="ftr" sz="quarter" idx="11"/>
          </p:nvPr>
        </p:nvSpPr>
        <p:spPr/>
        <p:txBody>
          <a:bodyPr/>
          <a:lstStyle/>
          <a:p>
            <a:r>
              <a:rPr lang="en-IN"/>
              <a:t>COMUTER GRAPHICS AND VISUALIZATION,                                                                                                                                                                             Sougandhika Narayan, Asst Prof, Dept of CSE, KSIT  </a:t>
            </a:r>
          </a:p>
        </p:txBody>
      </p:sp>
      <p:sp>
        <p:nvSpPr>
          <p:cNvPr id="9" name="Slide Number Placeholder 8">
            <a:extLst>
              <a:ext uri="{FF2B5EF4-FFF2-40B4-BE49-F238E27FC236}">
                <a16:creationId xmlns:a16="http://schemas.microsoft.com/office/drawing/2014/main" id="{038F3AAC-1B80-4B15-87EA-BD9CEB10BD16}"/>
              </a:ext>
            </a:extLst>
          </p:cNvPr>
          <p:cNvSpPr>
            <a:spLocks noGrp="1"/>
          </p:cNvSpPr>
          <p:nvPr>
            <p:ph type="sldNum" sz="quarter" idx="12"/>
          </p:nvPr>
        </p:nvSpPr>
        <p:spPr/>
        <p:txBody>
          <a:bodyPr/>
          <a:lstStyle/>
          <a:p>
            <a:fld id="{8FD9FA9C-3CAD-4A37-B431-3595F64629BC}" type="slidenum">
              <a:rPr lang="en-IN" smtClean="0"/>
              <a:t>‹#›</a:t>
            </a:fld>
            <a:endParaRPr lang="en-IN"/>
          </a:p>
        </p:txBody>
      </p:sp>
    </p:spTree>
    <p:extLst>
      <p:ext uri="{BB962C8B-B14F-4D97-AF65-F5344CB8AC3E}">
        <p14:creationId xmlns:p14="http://schemas.microsoft.com/office/powerpoint/2010/main" val="4085096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D260-25EA-4291-A422-A22A80C05A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B0F0C48-3E6B-447B-988C-DBD9C1CF374E}"/>
              </a:ext>
            </a:extLst>
          </p:cNvPr>
          <p:cNvSpPr>
            <a:spLocks noGrp="1"/>
          </p:cNvSpPr>
          <p:nvPr>
            <p:ph type="dt" sz="half" idx="10"/>
          </p:nvPr>
        </p:nvSpPr>
        <p:spPr/>
        <p:txBody>
          <a:bodyPr/>
          <a:lstStyle/>
          <a:p>
            <a:fld id="{255ED99E-56F7-47ED-89FE-8C861B79E5E5}" type="datetime1">
              <a:rPr lang="en-IN" smtClean="0"/>
              <a:t>10-05-2021</a:t>
            </a:fld>
            <a:endParaRPr lang="en-IN"/>
          </a:p>
        </p:txBody>
      </p:sp>
      <p:sp>
        <p:nvSpPr>
          <p:cNvPr id="4" name="Footer Placeholder 3">
            <a:extLst>
              <a:ext uri="{FF2B5EF4-FFF2-40B4-BE49-F238E27FC236}">
                <a16:creationId xmlns:a16="http://schemas.microsoft.com/office/drawing/2014/main" id="{5A2FADD4-1135-47DD-9740-2136D74BC496}"/>
              </a:ext>
            </a:extLst>
          </p:cNvPr>
          <p:cNvSpPr>
            <a:spLocks noGrp="1"/>
          </p:cNvSpPr>
          <p:nvPr>
            <p:ph type="ftr" sz="quarter" idx="11"/>
          </p:nvPr>
        </p:nvSpPr>
        <p:spPr/>
        <p:txBody>
          <a:bodyPr/>
          <a:lstStyle/>
          <a:p>
            <a:r>
              <a:rPr lang="en-IN"/>
              <a:t>COMUTER GRAPHICS AND VISUALIZATION,                                                                                                                                                                             Sougandhika Narayan, Asst Prof, Dept of CSE, KSIT  </a:t>
            </a:r>
          </a:p>
        </p:txBody>
      </p:sp>
      <p:sp>
        <p:nvSpPr>
          <p:cNvPr id="5" name="Slide Number Placeholder 4">
            <a:extLst>
              <a:ext uri="{FF2B5EF4-FFF2-40B4-BE49-F238E27FC236}">
                <a16:creationId xmlns:a16="http://schemas.microsoft.com/office/drawing/2014/main" id="{6BCB7C94-E8BA-42A2-9A7B-25131B29C23E}"/>
              </a:ext>
            </a:extLst>
          </p:cNvPr>
          <p:cNvSpPr>
            <a:spLocks noGrp="1"/>
          </p:cNvSpPr>
          <p:nvPr>
            <p:ph type="sldNum" sz="quarter" idx="12"/>
          </p:nvPr>
        </p:nvSpPr>
        <p:spPr/>
        <p:txBody>
          <a:bodyPr/>
          <a:lstStyle/>
          <a:p>
            <a:fld id="{8FD9FA9C-3CAD-4A37-B431-3595F64629BC}" type="slidenum">
              <a:rPr lang="en-IN" smtClean="0"/>
              <a:t>‹#›</a:t>
            </a:fld>
            <a:endParaRPr lang="en-IN"/>
          </a:p>
        </p:txBody>
      </p:sp>
    </p:spTree>
    <p:extLst>
      <p:ext uri="{BB962C8B-B14F-4D97-AF65-F5344CB8AC3E}">
        <p14:creationId xmlns:p14="http://schemas.microsoft.com/office/powerpoint/2010/main" val="4113150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B3356E-D721-4F3F-AA63-FA4F8ED18289}"/>
              </a:ext>
            </a:extLst>
          </p:cNvPr>
          <p:cNvSpPr>
            <a:spLocks noGrp="1"/>
          </p:cNvSpPr>
          <p:nvPr>
            <p:ph type="dt" sz="half" idx="10"/>
          </p:nvPr>
        </p:nvSpPr>
        <p:spPr/>
        <p:txBody>
          <a:bodyPr/>
          <a:lstStyle/>
          <a:p>
            <a:fld id="{4EC6AAD4-B03B-43EF-BB00-E7E172C11438}" type="datetime1">
              <a:rPr lang="en-IN" smtClean="0"/>
              <a:t>10-05-2021</a:t>
            </a:fld>
            <a:endParaRPr lang="en-IN"/>
          </a:p>
        </p:txBody>
      </p:sp>
      <p:sp>
        <p:nvSpPr>
          <p:cNvPr id="3" name="Footer Placeholder 2">
            <a:extLst>
              <a:ext uri="{FF2B5EF4-FFF2-40B4-BE49-F238E27FC236}">
                <a16:creationId xmlns:a16="http://schemas.microsoft.com/office/drawing/2014/main" id="{2B749C70-E5EC-48BE-99BB-8362B3BEB51A}"/>
              </a:ext>
            </a:extLst>
          </p:cNvPr>
          <p:cNvSpPr>
            <a:spLocks noGrp="1"/>
          </p:cNvSpPr>
          <p:nvPr>
            <p:ph type="ftr" sz="quarter" idx="11"/>
          </p:nvPr>
        </p:nvSpPr>
        <p:spPr/>
        <p:txBody>
          <a:bodyPr/>
          <a:lstStyle/>
          <a:p>
            <a:r>
              <a:rPr lang="en-IN"/>
              <a:t>COMUTER GRAPHICS AND VISUALIZATION,                                                                                                                                                                             Sougandhika Narayan, Asst Prof, Dept of CSE, KSIT  </a:t>
            </a:r>
          </a:p>
        </p:txBody>
      </p:sp>
      <p:sp>
        <p:nvSpPr>
          <p:cNvPr id="4" name="Slide Number Placeholder 3">
            <a:extLst>
              <a:ext uri="{FF2B5EF4-FFF2-40B4-BE49-F238E27FC236}">
                <a16:creationId xmlns:a16="http://schemas.microsoft.com/office/drawing/2014/main" id="{C09F7697-935F-47FB-904A-2A38D212A5C7}"/>
              </a:ext>
            </a:extLst>
          </p:cNvPr>
          <p:cNvSpPr>
            <a:spLocks noGrp="1"/>
          </p:cNvSpPr>
          <p:nvPr>
            <p:ph type="sldNum" sz="quarter" idx="12"/>
          </p:nvPr>
        </p:nvSpPr>
        <p:spPr/>
        <p:txBody>
          <a:bodyPr/>
          <a:lstStyle/>
          <a:p>
            <a:fld id="{8FD9FA9C-3CAD-4A37-B431-3595F64629BC}" type="slidenum">
              <a:rPr lang="en-IN" smtClean="0"/>
              <a:t>‹#›</a:t>
            </a:fld>
            <a:endParaRPr lang="en-IN"/>
          </a:p>
        </p:txBody>
      </p:sp>
    </p:spTree>
    <p:extLst>
      <p:ext uri="{BB962C8B-B14F-4D97-AF65-F5344CB8AC3E}">
        <p14:creationId xmlns:p14="http://schemas.microsoft.com/office/powerpoint/2010/main" val="2454634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68F67-4E2A-4DDC-90AE-B9C9120F99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224EE34-6C5B-4C1D-8C67-95B0E09DD8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1BB7DD-7064-4A23-86B3-3F2CC58B97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72551D-EAAD-4BB2-8434-0D95D90EF197}"/>
              </a:ext>
            </a:extLst>
          </p:cNvPr>
          <p:cNvSpPr>
            <a:spLocks noGrp="1"/>
          </p:cNvSpPr>
          <p:nvPr>
            <p:ph type="dt" sz="half" idx="10"/>
          </p:nvPr>
        </p:nvSpPr>
        <p:spPr/>
        <p:txBody>
          <a:bodyPr/>
          <a:lstStyle/>
          <a:p>
            <a:fld id="{3B3A1821-D31E-4BC6-B677-0E26C02AED40}" type="datetime1">
              <a:rPr lang="en-IN" smtClean="0"/>
              <a:t>10-05-2021</a:t>
            </a:fld>
            <a:endParaRPr lang="en-IN"/>
          </a:p>
        </p:txBody>
      </p:sp>
      <p:sp>
        <p:nvSpPr>
          <p:cNvPr id="6" name="Footer Placeholder 5">
            <a:extLst>
              <a:ext uri="{FF2B5EF4-FFF2-40B4-BE49-F238E27FC236}">
                <a16:creationId xmlns:a16="http://schemas.microsoft.com/office/drawing/2014/main" id="{12826543-07FD-4BC3-8ACA-4C8D993E3895}"/>
              </a:ext>
            </a:extLst>
          </p:cNvPr>
          <p:cNvSpPr>
            <a:spLocks noGrp="1"/>
          </p:cNvSpPr>
          <p:nvPr>
            <p:ph type="ftr" sz="quarter" idx="11"/>
          </p:nvPr>
        </p:nvSpPr>
        <p:spPr/>
        <p:txBody>
          <a:bodyPr/>
          <a:lstStyle/>
          <a:p>
            <a:r>
              <a:rPr lang="en-IN"/>
              <a:t>COMUTER GRAPHICS AND VISUALIZATION,                                                                                                                                                                             Sougandhika Narayan, Asst Prof, Dept of CSE, KSIT  </a:t>
            </a:r>
          </a:p>
        </p:txBody>
      </p:sp>
      <p:sp>
        <p:nvSpPr>
          <p:cNvPr id="7" name="Slide Number Placeholder 6">
            <a:extLst>
              <a:ext uri="{FF2B5EF4-FFF2-40B4-BE49-F238E27FC236}">
                <a16:creationId xmlns:a16="http://schemas.microsoft.com/office/drawing/2014/main" id="{74594772-9E57-4656-92A3-4F28C4831844}"/>
              </a:ext>
            </a:extLst>
          </p:cNvPr>
          <p:cNvSpPr>
            <a:spLocks noGrp="1"/>
          </p:cNvSpPr>
          <p:nvPr>
            <p:ph type="sldNum" sz="quarter" idx="12"/>
          </p:nvPr>
        </p:nvSpPr>
        <p:spPr/>
        <p:txBody>
          <a:bodyPr/>
          <a:lstStyle/>
          <a:p>
            <a:fld id="{8FD9FA9C-3CAD-4A37-B431-3595F64629BC}" type="slidenum">
              <a:rPr lang="en-IN" smtClean="0"/>
              <a:t>‹#›</a:t>
            </a:fld>
            <a:endParaRPr lang="en-IN"/>
          </a:p>
        </p:txBody>
      </p:sp>
    </p:spTree>
    <p:extLst>
      <p:ext uri="{BB962C8B-B14F-4D97-AF65-F5344CB8AC3E}">
        <p14:creationId xmlns:p14="http://schemas.microsoft.com/office/powerpoint/2010/main" val="2434798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FC8B7-2F8E-4D90-85EC-041172B77D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9930E4-2DAE-47B0-9FF0-D1147D97F2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2505A6D-EE72-41F6-8F1B-269AB0F14D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B20CB4-696B-4B7C-A700-F642D2CFF5A0}"/>
              </a:ext>
            </a:extLst>
          </p:cNvPr>
          <p:cNvSpPr>
            <a:spLocks noGrp="1"/>
          </p:cNvSpPr>
          <p:nvPr>
            <p:ph type="dt" sz="half" idx="10"/>
          </p:nvPr>
        </p:nvSpPr>
        <p:spPr/>
        <p:txBody>
          <a:bodyPr/>
          <a:lstStyle/>
          <a:p>
            <a:fld id="{73B23072-F226-4727-8BF0-DC27380771B2}" type="datetime1">
              <a:rPr lang="en-IN" smtClean="0"/>
              <a:t>10-05-2021</a:t>
            </a:fld>
            <a:endParaRPr lang="en-IN"/>
          </a:p>
        </p:txBody>
      </p:sp>
      <p:sp>
        <p:nvSpPr>
          <p:cNvPr id="6" name="Footer Placeholder 5">
            <a:extLst>
              <a:ext uri="{FF2B5EF4-FFF2-40B4-BE49-F238E27FC236}">
                <a16:creationId xmlns:a16="http://schemas.microsoft.com/office/drawing/2014/main" id="{29CD028C-D948-4FBA-9915-EA72774D9EAB}"/>
              </a:ext>
            </a:extLst>
          </p:cNvPr>
          <p:cNvSpPr>
            <a:spLocks noGrp="1"/>
          </p:cNvSpPr>
          <p:nvPr>
            <p:ph type="ftr" sz="quarter" idx="11"/>
          </p:nvPr>
        </p:nvSpPr>
        <p:spPr/>
        <p:txBody>
          <a:bodyPr/>
          <a:lstStyle/>
          <a:p>
            <a:r>
              <a:rPr lang="en-IN"/>
              <a:t>COMUTER GRAPHICS AND VISUALIZATION,                                                                                                                                                                             Sougandhika Narayan, Asst Prof, Dept of CSE, KSIT  </a:t>
            </a:r>
          </a:p>
        </p:txBody>
      </p:sp>
      <p:sp>
        <p:nvSpPr>
          <p:cNvPr id="7" name="Slide Number Placeholder 6">
            <a:extLst>
              <a:ext uri="{FF2B5EF4-FFF2-40B4-BE49-F238E27FC236}">
                <a16:creationId xmlns:a16="http://schemas.microsoft.com/office/drawing/2014/main" id="{F5D77BED-C47C-4CDC-8405-4410B0809646}"/>
              </a:ext>
            </a:extLst>
          </p:cNvPr>
          <p:cNvSpPr>
            <a:spLocks noGrp="1"/>
          </p:cNvSpPr>
          <p:nvPr>
            <p:ph type="sldNum" sz="quarter" idx="12"/>
          </p:nvPr>
        </p:nvSpPr>
        <p:spPr/>
        <p:txBody>
          <a:bodyPr/>
          <a:lstStyle/>
          <a:p>
            <a:fld id="{8FD9FA9C-3CAD-4A37-B431-3595F64629BC}" type="slidenum">
              <a:rPr lang="en-IN" smtClean="0"/>
              <a:t>‹#›</a:t>
            </a:fld>
            <a:endParaRPr lang="en-IN"/>
          </a:p>
        </p:txBody>
      </p:sp>
    </p:spTree>
    <p:extLst>
      <p:ext uri="{BB962C8B-B14F-4D97-AF65-F5344CB8AC3E}">
        <p14:creationId xmlns:p14="http://schemas.microsoft.com/office/powerpoint/2010/main" val="4122395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1ED19E-57C2-43EF-82B1-B4217E932A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8158BC-95E1-4D3F-934C-0853AA1BFD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8B9DBF-CC7E-4B48-AF35-C8DE7FF8A5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59912C-EB8D-4BB5-993D-B12685EBB4D4}" type="datetime1">
              <a:rPr lang="en-IN" smtClean="0"/>
              <a:t>10-05-2021</a:t>
            </a:fld>
            <a:endParaRPr lang="en-IN"/>
          </a:p>
        </p:txBody>
      </p:sp>
      <p:sp>
        <p:nvSpPr>
          <p:cNvPr id="5" name="Footer Placeholder 4">
            <a:extLst>
              <a:ext uri="{FF2B5EF4-FFF2-40B4-BE49-F238E27FC236}">
                <a16:creationId xmlns:a16="http://schemas.microsoft.com/office/drawing/2014/main" id="{C0A3836C-16EC-4D5E-B819-4942AC938F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COMUTER GRAPHICS AND VISUALIZATION,                                                                                                                                                                             Sougandhika Narayan, Asst Prof, Dept of CSE, KSIT  </a:t>
            </a:r>
          </a:p>
        </p:txBody>
      </p:sp>
      <p:sp>
        <p:nvSpPr>
          <p:cNvPr id="6" name="Slide Number Placeholder 5">
            <a:extLst>
              <a:ext uri="{FF2B5EF4-FFF2-40B4-BE49-F238E27FC236}">
                <a16:creationId xmlns:a16="http://schemas.microsoft.com/office/drawing/2014/main" id="{921A4984-30AB-4A85-93ED-0E8D0C5AA1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D9FA9C-3CAD-4A37-B431-3595F64629BC}" type="slidenum">
              <a:rPr lang="en-IN" smtClean="0"/>
              <a:t>‹#›</a:t>
            </a:fld>
            <a:endParaRPr lang="en-IN"/>
          </a:p>
        </p:txBody>
      </p:sp>
    </p:spTree>
    <p:extLst>
      <p:ext uri="{BB962C8B-B14F-4D97-AF65-F5344CB8AC3E}">
        <p14:creationId xmlns:p14="http://schemas.microsoft.com/office/powerpoint/2010/main" val="2473899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2A157-D8BF-4292-9A20-ED5A1003FCAA}"/>
              </a:ext>
            </a:extLst>
          </p:cNvPr>
          <p:cNvSpPr>
            <a:spLocks noGrp="1"/>
          </p:cNvSpPr>
          <p:nvPr>
            <p:ph type="ctrTitle"/>
          </p:nvPr>
        </p:nvSpPr>
        <p:spPr/>
        <p:txBody>
          <a:bodyPr/>
          <a:lstStyle/>
          <a:p>
            <a:r>
              <a:rPr lang="en-IN" u="sng" dirty="0">
                <a:solidFill>
                  <a:srgbClr val="FF0000"/>
                </a:solidFill>
              </a:rPr>
              <a:t>Introduction To OpenGL</a:t>
            </a:r>
            <a:br>
              <a:rPr lang="en-IN" sz="6000" dirty="0">
                <a:latin typeface="Arial"/>
                <a:cs typeface="Arial"/>
              </a:rPr>
            </a:br>
            <a:endParaRPr lang="en-IN" dirty="0"/>
          </a:p>
        </p:txBody>
      </p:sp>
      <p:sp>
        <p:nvSpPr>
          <p:cNvPr id="5" name="Footer Placeholder 4">
            <a:extLst>
              <a:ext uri="{FF2B5EF4-FFF2-40B4-BE49-F238E27FC236}">
                <a16:creationId xmlns:a16="http://schemas.microsoft.com/office/drawing/2014/main" id="{62855551-8BEC-40B7-B516-5BF19D8CB8BF}"/>
              </a:ext>
            </a:extLst>
          </p:cNvPr>
          <p:cNvSpPr>
            <a:spLocks noGrp="1"/>
          </p:cNvSpPr>
          <p:nvPr>
            <p:ph type="ftr" sz="quarter" idx="11"/>
          </p:nvPr>
        </p:nvSpPr>
        <p:spPr>
          <a:xfrm>
            <a:off x="180975" y="6356350"/>
            <a:ext cx="11582399" cy="320675"/>
          </a:xfrm>
        </p:spPr>
        <p:txBody>
          <a:bodyPr/>
          <a:lstStyle/>
          <a:p>
            <a:r>
              <a:rPr lang="en-IN"/>
              <a:t>COMUTER GRAPHICS AND VISUALIZATION,                                                                                                                                                                             Sougandhika Narayan, Asst Prof, Dept of CSE, KSIT  </a:t>
            </a:r>
            <a:endParaRPr lang="en-IN" dirty="0"/>
          </a:p>
        </p:txBody>
      </p:sp>
    </p:spTree>
    <p:extLst>
      <p:ext uri="{BB962C8B-B14F-4D97-AF65-F5344CB8AC3E}">
        <p14:creationId xmlns:p14="http://schemas.microsoft.com/office/powerpoint/2010/main" val="539327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F19849-D3CA-4652-AD53-F8374F202F4B}"/>
              </a:ext>
            </a:extLst>
          </p:cNvPr>
          <p:cNvSpPr>
            <a:spLocks noGrp="1"/>
          </p:cNvSpPr>
          <p:nvPr>
            <p:ph idx="1"/>
          </p:nvPr>
        </p:nvSpPr>
        <p:spPr>
          <a:xfrm>
            <a:off x="838200" y="209550"/>
            <a:ext cx="10515600" cy="5967413"/>
          </a:xfrm>
        </p:spPr>
        <p:txBody>
          <a:bodyPr/>
          <a:lstStyle/>
          <a:p>
            <a:pPr marL="0" indent="0">
              <a:buNone/>
            </a:pPr>
            <a:r>
              <a:rPr lang="en-US" dirty="0">
                <a:solidFill>
                  <a:srgbClr val="FF0000"/>
                </a:solidFill>
              </a:rPr>
              <a:t>A Complete OpenGL Program </a:t>
            </a:r>
          </a:p>
          <a:p>
            <a:pPr marL="0" indent="0">
              <a:buNone/>
            </a:pPr>
            <a:r>
              <a:rPr lang="en-US" dirty="0">
                <a:solidFill>
                  <a:srgbClr val="FF0000"/>
                </a:solidFill>
              </a:rPr>
              <a:t>Step 1:</a:t>
            </a:r>
            <a:r>
              <a:rPr lang="en-US" dirty="0"/>
              <a:t> to set background color </a:t>
            </a:r>
          </a:p>
          <a:p>
            <a:pPr>
              <a:buFont typeface="Wingdings" panose="05000000000000000000" pitchFamily="2" charset="2"/>
              <a:buChar char="Ø"/>
            </a:pPr>
            <a:r>
              <a:rPr lang="en-US" dirty="0"/>
              <a:t>For the display window, we can choose a background color. </a:t>
            </a:r>
          </a:p>
          <a:p>
            <a:pPr>
              <a:buFont typeface="Wingdings" panose="05000000000000000000" pitchFamily="2" charset="2"/>
              <a:buChar char="Ø"/>
            </a:pPr>
            <a:r>
              <a:rPr lang="en-US" dirty="0"/>
              <a:t>Using RGB color values, we set the background color for the display window to be white, with the OpenGL function: glClearColor (1.0, 1.0, 1.0, 0.0); </a:t>
            </a:r>
          </a:p>
          <a:p>
            <a:pPr>
              <a:buFont typeface="Wingdings" panose="05000000000000000000" pitchFamily="2" charset="2"/>
              <a:buChar char="Ø"/>
            </a:pPr>
            <a:r>
              <a:rPr lang="en-US" dirty="0"/>
              <a:t>The first three arguments in this function set the red, green, and blue component colors to the value 1.0, giving us a white background color for the display window. </a:t>
            </a:r>
          </a:p>
          <a:p>
            <a:pPr>
              <a:buFont typeface="Wingdings" panose="05000000000000000000" pitchFamily="2" charset="2"/>
              <a:buChar char="Ø"/>
            </a:pPr>
            <a:r>
              <a:rPr lang="en-US" dirty="0"/>
              <a:t>If, instead of 1.0, we set each of the component colors to 0.0, we would get a black background</a:t>
            </a:r>
            <a:endParaRPr lang="en-IN" dirty="0"/>
          </a:p>
        </p:txBody>
      </p:sp>
      <p:sp>
        <p:nvSpPr>
          <p:cNvPr id="4" name="Footer Placeholder 3">
            <a:extLst>
              <a:ext uri="{FF2B5EF4-FFF2-40B4-BE49-F238E27FC236}">
                <a16:creationId xmlns:a16="http://schemas.microsoft.com/office/drawing/2014/main" id="{4869525D-CC84-4883-9657-FB6116E555EE}"/>
              </a:ext>
            </a:extLst>
          </p:cNvPr>
          <p:cNvSpPr>
            <a:spLocks noGrp="1"/>
          </p:cNvSpPr>
          <p:nvPr>
            <p:ph type="ftr" sz="quarter" idx="11"/>
          </p:nvPr>
        </p:nvSpPr>
        <p:spPr>
          <a:xfrm>
            <a:off x="171450" y="6486525"/>
            <a:ext cx="11906250" cy="228600"/>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213362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5DBF2-D69C-47E8-A343-14FA28F63836}"/>
              </a:ext>
            </a:extLst>
          </p:cNvPr>
          <p:cNvSpPr>
            <a:spLocks noGrp="1"/>
          </p:cNvSpPr>
          <p:nvPr>
            <p:ph idx="1"/>
          </p:nvPr>
        </p:nvSpPr>
        <p:spPr>
          <a:xfrm>
            <a:off x="838200" y="136525"/>
            <a:ext cx="10515600" cy="6040438"/>
          </a:xfrm>
        </p:spPr>
        <p:txBody>
          <a:bodyPr/>
          <a:lstStyle/>
          <a:p>
            <a:pPr>
              <a:buFont typeface="Wingdings" panose="05000000000000000000" pitchFamily="2" charset="2"/>
              <a:buChar char="Ø"/>
            </a:pPr>
            <a:r>
              <a:rPr lang="en-US" dirty="0"/>
              <a:t>The fourth parameter in the glClearColor function is called the alpha value for the specified color. </a:t>
            </a:r>
          </a:p>
          <a:p>
            <a:pPr>
              <a:buFont typeface="Wingdings" panose="05000000000000000000" pitchFamily="2" charset="2"/>
              <a:buChar char="Ø"/>
            </a:pPr>
            <a:r>
              <a:rPr lang="en-US" dirty="0"/>
              <a:t>One use for the alpha value is as a “blending” parameter </a:t>
            </a:r>
          </a:p>
          <a:p>
            <a:pPr>
              <a:buFont typeface="Wingdings" panose="05000000000000000000" pitchFamily="2" charset="2"/>
              <a:buChar char="Ø"/>
            </a:pPr>
            <a:r>
              <a:rPr lang="en-US" dirty="0"/>
              <a:t>When we activate the OpenGL blending operations, alpha values can be used to determine the resulting color for two overlapping objects.</a:t>
            </a:r>
          </a:p>
          <a:p>
            <a:pPr>
              <a:buFont typeface="Wingdings" panose="05000000000000000000" pitchFamily="2" charset="2"/>
              <a:buChar char="Ø"/>
            </a:pPr>
            <a:r>
              <a:rPr lang="en-US" dirty="0"/>
              <a:t>An alpha value of 0.0 indicates a totally transparent object, and an alpha value of 1.0 indicates an opaque object. </a:t>
            </a:r>
          </a:p>
          <a:p>
            <a:pPr>
              <a:buFont typeface="Wingdings" panose="05000000000000000000" pitchFamily="2" charset="2"/>
              <a:buChar char="Ø"/>
            </a:pPr>
            <a:r>
              <a:rPr lang="en-US" dirty="0"/>
              <a:t>For now, we will simply set alpha to 0.0. </a:t>
            </a:r>
          </a:p>
          <a:p>
            <a:pPr>
              <a:buFont typeface="Wingdings" panose="05000000000000000000" pitchFamily="2" charset="2"/>
              <a:buChar char="Ø"/>
            </a:pPr>
            <a:r>
              <a:rPr lang="en-US" dirty="0"/>
              <a:t>Although the glClearColor command assigns a color to the display window, it does not put the display window on the screen.</a:t>
            </a:r>
            <a:endParaRPr lang="en-IN" dirty="0"/>
          </a:p>
        </p:txBody>
      </p:sp>
      <p:sp>
        <p:nvSpPr>
          <p:cNvPr id="4" name="Footer Placeholder 3">
            <a:extLst>
              <a:ext uri="{FF2B5EF4-FFF2-40B4-BE49-F238E27FC236}">
                <a16:creationId xmlns:a16="http://schemas.microsoft.com/office/drawing/2014/main" id="{E6399158-7F5D-4124-984D-0DBC38AA199D}"/>
              </a:ext>
            </a:extLst>
          </p:cNvPr>
          <p:cNvSpPr>
            <a:spLocks noGrp="1"/>
          </p:cNvSpPr>
          <p:nvPr>
            <p:ph type="ftr" sz="quarter" idx="11"/>
          </p:nvPr>
        </p:nvSpPr>
        <p:spPr>
          <a:xfrm>
            <a:off x="95249" y="6524625"/>
            <a:ext cx="12030075" cy="196850"/>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2083615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5ED7CF-274B-4038-91F1-5A6AC95940B2}"/>
              </a:ext>
            </a:extLst>
          </p:cNvPr>
          <p:cNvSpPr>
            <a:spLocks noGrp="1"/>
          </p:cNvSpPr>
          <p:nvPr>
            <p:ph idx="1"/>
          </p:nvPr>
        </p:nvSpPr>
        <p:spPr>
          <a:xfrm>
            <a:off x="838200" y="136525"/>
            <a:ext cx="10515600" cy="6040438"/>
          </a:xfrm>
        </p:spPr>
        <p:txBody>
          <a:bodyPr>
            <a:normAutofit fontScale="92500" lnSpcReduction="20000"/>
          </a:bodyPr>
          <a:lstStyle/>
          <a:p>
            <a:pPr marL="0" indent="0">
              <a:buNone/>
            </a:pPr>
            <a:r>
              <a:rPr lang="en-US" dirty="0">
                <a:solidFill>
                  <a:srgbClr val="FF0000"/>
                </a:solidFill>
              </a:rPr>
              <a:t>Step 2: </a:t>
            </a:r>
            <a:r>
              <a:rPr lang="en-US" dirty="0"/>
              <a:t>to set window color</a:t>
            </a:r>
          </a:p>
          <a:p>
            <a:pPr marL="0" indent="0">
              <a:buNone/>
            </a:pPr>
            <a:r>
              <a:rPr lang="en-US" dirty="0"/>
              <a:t>To get the assigned window color displayed, we need to invoke the following OpenGL function: glClear (GL_COLOR_BUFFER_BIT); </a:t>
            </a:r>
          </a:p>
          <a:p>
            <a:pPr marL="0" indent="0">
              <a:buNone/>
            </a:pPr>
            <a:r>
              <a:rPr lang="en-US" dirty="0"/>
              <a:t>The argument GL COLOR BUFFER BIT is an OpenGL symbolic constant specifying that it is the bit values in the color buffer (refresh buffer) that are to be set to the values indicated in the glClearColor function. (OpenGL has several different kinds of buffers that can be manipulated. </a:t>
            </a:r>
          </a:p>
          <a:p>
            <a:pPr marL="0" indent="0">
              <a:buNone/>
            </a:pPr>
            <a:r>
              <a:rPr lang="en-US" dirty="0">
                <a:solidFill>
                  <a:srgbClr val="FF0000"/>
                </a:solidFill>
              </a:rPr>
              <a:t>Step 3:</a:t>
            </a:r>
            <a:r>
              <a:rPr lang="en-US" dirty="0"/>
              <a:t> to set color to object </a:t>
            </a:r>
          </a:p>
          <a:p>
            <a:pPr marL="0" indent="0">
              <a:buNone/>
            </a:pPr>
            <a:r>
              <a:rPr lang="en-US" dirty="0"/>
              <a:t>In addition to setting the background color for the display window, we can choose a variety of color schemes for the objects we want to display in a scene.</a:t>
            </a:r>
          </a:p>
          <a:p>
            <a:pPr marL="0" indent="0">
              <a:buNone/>
            </a:pPr>
            <a:r>
              <a:rPr lang="en-US" dirty="0"/>
              <a:t>For our initial programming example, we will simply set the object color to be a dark green glColor3f (0.0, 0.4, 0.2); </a:t>
            </a:r>
          </a:p>
          <a:p>
            <a:pPr marL="0" indent="0">
              <a:buNone/>
            </a:pPr>
            <a:r>
              <a:rPr lang="en-US" dirty="0"/>
              <a:t>The suffix 3f on the glColor function indicates that we are specifying the three RGB color components using floating-point (f) values. </a:t>
            </a:r>
          </a:p>
          <a:p>
            <a:pPr marL="0" indent="0">
              <a:buNone/>
            </a:pPr>
            <a:r>
              <a:rPr lang="en-US" dirty="0"/>
              <a:t>This function requires that the values be in the range from 0.0 to 1.0, and we have set red = 0.0, green = 0.4, and blue = 0.2.</a:t>
            </a:r>
            <a:endParaRPr lang="en-IN" dirty="0"/>
          </a:p>
        </p:txBody>
      </p:sp>
      <p:sp>
        <p:nvSpPr>
          <p:cNvPr id="4" name="Footer Placeholder 3">
            <a:extLst>
              <a:ext uri="{FF2B5EF4-FFF2-40B4-BE49-F238E27FC236}">
                <a16:creationId xmlns:a16="http://schemas.microsoft.com/office/drawing/2014/main" id="{B36A5E4A-4A69-4D3F-B26B-D9C0DEB28FF5}"/>
              </a:ext>
            </a:extLst>
          </p:cNvPr>
          <p:cNvSpPr>
            <a:spLocks noGrp="1"/>
          </p:cNvSpPr>
          <p:nvPr>
            <p:ph type="ftr" sz="quarter" idx="11"/>
          </p:nvPr>
        </p:nvSpPr>
        <p:spPr>
          <a:xfrm>
            <a:off x="133349" y="6486525"/>
            <a:ext cx="11953875" cy="234950"/>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749319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7CCCC9-512F-452B-BE3A-49FF5398B975}"/>
              </a:ext>
            </a:extLst>
          </p:cNvPr>
          <p:cNvSpPr>
            <a:spLocks noGrp="1"/>
          </p:cNvSpPr>
          <p:nvPr>
            <p:ph idx="1"/>
          </p:nvPr>
        </p:nvSpPr>
        <p:spPr>
          <a:xfrm>
            <a:off x="838199" y="333375"/>
            <a:ext cx="10887075" cy="5843588"/>
          </a:xfrm>
        </p:spPr>
        <p:txBody>
          <a:bodyPr>
            <a:normAutofit fontScale="92500" lnSpcReduction="10000"/>
          </a:bodyPr>
          <a:lstStyle/>
          <a:p>
            <a:pPr marL="0" indent="0">
              <a:buNone/>
            </a:pPr>
            <a:r>
              <a:rPr lang="en-US" dirty="0"/>
              <a:t>The first OpenGL program is organized into three functions.</a:t>
            </a:r>
          </a:p>
          <a:p>
            <a:pPr marL="0" indent="0">
              <a:buNone/>
            </a:pPr>
            <a:r>
              <a:rPr lang="en-US" dirty="0"/>
              <a:t> </a:t>
            </a:r>
            <a:r>
              <a:rPr lang="en-US" dirty="0" err="1">
                <a:solidFill>
                  <a:srgbClr val="FF0000"/>
                </a:solidFill>
              </a:rPr>
              <a:t>init</a:t>
            </a:r>
            <a:r>
              <a:rPr lang="en-US" dirty="0">
                <a:solidFill>
                  <a:srgbClr val="FF0000"/>
                </a:solidFill>
              </a:rPr>
              <a:t>:</a:t>
            </a:r>
            <a:r>
              <a:rPr lang="en-US" dirty="0"/>
              <a:t> We place all initializations and related one-time parameter settings in function </a:t>
            </a:r>
            <a:r>
              <a:rPr lang="en-US" dirty="0" err="1"/>
              <a:t>init.</a:t>
            </a:r>
            <a:r>
              <a:rPr lang="en-US" dirty="0"/>
              <a:t> </a:t>
            </a:r>
          </a:p>
          <a:p>
            <a:pPr marL="0" indent="0">
              <a:buNone/>
            </a:pPr>
            <a:r>
              <a:rPr lang="en-US" dirty="0">
                <a:solidFill>
                  <a:srgbClr val="FF0000"/>
                </a:solidFill>
              </a:rPr>
              <a:t>lineSegment:</a:t>
            </a:r>
            <a:r>
              <a:rPr lang="en-US" dirty="0"/>
              <a:t> Our geometric description of the “picture” that we want to display is in function lineSegment, which is the function that will be referenced by the GLUT function glutDisplayFunc. </a:t>
            </a:r>
          </a:p>
          <a:p>
            <a:pPr marL="0" indent="0">
              <a:buNone/>
            </a:pPr>
            <a:r>
              <a:rPr lang="en-US" dirty="0"/>
              <a:t>main function main function contains the GLUT functions for setting up the display window and getting our line segment onto the screen. </a:t>
            </a:r>
          </a:p>
          <a:p>
            <a:pPr marL="0" indent="0">
              <a:buNone/>
            </a:pPr>
            <a:r>
              <a:rPr lang="en-US" dirty="0" err="1">
                <a:solidFill>
                  <a:srgbClr val="FF0000"/>
                </a:solidFill>
              </a:rPr>
              <a:t>glFlush</a:t>
            </a:r>
            <a:r>
              <a:rPr lang="en-US" dirty="0">
                <a:solidFill>
                  <a:srgbClr val="FF0000"/>
                </a:solidFill>
              </a:rPr>
              <a:t>:</a:t>
            </a:r>
            <a:r>
              <a:rPr lang="en-US" dirty="0"/>
              <a:t> This is simply a routine to force execution of our OpenGL functions, which are stored by computer systems in buffers in different locations, depending on how OpenGL is implemented. </a:t>
            </a:r>
          </a:p>
          <a:p>
            <a:pPr marL="0" indent="0">
              <a:buNone/>
            </a:pPr>
            <a:r>
              <a:rPr lang="en-US" dirty="0"/>
              <a:t>The procedure lineSegment that we set up to describe our picture is referred to as a display callback function. </a:t>
            </a:r>
          </a:p>
          <a:p>
            <a:pPr marL="0" indent="0">
              <a:buNone/>
            </a:pPr>
            <a:r>
              <a:rPr lang="en-US" dirty="0"/>
              <a:t>And this procedure is described as being “registered” by glutDisplayFunc as the routine to invoke whenever the display window might need to be redisplayed</a:t>
            </a:r>
            <a:endParaRPr lang="en-IN" dirty="0"/>
          </a:p>
        </p:txBody>
      </p:sp>
      <p:sp>
        <p:nvSpPr>
          <p:cNvPr id="4" name="Footer Placeholder 3">
            <a:extLst>
              <a:ext uri="{FF2B5EF4-FFF2-40B4-BE49-F238E27FC236}">
                <a16:creationId xmlns:a16="http://schemas.microsoft.com/office/drawing/2014/main" id="{254D7A95-95A8-4D84-AA15-7FFC58A71421}"/>
              </a:ext>
            </a:extLst>
          </p:cNvPr>
          <p:cNvSpPr>
            <a:spLocks noGrp="1"/>
          </p:cNvSpPr>
          <p:nvPr>
            <p:ph type="ftr" sz="quarter" idx="11"/>
          </p:nvPr>
        </p:nvSpPr>
        <p:spPr>
          <a:xfrm>
            <a:off x="66675" y="6356351"/>
            <a:ext cx="11991975" cy="292099"/>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2975635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CD312E-DD53-4E01-A91A-EF9D3CDEC6E4}"/>
              </a:ext>
            </a:extLst>
          </p:cNvPr>
          <p:cNvSpPr>
            <a:spLocks noGrp="1"/>
          </p:cNvSpPr>
          <p:nvPr>
            <p:ph idx="1"/>
          </p:nvPr>
        </p:nvSpPr>
        <p:spPr>
          <a:xfrm>
            <a:off x="838200" y="200025"/>
            <a:ext cx="10515600" cy="5976938"/>
          </a:xfrm>
        </p:spPr>
        <p:txBody>
          <a:bodyPr>
            <a:normAutofit fontScale="62500" lnSpcReduction="20000"/>
          </a:bodyPr>
          <a:lstStyle/>
          <a:p>
            <a:pPr marL="0" indent="0">
              <a:buNone/>
            </a:pPr>
            <a:r>
              <a:rPr lang="en-IN" dirty="0"/>
              <a:t>#include&lt;GLUT/glut.h&gt; // (or others, depending on the system in use) </a:t>
            </a:r>
          </a:p>
          <a:p>
            <a:pPr marL="0" indent="0">
              <a:buNone/>
            </a:pPr>
            <a:r>
              <a:rPr lang="en-IN" dirty="0"/>
              <a:t>void </a:t>
            </a:r>
            <a:r>
              <a:rPr lang="en-IN" dirty="0" err="1"/>
              <a:t>init</a:t>
            </a:r>
            <a:r>
              <a:rPr lang="en-IN" dirty="0"/>
              <a:t> (void) </a:t>
            </a:r>
          </a:p>
          <a:p>
            <a:pPr marL="0" indent="0">
              <a:buNone/>
            </a:pPr>
            <a:r>
              <a:rPr lang="en-IN" dirty="0"/>
              <a:t>{ </a:t>
            </a:r>
          </a:p>
          <a:p>
            <a:pPr marL="0" indent="0">
              <a:buNone/>
            </a:pPr>
            <a:r>
              <a:rPr lang="en-IN" dirty="0"/>
              <a:t>     </a:t>
            </a:r>
            <a:r>
              <a:rPr lang="en-IN" dirty="0" err="1"/>
              <a:t>glClearColor</a:t>
            </a:r>
            <a:r>
              <a:rPr lang="en-IN" dirty="0"/>
              <a:t> (1.0, 1.0, 1.0, 0.0); // Set display-window </a:t>
            </a:r>
            <a:r>
              <a:rPr lang="en-IN" dirty="0" err="1"/>
              <a:t>color</a:t>
            </a:r>
            <a:r>
              <a:rPr lang="en-IN" dirty="0"/>
              <a:t> to white. </a:t>
            </a:r>
          </a:p>
          <a:p>
            <a:pPr marL="0" indent="0">
              <a:buNone/>
            </a:pPr>
            <a:r>
              <a:rPr lang="en-IN" dirty="0"/>
              <a:t>     </a:t>
            </a:r>
            <a:r>
              <a:rPr lang="en-IN" dirty="0" err="1"/>
              <a:t>glMatrixMode</a:t>
            </a:r>
            <a:r>
              <a:rPr lang="en-IN" dirty="0"/>
              <a:t> (GL_PROJECTION); // Set projection parameters. gluOrtho2D (0.0, 200.0, 0.0, 150.0); </a:t>
            </a:r>
          </a:p>
          <a:p>
            <a:pPr marL="0" indent="0">
              <a:buNone/>
            </a:pPr>
            <a:r>
              <a:rPr lang="en-IN" dirty="0"/>
              <a:t>} </a:t>
            </a:r>
          </a:p>
          <a:p>
            <a:pPr marL="0" indent="0">
              <a:buNone/>
            </a:pPr>
            <a:endParaRPr lang="en-IN" dirty="0"/>
          </a:p>
          <a:p>
            <a:pPr marL="0" indent="0">
              <a:buNone/>
            </a:pPr>
            <a:r>
              <a:rPr lang="en-IN" dirty="0"/>
              <a:t>void </a:t>
            </a:r>
            <a:r>
              <a:rPr lang="en-IN" dirty="0" err="1"/>
              <a:t>lineSegment</a:t>
            </a:r>
            <a:r>
              <a:rPr lang="en-IN" dirty="0"/>
              <a:t> (void)</a:t>
            </a:r>
          </a:p>
          <a:p>
            <a:pPr marL="0" indent="0">
              <a:buNone/>
            </a:pPr>
            <a:r>
              <a:rPr lang="en-IN" dirty="0"/>
              <a:t> { </a:t>
            </a:r>
          </a:p>
          <a:p>
            <a:pPr marL="0" indent="0">
              <a:buNone/>
            </a:pPr>
            <a:r>
              <a:rPr lang="en-IN" dirty="0"/>
              <a:t>     </a:t>
            </a:r>
            <a:r>
              <a:rPr lang="en-IN" dirty="0" err="1"/>
              <a:t>glClear</a:t>
            </a:r>
            <a:r>
              <a:rPr lang="en-IN" dirty="0"/>
              <a:t> (GL_COLOR_BUFFER_BIT); // Clear display window. </a:t>
            </a:r>
          </a:p>
          <a:p>
            <a:pPr marL="0" indent="0">
              <a:buNone/>
            </a:pPr>
            <a:r>
              <a:rPr lang="en-IN" dirty="0"/>
              <a:t>     glColor3f (0.0, 0.4, 0.2); // Set line segment </a:t>
            </a:r>
            <a:r>
              <a:rPr lang="en-IN" dirty="0" err="1"/>
              <a:t>color</a:t>
            </a:r>
            <a:r>
              <a:rPr lang="en-IN" dirty="0"/>
              <a:t> to green. </a:t>
            </a:r>
          </a:p>
          <a:p>
            <a:pPr marL="0" indent="0">
              <a:buNone/>
            </a:pPr>
            <a:r>
              <a:rPr lang="en-IN" dirty="0"/>
              <a:t>     glBegin (GL_LINES); </a:t>
            </a:r>
          </a:p>
          <a:p>
            <a:pPr marL="0" indent="0">
              <a:buNone/>
            </a:pPr>
            <a:r>
              <a:rPr lang="en-IN" dirty="0"/>
              <a:t>          glVertex2i (180, 15); // Specify line-segment geometry. </a:t>
            </a:r>
          </a:p>
          <a:p>
            <a:pPr marL="0" indent="0">
              <a:buNone/>
            </a:pPr>
            <a:r>
              <a:rPr lang="en-IN" dirty="0"/>
              <a:t>          glVertex2i (10, 145); </a:t>
            </a:r>
          </a:p>
          <a:p>
            <a:pPr marL="0" indent="0">
              <a:buNone/>
            </a:pPr>
            <a:r>
              <a:rPr lang="en-IN" dirty="0"/>
              <a:t>     glEnd ( );</a:t>
            </a:r>
            <a:r>
              <a:rPr lang="en-US" dirty="0"/>
              <a:t> </a:t>
            </a:r>
          </a:p>
          <a:p>
            <a:pPr marL="0" indent="0">
              <a:buNone/>
            </a:pPr>
            <a:r>
              <a:rPr lang="en-US" dirty="0"/>
              <a:t>     </a:t>
            </a:r>
            <a:r>
              <a:rPr lang="en-US" dirty="0" err="1"/>
              <a:t>glFlush</a:t>
            </a:r>
            <a:r>
              <a:rPr lang="en-US" dirty="0"/>
              <a:t> ( ); // Process all OpenGL routines as quickly as possible.</a:t>
            </a:r>
          </a:p>
          <a:p>
            <a:pPr marL="0" indent="0">
              <a:buNone/>
            </a:pPr>
            <a:r>
              <a:rPr lang="en-US" dirty="0"/>
              <a:t> } </a:t>
            </a:r>
            <a:endParaRPr lang="en-IN" dirty="0"/>
          </a:p>
        </p:txBody>
      </p:sp>
      <p:sp>
        <p:nvSpPr>
          <p:cNvPr id="4" name="Footer Placeholder 3">
            <a:extLst>
              <a:ext uri="{FF2B5EF4-FFF2-40B4-BE49-F238E27FC236}">
                <a16:creationId xmlns:a16="http://schemas.microsoft.com/office/drawing/2014/main" id="{6CC7FE97-F3CC-473A-823C-E2DF542B2492}"/>
              </a:ext>
            </a:extLst>
          </p:cNvPr>
          <p:cNvSpPr>
            <a:spLocks noGrp="1"/>
          </p:cNvSpPr>
          <p:nvPr>
            <p:ph type="ftr" sz="quarter" idx="11"/>
          </p:nvPr>
        </p:nvSpPr>
        <p:spPr>
          <a:xfrm>
            <a:off x="76200" y="6492875"/>
            <a:ext cx="12001500" cy="279400"/>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1864914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1DAD47-1620-4CC3-9F6D-B515A7D5705A}"/>
              </a:ext>
            </a:extLst>
          </p:cNvPr>
          <p:cNvSpPr>
            <a:spLocks noGrp="1"/>
          </p:cNvSpPr>
          <p:nvPr>
            <p:ph idx="1"/>
          </p:nvPr>
        </p:nvSpPr>
        <p:spPr>
          <a:xfrm>
            <a:off x="0" y="257175"/>
            <a:ext cx="12096750" cy="5919788"/>
          </a:xfrm>
        </p:spPr>
        <p:txBody>
          <a:bodyPr/>
          <a:lstStyle/>
          <a:p>
            <a:pPr marL="0" indent="0">
              <a:buNone/>
            </a:pPr>
            <a:r>
              <a:rPr lang="en-IN" dirty="0"/>
              <a:t>void main (int </a:t>
            </a:r>
            <a:r>
              <a:rPr lang="en-IN" dirty="0" err="1"/>
              <a:t>argc</a:t>
            </a:r>
            <a:r>
              <a:rPr lang="en-IN" dirty="0"/>
              <a:t>, char** </a:t>
            </a:r>
            <a:r>
              <a:rPr lang="en-IN" dirty="0" err="1"/>
              <a:t>argv</a:t>
            </a:r>
            <a:r>
              <a:rPr lang="en-IN" dirty="0"/>
              <a:t>) </a:t>
            </a:r>
          </a:p>
          <a:p>
            <a:pPr marL="0" indent="0">
              <a:buNone/>
            </a:pPr>
            <a:r>
              <a:rPr lang="en-IN" dirty="0"/>
              <a:t>{ </a:t>
            </a:r>
          </a:p>
          <a:p>
            <a:pPr marL="0" indent="0">
              <a:buNone/>
            </a:pPr>
            <a:r>
              <a:rPr lang="en-IN" dirty="0"/>
              <a:t>	</a:t>
            </a:r>
            <a:r>
              <a:rPr lang="en-IN" dirty="0" err="1"/>
              <a:t>glutInit</a:t>
            </a:r>
            <a:r>
              <a:rPr lang="en-IN" dirty="0"/>
              <a:t> (&amp;</a:t>
            </a:r>
            <a:r>
              <a:rPr lang="en-IN" dirty="0" err="1"/>
              <a:t>argc</a:t>
            </a:r>
            <a:r>
              <a:rPr lang="en-IN" dirty="0"/>
              <a:t>, </a:t>
            </a:r>
            <a:r>
              <a:rPr lang="en-IN" dirty="0" err="1"/>
              <a:t>argv</a:t>
            </a:r>
            <a:r>
              <a:rPr lang="en-IN" dirty="0"/>
              <a:t>); // Initialize GLUT. </a:t>
            </a:r>
          </a:p>
          <a:p>
            <a:pPr marL="0" indent="0">
              <a:buNone/>
            </a:pPr>
            <a:r>
              <a:rPr lang="en-IN" dirty="0"/>
              <a:t>	</a:t>
            </a:r>
            <a:r>
              <a:rPr lang="en-IN" dirty="0" err="1"/>
              <a:t>glutInitDisplayMode</a:t>
            </a:r>
            <a:r>
              <a:rPr lang="en-IN" dirty="0"/>
              <a:t> (GLUT_SINGLE | GLUT_RGB); // Set display mode. 	</a:t>
            </a:r>
            <a:r>
              <a:rPr lang="en-IN" dirty="0" err="1"/>
              <a:t>glutInitWindowPosition</a:t>
            </a:r>
            <a:r>
              <a:rPr lang="en-IN" dirty="0"/>
              <a:t> (50, 100); // Set top-left display-window position. </a:t>
            </a:r>
          </a:p>
          <a:p>
            <a:pPr marL="0" indent="0">
              <a:buNone/>
            </a:pPr>
            <a:r>
              <a:rPr lang="en-IN" dirty="0"/>
              <a:t>	</a:t>
            </a:r>
            <a:r>
              <a:rPr lang="en-IN" dirty="0" err="1"/>
              <a:t>glutInitWindowSize</a:t>
            </a:r>
            <a:r>
              <a:rPr lang="en-IN" dirty="0"/>
              <a:t> (400, 300); // Set display-window width and height. 	</a:t>
            </a:r>
            <a:r>
              <a:rPr lang="en-IN" dirty="0" err="1"/>
              <a:t>glutCreateWindow</a:t>
            </a:r>
            <a:r>
              <a:rPr lang="en-IN" dirty="0"/>
              <a:t> ("An Example OpenGL Program"); // </a:t>
            </a:r>
            <a:r>
              <a:rPr lang="en-IN" sz="2400" dirty="0"/>
              <a:t>Create display window. </a:t>
            </a:r>
          </a:p>
          <a:p>
            <a:pPr marL="0" indent="0">
              <a:buNone/>
            </a:pPr>
            <a:r>
              <a:rPr lang="en-IN" dirty="0"/>
              <a:t>	</a:t>
            </a:r>
            <a:r>
              <a:rPr lang="en-IN" dirty="0" err="1"/>
              <a:t>init</a:t>
            </a:r>
            <a:r>
              <a:rPr lang="en-IN" dirty="0"/>
              <a:t> ( ); // Execute initialization procedure. </a:t>
            </a:r>
          </a:p>
          <a:p>
            <a:pPr marL="0" indent="0">
              <a:buNone/>
            </a:pPr>
            <a:r>
              <a:rPr lang="en-IN" dirty="0"/>
              <a:t>	</a:t>
            </a:r>
            <a:r>
              <a:rPr lang="en-IN" dirty="0" err="1"/>
              <a:t>glutDisplayFunc</a:t>
            </a:r>
            <a:r>
              <a:rPr lang="en-IN" dirty="0"/>
              <a:t> (</a:t>
            </a:r>
            <a:r>
              <a:rPr lang="en-IN" dirty="0" err="1"/>
              <a:t>lineSegment</a:t>
            </a:r>
            <a:r>
              <a:rPr lang="en-IN" dirty="0"/>
              <a:t>); // Send graphics to display window. </a:t>
            </a:r>
          </a:p>
          <a:p>
            <a:pPr marL="0" indent="0">
              <a:buNone/>
            </a:pPr>
            <a:r>
              <a:rPr lang="en-IN" dirty="0"/>
              <a:t>	</a:t>
            </a:r>
            <a:r>
              <a:rPr lang="en-IN" dirty="0" err="1"/>
              <a:t>glutMainLoop</a:t>
            </a:r>
            <a:r>
              <a:rPr lang="en-IN" dirty="0"/>
              <a:t> ( ); // Display everything and wait. </a:t>
            </a:r>
          </a:p>
          <a:p>
            <a:pPr marL="0" indent="0">
              <a:buNone/>
            </a:pPr>
            <a:r>
              <a:rPr lang="en-IN" dirty="0"/>
              <a:t>}</a:t>
            </a:r>
          </a:p>
        </p:txBody>
      </p:sp>
      <p:sp>
        <p:nvSpPr>
          <p:cNvPr id="4" name="Footer Placeholder 3">
            <a:extLst>
              <a:ext uri="{FF2B5EF4-FFF2-40B4-BE49-F238E27FC236}">
                <a16:creationId xmlns:a16="http://schemas.microsoft.com/office/drawing/2014/main" id="{81D0E36A-E24E-4182-9FA4-04B4CB16B46F}"/>
              </a:ext>
            </a:extLst>
          </p:cNvPr>
          <p:cNvSpPr>
            <a:spLocks noGrp="1"/>
          </p:cNvSpPr>
          <p:nvPr>
            <p:ph type="ftr" sz="quarter" idx="11"/>
          </p:nvPr>
        </p:nvSpPr>
        <p:spPr>
          <a:xfrm>
            <a:off x="161925" y="6492875"/>
            <a:ext cx="11934825" cy="212726"/>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2930253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DD9427-2AE5-4645-B83B-13EDD9FD311A}"/>
              </a:ext>
            </a:extLst>
          </p:cNvPr>
          <p:cNvSpPr>
            <a:spLocks noGrp="1"/>
          </p:cNvSpPr>
          <p:nvPr>
            <p:ph idx="1"/>
          </p:nvPr>
        </p:nvSpPr>
        <p:spPr>
          <a:xfrm>
            <a:off x="838199" y="136524"/>
            <a:ext cx="11020425" cy="6416675"/>
          </a:xfrm>
        </p:spPr>
        <p:txBody>
          <a:bodyPr>
            <a:normAutofit fontScale="85000" lnSpcReduction="10000"/>
          </a:bodyPr>
          <a:lstStyle/>
          <a:p>
            <a:pPr marL="0" indent="0">
              <a:buNone/>
            </a:pPr>
            <a:r>
              <a:rPr lang="en-US" dirty="0">
                <a:solidFill>
                  <a:srgbClr val="FF0000"/>
                </a:solidFill>
              </a:rPr>
              <a:t>Coordinate Reference Frames </a:t>
            </a:r>
          </a:p>
          <a:p>
            <a:pPr marL="0" indent="0" algn="just">
              <a:buNone/>
            </a:pPr>
            <a:r>
              <a:rPr lang="en-US" dirty="0"/>
              <a:t>To describe a picture, we first decide upon A convenient Cartesian coordinate system, called the world-coordinate reference frame, which could be either 2D or 3D. </a:t>
            </a:r>
          </a:p>
          <a:p>
            <a:pPr marL="0" indent="0" algn="just">
              <a:buNone/>
            </a:pPr>
            <a:r>
              <a:rPr lang="en-US" dirty="0"/>
              <a:t>We then describe the objects in our picture by giving their geometric specifications in terms of positions in world coordinates. </a:t>
            </a:r>
          </a:p>
          <a:p>
            <a:pPr marL="0" indent="0" algn="just">
              <a:buNone/>
            </a:pPr>
            <a:r>
              <a:rPr lang="en-US" dirty="0"/>
              <a:t>Example: We define a straight-line segment with two endpoint positions, and a polygon is specified with a set of positions for its vertices. </a:t>
            </a:r>
          </a:p>
          <a:p>
            <a:pPr marL="0" indent="0" algn="just">
              <a:buNone/>
            </a:pPr>
            <a:r>
              <a:rPr lang="en-US" dirty="0"/>
              <a:t>These coordinate positions are stored in the scene description along with other info about the objects, such as their color and their coordinate extents Co-ordinate extents :Co-ordinate extents are the minimum and maximum x, y, and z values for each object. </a:t>
            </a:r>
          </a:p>
          <a:p>
            <a:pPr marL="0" indent="0" algn="just">
              <a:buNone/>
            </a:pPr>
            <a:r>
              <a:rPr lang="en-US" dirty="0"/>
              <a:t>A set of coordinate extents is also described as a bounding box for an object.  Ex: For a 2D figure, the coordinate extents are sometimes called its bounding rectangle. </a:t>
            </a:r>
          </a:p>
          <a:p>
            <a:pPr marL="0" indent="0" algn="just">
              <a:buNone/>
            </a:pPr>
            <a:r>
              <a:rPr lang="en-US" dirty="0"/>
              <a:t> Objects are then displayed by passing the scene description to the viewing routines which identify visible surfaces and map the objects to the frame buffer positions and then on the video monitor.</a:t>
            </a:r>
          </a:p>
          <a:p>
            <a:pPr marL="0" indent="0" algn="just">
              <a:buNone/>
            </a:pPr>
            <a:r>
              <a:rPr lang="en-US" dirty="0"/>
              <a:t>The scan-conversion algorithm stores info about the scene, such as color values, at the appropriate locations in the frame buffer, and then the scene is displayed on the output device.</a:t>
            </a:r>
            <a:endParaRPr lang="en-IN" dirty="0"/>
          </a:p>
        </p:txBody>
      </p:sp>
      <p:sp>
        <p:nvSpPr>
          <p:cNvPr id="4" name="Footer Placeholder 3">
            <a:extLst>
              <a:ext uri="{FF2B5EF4-FFF2-40B4-BE49-F238E27FC236}">
                <a16:creationId xmlns:a16="http://schemas.microsoft.com/office/drawing/2014/main" id="{BC0B9C97-7DA6-4FAA-A7D1-4E3E3DCBDBA3}"/>
              </a:ext>
            </a:extLst>
          </p:cNvPr>
          <p:cNvSpPr>
            <a:spLocks noGrp="1"/>
          </p:cNvSpPr>
          <p:nvPr>
            <p:ph type="ftr" sz="quarter" idx="11"/>
          </p:nvPr>
        </p:nvSpPr>
        <p:spPr>
          <a:xfrm>
            <a:off x="123824" y="6553200"/>
            <a:ext cx="12068175" cy="168275"/>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2135082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56DC2-9C04-4706-A7BA-91B1031CAB80}"/>
              </a:ext>
            </a:extLst>
          </p:cNvPr>
          <p:cNvSpPr>
            <a:spLocks noGrp="1"/>
          </p:cNvSpPr>
          <p:nvPr>
            <p:ph type="title"/>
          </p:nvPr>
        </p:nvSpPr>
        <p:spPr>
          <a:xfrm>
            <a:off x="771525" y="136525"/>
            <a:ext cx="10515600" cy="539750"/>
          </a:xfrm>
        </p:spPr>
        <p:txBody>
          <a:bodyPr>
            <a:normAutofit fontScale="90000"/>
          </a:bodyPr>
          <a:lstStyle/>
          <a:p>
            <a:r>
              <a:rPr lang="en-US" dirty="0"/>
              <a:t>Screen co-ordinates:</a:t>
            </a:r>
            <a:endParaRPr lang="en-IN" dirty="0"/>
          </a:p>
        </p:txBody>
      </p:sp>
      <p:sp>
        <p:nvSpPr>
          <p:cNvPr id="3" name="Content Placeholder 2">
            <a:extLst>
              <a:ext uri="{FF2B5EF4-FFF2-40B4-BE49-F238E27FC236}">
                <a16:creationId xmlns:a16="http://schemas.microsoft.com/office/drawing/2014/main" id="{5CE6F2A2-86D2-4B99-9B60-7FE344CB4F91}"/>
              </a:ext>
            </a:extLst>
          </p:cNvPr>
          <p:cNvSpPr>
            <a:spLocks noGrp="1"/>
          </p:cNvSpPr>
          <p:nvPr>
            <p:ph idx="1"/>
          </p:nvPr>
        </p:nvSpPr>
        <p:spPr>
          <a:xfrm>
            <a:off x="838200" y="828675"/>
            <a:ext cx="10515600" cy="5348288"/>
          </a:xfrm>
        </p:spPr>
        <p:txBody>
          <a:bodyPr>
            <a:normAutofit fontScale="92500" lnSpcReduction="10000"/>
          </a:bodyPr>
          <a:lstStyle/>
          <a:p>
            <a:pPr marL="0" indent="0" algn="just">
              <a:buNone/>
            </a:pPr>
            <a:r>
              <a:rPr lang="en-US" dirty="0"/>
              <a:t>Locations on a video monitor are referenced in integer screen coordinates, which correspond to the integer pixel positions in the frame buffer. </a:t>
            </a:r>
          </a:p>
          <a:p>
            <a:pPr marL="0" indent="0" algn="just">
              <a:buNone/>
            </a:pPr>
            <a:r>
              <a:rPr lang="en-US" dirty="0"/>
              <a:t>Scan-line algorithms for the graphics primitives use the coordinate descriptions to determine the locations of pixels </a:t>
            </a:r>
          </a:p>
          <a:p>
            <a:pPr marL="0" indent="0" algn="just">
              <a:buNone/>
            </a:pPr>
            <a:r>
              <a:rPr lang="en-US" dirty="0"/>
              <a:t>Example: given the endpoint coordinates for a line segment, a display algorithm must calculate the positions for those pixels that lie along the line path between the endpoints. </a:t>
            </a:r>
          </a:p>
          <a:p>
            <a:pPr marL="0" indent="0" algn="just">
              <a:buNone/>
            </a:pPr>
            <a:r>
              <a:rPr lang="en-US" dirty="0"/>
              <a:t>Since a pixel position occupies a finite area of the screen, the finite size of a pixel must be taken into account by the implementation algorithms. </a:t>
            </a:r>
          </a:p>
          <a:p>
            <a:pPr marL="0" indent="0" algn="just">
              <a:buNone/>
            </a:pPr>
            <a:r>
              <a:rPr lang="en-US" dirty="0"/>
              <a:t>For the present, we assume that each integer screen position references the </a:t>
            </a:r>
            <a:r>
              <a:rPr lang="en-US" dirty="0" err="1"/>
              <a:t>centre</a:t>
            </a:r>
            <a:r>
              <a:rPr lang="en-US" dirty="0"/>
              <a:t> of a pixel area. </a:t>
            </a:r>
          </a:p>
          <a:p>
            <a:pPr marL="0" indent="0" algn="just">
              <a:buNone/>
            </a:pPr>
            <a:r>
              <a:rPr lang="en-US" dirty="0"/>
              <a:t>Once pixel positions have been identified the color values must be stored in the frame buffer</a:t>
            </a:r>
            <a:endParaRPr lang="en-IN" dirty="0"/>
          </a:p>
        </p:txBody>
      </p:sp>
      <p:sp>
        <p:nvSpPr>
          <p:cNvPr id="4" name="Footer Placeholder 3">
            <a:extLst>
              <a:ext uri="{FF2B5EF4-FFF2-40B4-BE49-F238E27FC236}">
                <a16:creationId xmlns:a16="http://schemas.microsoft.com/office/drawing/2014/main" id="{53EE593C-6898-49A1-ADF3-2C61C4D41A0F}"/>
              </a:ext>
            </a:extLst>
          </p:cNvPr>
          <p:cNvSpPr>
            <a:spLocks noGrp="1"/>
          </p:cNvSpPr>
          <p:nvPr>
            <p:ph type="ftr" sz="quarter" idx="11"/>
          </p:nvPr>
        </p:nvSpPr>
        <p:spPr>
          <a:xfrm>
            <a:off x="66675" y="6356350"/>
            <a:ext cx="12125325" cy="365125"/>
          </a:xfrm>
        </p:spPr>
        <p:txBody>
          <a:bodyPr/>
          <a:lstStyle/>
          <a:p>
            <a:r>
              <a:rPr lang="en-IN"/>
              <a:t>COMUTER GRAPHICS AND VISUALIZATION,                                                                                                                                                                             Sougandhika Narayan, Asst Prof, Dept of CSE, KSIT  </a:t>
            </a:r>
          </a:p>
        </p:txBody>
      </p:sp>
    </p:spTree>
    <p:extLst>
      <p:ext uri="{BB962C8B-B14F-4D97-AF65-F5344CB8AC3E}">
        <p14:creationId xmlns:p14="http://schemas.microsoft.com/office/powerpoint/2010/main" val="3497633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A3BD7-98C0-47B5-BB3D-7CB320A88F5A}"/>
              </a:ext>
            </a:extLst>
          </p:cNvPr>
          <p:cNvSpPr>
            <a:spLocks noGrp="1"/>
          </p:cNvSpPr>
          <p:nvPr>
            <p:ph type="title"/>
          </p:nvPr>
        </p:nvSpPr>
        <p:spPr>
          <a:xfrm>
            <a:off x="838200" y="114300"/>
            <a:ext cx="10515600" cy="615950"/>
          </a:xfrm>
        </p:spPr>
        <p:txBody>
          <a:bodyPr>
            <a:normAutofit/>
          </a:bodyPr>
          <a:lstStyle/>
          <a:p>
            <a:r>
              <a:rPr lang="en-US" sz="3200" b="1" dirty="0">
                <a:effectLst/>
                <a:latin typeface="Times New Roman" panose="02020603050405020304" pitchFamily="18" charset="0"/>
                <a:ea typeface="Times New Roman" panose="02020603050405020304" pitchFamily="18" charset="0"/>
              </a:rPr>
              <a:t>Absolute and Relative Coordinate Specifications</a:t>
            </a:r>
            <a:endParaRPr lang="en-IN" sz="3200" dirty="0"/>
          </a:p>
        </p:txBody>
      </p:sp>
      <p:sp>
        <p:nvSpPr>
          <p:cNvPr id="3" name="Content Placeholder 2">
            <a:extLst>
              <a:ext uri="{FF2B5EF4-FFF2-40B4-BE49-F238E27FC236}">
                <a16:creationId xmlns:a16="http://schemas.microsoft.com/office/drawing/2014/main" id="{34E81D71-E38E-4BD2-A557-24F4BD1BE6FF}"/>
              </a:ext>
            </a:extLst>
          </p:cNvPr>
          <p:cNvSpPr>
            <a:spLocks noGrp="1"/>
          </p:cNvSpPr>
          <p:nvPr>
            <p:ph idx="1"/>
          </p:nvPr>
        </p:nvSpPr>
        <p:spPr>
          <a:xfrm>
            <a:off x="838200" y="962025"/>
            <a:ext cx="10515600" cy="5214938"/>
          </a:xfrm>
        </p:spPr>
        <p:txBody>
          <a:bodyPr/>
          <a:lstStyle/>
          <a:p>
            <a:pPr marL="609600" algn="just"/>
            <a:endParaRPr lang="en-IN" sz="1800" dirty="0">
              <a:effectLst/>
              <a:latin typeface="Times New Roman" panose="02020603050405020304" pitchFamily="18" charset="0"/>
              <a:ea typeface="Times New Roman" panose="02020603050405020304" pitchFamily="18" charset="0"/>
            </a:endParaRPr>
          </a:p>
          <a:p>
            <a:pPr marL="609600" algn="just">
              <a:spcBef>
                <a:spcPts val="695"/>
              </a:spcBef>
              <a:spcAft>
                <a:spcPts val="0"/>
              </a:spcAft>
            </a:pPr>
            <a:r>
              <a:rPr lang="en-US" sz="2000" b="1" i="1" dirty="0">
                <a:effectLst/>
                <a:latin typeface="Times New Roman" panose="02020603050405020304" pitchFamily="18" charset="0"/>
                <a:ea typeface="Times New Roman" panose="02020603050405020304" pitchFamily="18" charset="0"/>
              </a:rPr>
              <a:t>Absolute coordinate:</a:t>
            </a:r>
            <a:endParaRPr lang="en-IN" sz="2000" dirty="0">
              <a:effectLst/>
              <a:latin typeface="Times New Roman" panose="02020603050405020304" pitchFamily="18" charset="0"/>
              <a:ea typeface="Times New Roman" panose="02020603050405020304" pitchFamily="18" charset="0"/>
            </a:endParaRPr>
          </a:p>
          <a:p>
            <a:pPr marL="342900" marR="476250" lvl="0" indent="-342900" algn="just">
              <a:lnSpc>
                <a:spcPct val="150000"/>
              </a:lnSpc>
              <a:spcBef>
                <a:spcPts val="675"/>
              </a:spcBef>
              <a:spcAft>
                <a:spcPts val="0"/>
              </a:spcAft>
              <a:buSzPts val="1200"/>
              <a:buFont typeface="Wingdings" panose="05000000000000000000" pitchFamily="2" charset="2"/>
              <a:buChar char=""/>
              <a:tabLst>
                <a:tab pos="1067435" algn="l"/>
              </a:tabLst>
            </a:pPr>
            <a:r>
              <a:rPr lang="en-US" sz="1800" dirty="0">
                <a:effectLst/>
                <a:latin typeface="Times New Roman" panose="02020603050405020304" pitchFamily="18" charset="0"/>
                <a:ea typeface="Wingdings" panose="05000000000000000000" pitchFamily="2" charset="2"/>
                <a:cs typeface="Wingdings" panose="05000000000000000000" pitchFamily="2" charset="2"/>
              </a:rPr>
              <a:t>So far, the coordinate references that we have discussed are stated as absolute coordinate values.</a:t>
            </a:r>
            <a:endParaRPr lang="en-IN" sz="1800" dirty="0">
              <a:effectLst/>
              <a:latin typeface="Times New Roman" panose="02020603050405020304" pitchFamily="18" charset="0"/>
              <a:ea typeface="Wingdings" panose="05000000000000000000" pitchFamily="2" charset="2"/>
              <a:cs typeface="Wingdings" panose="05000000000000000000" pitchFamily="2" charset="2"/>
            </a:endParaRPr>
          </a:p>
          <a:p>
            <a:pPr marL="342900" marR="483870" lvl="0" indent="-342900" algn="just">
              <a:lnSpc>
                <a:spcPct val="150000"/>
              </a:lnSpc>
              <a:spcAft>
                <a:spcPts val="0"/>
              </a:spcAft>
              <a:buSzPts val="1200"/>
              <a:buFont typeface="Wingdings" panose="05000000000000000000" pitchFamily="2" charset="2"/>
              <a:buChar char=""/>
              <a:tabLst>
                <a:tab pos="1067435" algn="l"/>
              </a:tabLst>
            </a:pPr>
            <a:r>
              <a:rPr lang="en-US" sz="1800" dirty="0">
                <a:effectLst/>
                <a:latin typeface="Times New Roman" panose="02020603050405020304" pitchFamily="18" charset="0"/>
                <a:ea typeface="Wingdings" panose="05000000000000000000" pitchFamily="2" charset="2"/>
                <a:cs typeface="Wingdings" panose="05000000000000000000" pitchFamily="2" charset="2"/>
              </a:rPr>
              <a:t>This means that the values specified are the actual positions within the coordinate system in use.</a:t>
            </a:r>
            <a:endParaRPr lang="en-IN" sz="1800" dirty="0">
              <a:effectLst/>
              <a:latin typeface="Times New Roman" panose="02020603050405020304" pitchFamily="18" charset="0"/>
              <a:ea typeface="Wingdings" panose="05000000000000000000" pitchFamily="2" charset="2"/>
              <a:cs typeface="Wingdings" panose="05000000000000000000" pitchFamily="2" charset="2"/>
            </a:endParaRPr>
          </a:p>
          <a:p>
            <a:pPr marL="609600" algn="just">
              <a:spcBef>
                <a:spcPts val="695"/>
              </a:spcBef>
            </a:pPr>
            <a:r>
              <a:rPr lang="en-US" sz="2000" b="1" i="1" dirty="0">
                <a:latin typeface="Times New Roman" panose="02020603050405020304" pitchFamily="18" charset="0"/>
              </a:rPr>
              <a:t>Relative coordinates:</a:t>
            </a:r>
            <a:endParaRPr lang="en-IN" sz="2000" b="1" i="1" dirty="0">
              <a:latin typeface="Times New Roman" panose="02020603050405020304" pitchFamily="18" charset="0"/>
            </a:endParaRPr>
          </a:p>
          <a:p>
            <a:pPr marL="342900" marR="480695" lvl="0" indent="-342900" algn="just">
              <a:lnSpc>
                <a:spcPct val="150000"/>
              </a:lnSpc>
              <a:spcBef>
                <a:spcPts val="675"/>
              </a:spcBef>
              <a:spcAft>
                <a:spcPts val="0"/>
              </a:spcAft>
              <a:buSzPts val="1200"/>
              <a:buFont typeface="Wingdings" panose="05000000000000000000" pitchFamily="2" charset="2"/>
              <a:buChar char=""/>
              <a:tabLst>
                <a:tab pos="1067435" algn="l"/>
              </a:tabLst>
            </a:pPr>
            <a:r>
              <a:rPr lang="en-US" sz="1800" dirty="0">
                <a:effectLst/>
                <a:latin typeface="Times New Roman" panose="02020603050405020304" pitchFamily="18" charset="0"/>
                <a:ea typeface="Wingdings" panose="05000000000000000000" pitchFamily="2" charset="2"/>
                <a:cs typeface="Wingdings" panose="05000000000000000000" pitchFamily="2" charset="2"/>
              </a:rPr>
              <a:t>However, some graphics packages also allow positions to be specified using relative coordinates.</a:t>
            </a:r>
            <a:endParaRPr lang="en-IN" sz="1800" dirty="0">
              <a:effectLst/>
              <a:latin typeface="Times New Roman" panose="02020603050405020304" pitchFamily="18" charset="0"/>
              <a:ea typeface="Wingdings" panose="05000000000000000000" pitchFamily="2" charset="2"/>
              <a:cs typeface="Wingdings" panose="05000000000000000000" pitchFamily="2" charset="2"/>
            </a:endParaRPr>
          </a:p>
          <a:p>
            <a:pPr marL="342900" marR="478790" lvl="0" indent="-342900" algn="just">
              <a:lnSpc>
                <a:spcPct val="150000"/>
              </a:lnSpc>
              <a:spcAft>
                <a:spcPts val="0"/>
              </a:spcAft>
              <a:buSzPts val="1200"/>
              <a:buFont typeface="Wingdings" panose="05000000000000000000" pitchFamily="2" charset="2"/>
              <a:buChar char=""/>
              <a:tabLst>
                <a:tab pos="1067435" algn="l"/>
              </a:tabLst>
            </a:pPr>
            <a:r>
              <a:rPr lang="en-US" sz="1800" dirty="0">
                <a:effectLst/>
                <a:latin typeface="Times New Roman" panose="02020603050405020304" pitchFamily="18" charset="0"/>
                <a:ea typeface="Wingdings" panose="05000000000000000000" pitchFamily="2" charset="2"/>
                <a:cs typeface="Wingdings" panose="05000000000000000000" pitchFamily="2" charset="2"/>
              </a:rPr>
              <a:t>This method is useful for various graphics applications, such as producing drawings with pen plotters, artist’s drawing and painting systems, and graphics packages for publishing and printing</a:t>
            </a:r>
            <a:r>
              <a:rPr lang="en-US" sz="1800" spc="-3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applications.</a:t>
            </a:r>
            <a:endParaRPr lang="en-IN" sz="1800" dirty="0">
              <a:effectLst/>
              <a:latin typeface="Times New Roman" panose="02020603050405020304" pitchFamily="18" charset="0"/>
              <a:ea typeface="Wingdings" panose="05000000000000000000" pitchFamily="2" charset="2"/>
              <a:cs typeface="Wingdings" panose="05000000000000000000" pitchFamily="2" charset="2"/>
            </a:endParaRPr>
          </a:p>
          <a:p>
            <a:pPr marL="342900" marR="481965" lvl="0" indent="-342900" algn="just">
              <a:lnSpc>
                <a:spcPct val="150000"/>
              </a:lnSpc>
              <a:spcBef>
                <a:spcPts val="5"/>
              </a:spcBef>
              <a:spcAft>
                <a:spcPts val="0"/>
              </a:spcAft>
              <a:buSzPts val="1200"/>
              <a:buFont typeface="Wingdings" panose="05000000000000000000" pitchFamily="2" charset="2"/>
              <a:buChar char=""/>
              <a:tabLst>
                <a:tab pos="1067435" algn="l"/>
              </a:tabLst>
            </a:pPr>
            <a:r>
              <a:rPr lang="en-US" sz="1800" dirty="0">
                <a:effectLst/>
                <a:latin typeface="Times New Roman" panose="02020603050405020304" pitchFamily="18" charset="0"/>
                <a:ea typeface="Wingdings" panose="05000000000000000000" pitchFamily="2" charset="2"/>
                <a:cs typeface="Wingdings" panose="05000000000000000000" pitchFamily="2" charset="2"/>
              </a:rPr>
              <a:t>Taking this approach, we can specify a coordinate position as an offset from the last position that was referenced (called the current</a:t>
            </a:r>
            <a:r>
              <a:rPr lang="en-US" sz="18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position).</a:t>
            </a:r>
            <a:endParaRPr lang="en-IN" sz="1800" dirty="0">
              <a:effectLst/>
              <a:latin typeface="Times New Roman" panose="02020603050405020304" pitchFamily="18" charset="0"/>
              <a:ea typeface="Wingdings" panose="05000000000000000000" pitchFamily="2" charset="2"/>
              <a:cs typeface="Wingdings" panose="05000000000000000000" pitchFamily="2" charset="2"/>
            </a:endParaRPr>
          </a:p>
        </p:txBody>
      </p:sp>
      <p:sp>
        <p:nvSpPr>
          <p:cNvPr id="4" name="Footer Placeholder 3">
            <a:extLst>
              <a:ext uri="{FF2B5EF4-FFF2-40B4-BE49-F238E27FC236}">
                <a16:creationId xmlns:a16="http://schemas.microsoft.com/office/drawing/2014/main" id="{FE38E875-AFAC-471B-BCE3-A9BB3F558146}"/>
              </a:ext>
            </a:extLst>
          </p:cNvPr>
          <p:cNvSpPr>
            <a:spLocks noGrp="1"/>
          </p:cNvSpPr>
          <p:nvPr>
            <p:ph type="ftr" sz="quarter" idx="11"/>
          </p:nvPr>
        </p:nvSpPr>
        <p:spPr>
          <a:xfrm>
            <a:off x="100012" y="6461125"/>
            <a:ext cx="11991975" cy="282575"/>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2484995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DDC59-6C09-47A3-BA0D-17E608380B6A}"/>
              </a:ext>
            </a:extLst>
          </p:cNvPr>
          <p:cNvSpPr>
            <a:spLocks noGrp="1"/>
          </p:cNvSpPr>
          <p:nvPr>
            <p:ph type="title"/>
          </p:nvPr>
        </p:nvSpPr>
        <p:spPr>
          <a:xfrm>
            <a:off x="152400" y="365126"/>
            <a:ext cx="11887200" cy="315911"/>
          </a:xfrm>
        </p:spPr>
        <p:txBody>
          <a:bodyPr>
            <a:normAutofit fontScale="90000"/>
          </a:bodyPr>
          <a:lstStyle/>
          <a:p>
            <a:r>
              <a:rPr lang="en-US" sz="3100" b="1" i="1" dirty="0">
                <a:effectLst/>
                <a:latin typeface="Times New Roman" panose="02020603050405020304" pitchFamily="18" charset="0"/>
                <a:ea typeface="Times New Roman" panose="02020603050405020304" pitchFamily="18" charset="0"/>
              </a:rPr>
              <a:t>Specifying a Two-Dimensional World-Coordinate Reference Frame in OpenGL</a:t>
            </a:r>
            <a:br>
              <a:rPr lang="en-IN" sz="44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8C47280-D59A-45A3-BC7F-B9C1FC4460B1}"/>
              </a:ext>
            </a:extLst>
          </p:cNvPr>
          <p:cNvSpPr>
            <a:spLocks noGrp="1"/>
          </p:cNvSpPr>
          <p:nvPr>
            <p:ph idx="1"/>
          </p:nvPr>
        </p:nvSpPr>
        <p:spPr>
          <a:xfrm>
            <a:off x="838200" y="590551"/>
            <a:ext cx="10515600" cy="5743574"/>
          </a:xfrm>
        </p:spPr>
        <p:txBody>
          <a:bodyPr>
            <a:normAutofit fontScale="62500" lnSpcReduction="20000"/>
          </a:bodyPr>
          <a:lstStyle/>
          <a:p>
            <a:pPr marL="342900" marR="561340" lvl="0" indent="-342900">
              <a:lnSpc>
                <a:spcPct val="150000"/>
              </a:lnSpc>
              <a:spcBef>
                <a:spcPts val="685"/>
              </a:spcBef>
              <a:spcAft>
                <a:spcPts val="0"/>
              </a:spcAft>
              <a:buSzPts val="1200"/>
              <a:buFont typeface="Wingdings" panose="05000000000000000000" pitchFamily="2" charset="2"/>
              <a:buChar char=""/>
              <a:tabLst>
                <a:tab pos="1067435" algn="l"/>
              </a:tabLst>
            </a:pPr>
            <a:r>
              <a:rPr lang="en-US" sz="2900" dirty="0"/>
              <a:t>The gluOrtho2D command is a function we can use to set up any 2D Cartesian reference frames.</a:t>
            </a:r>
            <a:endParaRPr lang="en-IN" sz="2900" dirty="0"/>
          </a:p>
          <a:p>
            <a:pPr marL="342900" marR="543560" lvl="0" indent="-342900">
              <a:lnSpc>
                <a:spcPct val="150000"/>
              </a:lnSpc>
              <a:spcAft>
                <a:spcPts val="0"/>
              </a:spcAft>
              <a:buSzPts val="1200"/>
              <a:buFont typeface="Wingdings" panose="05000000000000000000" pitchFamily="2" charset="2"/>
              <a:buChar char=""/>
              <a:tabLst>
                <a:tab pos="1067435" algn="l"/>
              </a:tabLst>
            </a:pPr>
            <a:r>
              <a:rPr lang="en-US" sz="2900" dirty="0"/>
              <a:t>The arguments for this function are the four values defining the x and y coordinate limits for the picture we want to display.</a:t>
            </a:r>
            <a:endParaRPr lang="en-IN" sz="2900" dirty="0"/>
          </a:p>
          <a:p>
            <a:pPr marL="342900" marR="479425" lvl="0" indent="-342900">
              <a:lnSpc>
                <a:spcPct val="150000"/>
              </a:lnSpc>
              <a:spcAft>
                <a:spcPts val="0"/>
              </a:spcAft>
              <a:buSzPts val="1200"/>
              <a:buFont typeface="Wingdings" panose="05000000000000000000" pitchFamily="2" charset="2"/>
              <a:buChar char=""/>
              <a:tabLst>
                <a:tab pos="1067435" algn="l"/>
              </a:tabLst>
            </a:pPr>
            <a:r>
              <a:rPr lang="en-US" sz="2900" dirty="0"/>
              <a:t>Since the gluOrtho2D function specifies an orthogonal projection, we need also to be sure that the coordinate values are placed in the OpenGL projection matrix.</a:t>
            </a:r>
            <a:endParaRPr lang="en-IN" sz="2900" dirty="0"/>
          </a:p>
          <a:p>
            <a:pPr marL="342900" marR="631825" lvl="0" indent="-342900">
              <a:lnSpc>
                <a:spcPct val="150000"/>
              </a:lnSpc>
              <a:spcAft>
                <a:spcPts val="0"/>
              </a:spcAft>
              <a:buSzPts val="1200"/>
              <a:buFont typeface="Wingdings" panose="05000000000000000000" pitchFamily="2" charset="2"/>
              <a:buChar char=""/>
              <a:tabLst>
                <a:tab pos="1067435" algn="l"/>
              </a:tabLst>
            </a:pPr>
            <a:r>
              <a:rPr lang="en-US" sz="2900" dirty="0"/>
              <a:t>In addition, we could assign the identity matrix as the projection matrix before defining the world-coordinate range.</a:t>
            </a:r>
            <a:endParaRPr lang="en-IN" sz="2900" dirty="0"/>
          </a:p>
          <a:p>
            <a:pPr marL="342900" marR="654050" lvl="0" indent="-342900">
              <a:lnSpc>
                <a:spcPct val="150000"/>
              </a:lnSpc>
              <a:spcAft>
                <a:spcPts val="0"/>
              </a:spcAft>
              <a:buSzPts val="1200"/>
              <a:buFont typeface="Wingdings" panose="05000000000000000000" pitchFamily="2" charset="2"/>
              <a:buChar char=""/>
              <a:tabLst>
                <a:tab pos="1067435" algn="l"/>
              </a:tabLst>
            </a:pPr>
            <a:r>
              <a:rPr lang="en-US" sz="2900" dirty="0"/>
              <a:t>This would ensure that the coordinate values were not accumulated with any values we may have previously set for the projection matrix.</a:t>
            </a:r>
            <a:endParaRPr lang="en-IN" sz="2900" dirty="0"/>
          </a:p>
          <a:p>
            <a:pPr marL="342900" marR="656590" lvl="0" indent="-342900">
              <a:lnSpc>
                <a:spcPct val="150000"/>
              </a:lnSpc>
              <a:spcAft>
                <a:spcPts val="0"/>
              </a:spcAft>
              <a:buSzPts val="1200"/>
              <a:buFont typeface="Wingdings" panose="05000000000000000000" pitchFamily="2" charset="2"/>
              <a:buChar char=""/>
              <a:tabLst>
                <a:tab pos="1067435" algn="l"/>
              </a:tabLst>
            </a:pPr>
            <a:r>
              <a:rPr lang="en-US" sz="2900" dirty="0"/>
              <a:t>Thus, for our initial two-dimensional examples, we can define the coordinate frame for the screen display window with the following statements</a:t>
            </a:r>
            <a:endParaRPr lang="en-IN" sz="2900" dirty="0"/>
          </a:p>
          <a:p>
            <a:pPr marL="2209800" marR="2704465" indent="-457200">
              <a:lnSpc>
                <a:spcPct val="150000"/>
              </a:lnSpc>
              <a:spcBef>
                <a:spcPts val="15"/>
              </a:spcBef>
            </a:pPr>
            <a:r>
              <a:rPr lang="en-US" sz="2900" dirty="0" err="1"/>
              <a:t>glMatrixMode</a:t>
            </a:r>
            <a:r>
              <a:rPr lang="en-US" sz="2900" dirty="0"/>
              <a:t> (GL_PROJECTION); </a:t>
            </a:r>
          </a:p>
          <a:p>
            <a:pPr marL="2209800" marR="2704465" indent="-457200">
              <a:lnSpc>
                <a:spcPct val="150000"/>
              </a:lnSpc>
              <a:spcBef>
                <a:spcPts val="15"/>
              </a:spcBef>
            </a:pPr>
            <a:r>
              <a:rPr lang="en-US" sz="2900" dirty="0" err="1"/>
              <a:t>glLoadIdentity</a:t>
            </a:r>
            <a:r>
              <a:rPr lang="en-US" sz="2900" dirty="0"/>
              <a:t> ( );</a:t>
            </a:r>
          </a:p>
          <a:p>
            <a:pPr marL="2209800" marR="2704465" indent="-457200">
              <a:lnSpc>
                <a:spcPct val="150000"/>
              </a:lnSpc>
              <a:spcBef>
                <a:spcPts val="15"/>
              </a:spcBef>
            </a:pPr>
            <a:r>
              <a:rPr lang="en-US" sz="2900" dirty="0"/>
              <a:t>gluOrtho2D (</a:t>
            </a:r>
            <a:r>
              <a:rPr lang="en-US" sz="2900" dirty="0" err="1"/>
              <a:t>xmin</a:t>
            </a:r>
            <a:r>
              <a:rPr lang="en-US" sz="2900" dirty="0"/>
              <a:t>, </a:t>
            </a:r>
            <a:r>
              <a:rPr lang="en-US" sz="2900" dirty="0" err="1"/>
              <a:t>xmax</a:t>
            </a:r>
            <a:r>
              <a:rPr lang="en-US" sz="2900" dirty="0"/>
              <a:t>, </a:t>
            </a:r>
            <a:r>
              <a:rPr lang="en-US" sz="2900" dirty="0" err="1"/>
              <a:t>ymin</a:t>
            </a:r>
            <a:r>
              <a:rPr lang="en-US" sz="2900" dirty="0"/>
              <a:t>, </a:t>
            </a:r>
            <a:r>
              <a:rPr lang="en-US" sz="2900" dirty="0" err="1"/>
              <a:t>ymax</a:t>
            </a:r>
            <a:r>
              <a:rPr lang="en-US" sz="2900" dirty="0"/>
              <a:t>);</a:t>
            </a:r>
            <a:endParaRPr lang="en-IN" sz="2900" dirty="0"/>
          </a:p>
          <a:p>
            <a:pPr marL="2209800" marR="2704465" indent="-457200">
              <a:lnSpc>
                <a:spcPct val="150000"/>
              </a:lnSpc>
              <a:spcBef>
                <a:spcPts val="15"/>
              </a:spcBef>
            </a:pPr>
            <a:endParaRPr lang="en-US" sz="2600" dirty="0"/>
          </a:p>
        </p:txBody>
      </p:sp>
      <p:sp>
        <p:nvSpPr>
          <p:cNvPr id="4" name="Footer Placeholder 3">
            <a:extLst>
              <a:ext uri="{FF2B5EF4-FFF2-40B4-BE49-F238E27FC236}">
                <a16:creationId xmlns:a16="http://schemas.microsoft.com/office/drawing/2014/main" id="{F73322BC-C619-486F-8F8B-8F6EEE63B624}"/>
              </a:ext>
            </a:extLst>
          </p:cNvPr>
          <p:cNvSpPr>
            <a:spLocks noGrp="1"/>
          </p:cNvSpPr>
          <p:nvPr>
            <p:ph type="ftr" sz="quarter" idx="11"/>
          </p:nvPr>
        </p:nvSpPr>
        <p:spPr>
          <a:xfrm>
            <a:off x="76200" y="6492873"/>
            <a:ext cx="11963400" cy="250827"/>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1248115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DCA97-6B46-4368-BCFD-D44B8FF6AE4F}"/>
              </a:ext>
            </a:extLst>
          </p:cNvPr>
          <p:cNvSpPr>
            <a:spLocks noGrp="1"/>
          </p:cNvSpPr>
          <p:nvPr>
            <p:ph type="ctrTitle"/>
          </p:nvPr>
        </p:nvSpPr>
        <p:spPr>
          <a:xfrm>
            <a:off x="1524000" y="1122363"/>
            <a:ext cx="9144000" cy="1270000"/>
          </a:xfrm>
        </p:spPr>
        <p:txBody>
          <a:bodyPr/>
          <a:lstStyle/>
          <a:p>
            <a:r>
              <a:rPr lang="en-US" dirty="0"/>
              <a:t>OpenGL Basic(core) library</a:t>
            </a:r>
            <a:endParaRPr lang="en-IN" dirty="0"/>
          </a:p>
        </p:txBody>
      </p:sp>
      <p:sp>
        <p:nvSpPr>
          <p:cNvPr id="3" name="Subtitle 2">
            <a:extLst>
              <a:ext uri="{FF2B5EF4-FFF2-40B4-BE49-F238E27FC236}">
                <a16:creationId xmlns:a16="http://schemas.microsoft.com/office/drawing/2014/main" id="{B1988C5E-FAA6-4E8A-B203-7BB6D66182FB}"/>
              </a:ext>
            </a:extLst>
          </p:cNvPr>
          <p:cNvSpPr>
            <a:spLocks noGrp="1"/>
          </p:cNvSpPr>
          <p:nvPr>
            <p:ph type="subTitle" idx="1"/>
          </p:nvPr>
        </p:nvSpPr>
        <p:spPr>
          <a:xfrm>
            <a:off x="219075" y="3602038"/>
            <a:ext cx="11677649" cy="1655762"/>
          </a:xfrm>
        </p:spPr>
        <p:txBody>
          <a:bodyPr/>
          <a:lstStyle/>
          <a:p>
            <a:pPr algn="just"/>
            <a:r>
              <a:rPr lang="en-US" dirty="0"/>
              <a:t>A basic library of functions which is provided in OpenGL for specifying graphics primitives, attributes, geometric transformations, viewing transformations, and many other operations.</a:t>
            </a:r>
            <a:endParaRPr lang="en-IN" dirty="0"/>
          </a:p>
        </p:txBody>
      </p:sp>
      <p:sp>
        <p:nvSpPr>
          <p:cNvPr id="6" name="Footer Placeholder 5">
            <a:extLst>
              <a:ext uri="{FF2B5EF4-FFF2-40B4-BE49-F238E27FC236}">
                <a16:creationId xmlns:a16="http://schemas.microsoft.com/office/drawing/2014/main" id="{209C6760-97D9-49D5-8384-49BE92576ED9}"/>
              </a:ext>
            </a:extLst>
          </p:cNvPr>
          <p:cNvSpPr>
            <a:spLocks noGrp="1"/>
          </p:cNvSpPr>
          <p:nvPr>
            <p:ph type="ftr" sz="quarter" idx="11"/>
          </p:nvPr>
        </p:nvSpPr>
        <p:spPr>
          <a:xfrm>
            <a:off x="0" y="6467475"/>
            <a:ext cx="12020550" cy="190500"/>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3136539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CAC26-8EE2-48B4-A0BE-DFF5E2CB47E1}"/>
              </a:ext>
            </a:extLst>
          </p:cNvPr>
          <p:cNvSpPr>
            <a:spLocks noGrp="1"/>
          </p:cNvSpPr>
          <p:nvPr>
            <p:ph type="title"/>
          </p:nvPr>
        </p:nvSpPr>
        <p:spPr>
          <a:xfrm>
            <a:off x="838200" y="365126"/>
            <a:ext cx="10515600" cy="844550"/>
          </a:xfrm>
        </p:spPr>
        <p:txBody>
          <a:bodyPr/>
          <a:lstStyle/>
          <a:p>
            <a:r>
              <a:rPr lang="en-US" sz="1800" dirty="0">
                <a:effectLst/>
                <a:latin typeface="Times New Roman" panose="02020603050405020304" pitchFamily="18" charset="0"/>
                <a:ea typeface="Times New Roman" panose="02020603050405020304" pitchFamily="18" charset="0"/>
              </a:rPr>
              <a:t>The display window will then be referenced by coordinates (</a:t>
            </a:r>
            <a:r>
              <a:rPr lang="en-US" sz="1800" dirty="0" err="1">
                <a:effectLst/>
                <a:latin typeface="Times New Roman" panose="02020603050405020304" pitchFamily="18" charset="0"/>
                <a:ea typeface="Times New Roman" panose="02020603050405020304" pitchFamily="18" charset="0"/>
              </a:rPr>
              <a:t>xmin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ymin</a:t>
            </a:r>
            <a:r>
              <a:rPr lang="en-US" sz="1800" dirty="0">
                <a:effectLst/>
                <a:latin typeface="Times New Roman" panose="02020603050405020304" pitchFamily="18" charset="0"/>
                <a:ea typeface="Times New Roman" panose="02020603050405020304" pitchFamily="18" charset="0"/>
              </a:rPr>
              <a:t>) at the lower-left corner and by coordinates (</a:t>
            </a:r>
            <a:r>
              <a:rPr lang="en-US" sz="1800" dirty="0" err="1">
                <a:effectLst/>
                <a:latin typeface="Times New Roman" panose="02020603050405020304" pitchFamily="18" charset="0"/>
                <a:ea typeface="Times New Roman" panose="02020603050405020304" pitchFamily="18" charset="0"/>
              </a:rPr>
              <a:t>xmax</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ymax</a:t>
            </a:r>
            <a:r>
              <a:rPr lang="en-US" sz="1800" dirty="0">
                <a:effectLst/>
                <a:latin typeface="Times New Roman" panose="02020603050405020304" pitchFamily="18" charset="0"/>
                <a:ea typeface="Times New Roman" panose="02020603050405020304" pitchFamily="18" charset="0"/>
              </a:rPr>
              <a:t>) at the upper-right corner, as shown in Figure below</a:t>
            </a:r>
            <a:endParaRPr lang="en-IN" dirty="0"/>
          </a:p>
        </p:txBody>
      </p:sp>
      <p:pic>
        <p:nvPicPr>
          <p:cNvPr id="6" name="Content Placeholder 5">
            <a:extLst>
              <a:ext uri="{FF2B5EF4-FFF2-40B4-BE49-F238E27FC236}">
                <a16:creationId xmlns:a16="http://schemas.microsoft.com/office/drawing/2014/main" id="{DC38716C-3F39-42E4-B410-85F4E9966909}"/>
              </a:ext>
            </a:extLst>
          </p:cNvPr>
          <p:cNvPicPr>
            <a:picLocks noGrp="1" noChangeAspect="1"/>
          </p:cNvPicPr>
          <p:nvPr>
            <p:ph idx="1"/>
          </p:nvPr>
        </p:nvPicPr>
        <p:blipFill>
          <a:blip r:embed="rId2"/>
          <a:stretch>
            <a:fillRect/>
          </a:stretch>
        </p:blipFill>
        <p:spPr>
          <a:xfrm>
            <a:off x="3629025" y="1972469"/>
            <a:ext cx="4933950" cy="4057650"/>
          </a:xfrm>
        </p:spPr>
      </p:pic>
      <p:sp>
        <p:nvSpPr>
          <p:cNvPr id="4" name="Footer Placeholder 3">
            <a:extLst>
              <a:ext uri="{FF2B5EF4-FFF2-40B4-BE49-F238E27FC236}">
                <a16:creationId xmlns:a16="http://schemas.microsoft.com/office/drawing/2014/main" id="{20347F25-F31E-4A2B-9383-4CD9F3A89500}"/>
              </a:ext>
            </a:extLst>
          </p:cNvPr>
          <p:cNvSpPr>
            <a:spLocks noGrp="1"/>
          </p:cNvSpPr>
          <p:nvPr>
            <p:ph type="ftr" sz="quarter" idx="11"/>
          </p:nvPr>
        </p:nvSpPr>
        <p:spPr/>
        <p:txBody>
          <a:bodyPr/>
          <a:lstStyle/>
          <a:p>
            <a:r>
              <a:rPr lang="en-IN"/>
              <a:t>COMUTER GRAPHICS AND VISUALIZATION,                                                                                                                                                                             Sougandhika Narayan, Asst Prof, Dept of CSE, KSIT  </a:t>
            </a:r>
          </a:p>
        </p:txBody>
      </p:sp>
    </p:spTree>
    <p:extLst>
      <p:ext uri="{BB962C8B-B14F-4D97-AF65-F5344CB8AC3E}">
        <p14:creationId xmlns:p14="http://schemas.microsoft.com/office/powerpoint/2010/main" val="1190575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4092B-DECA-4DBA-8E4D-5146C2CE7C4A}"/>
              </a:ext>
            </a:extLst>
          </p:cNvPr>
          <p:cNvSpPr>
            <a:spLocks noGrp="1"/>
          </p:cNvSpPr>
          <p:nvPr>
            <p:ph type="title"/>
          </p:nvPr>
        </p:nvSpPr>
        <p:spPr>
          <a:xfrm>
            <a:off x="838200" y="250825"/>
            <a:ext cx="10515600" cy="530225"/>
          </a:xfrm>
        </p:spPr>
        <p:txBody>
          <a:bodyPr>
            <a:normAutofit fontScale="90000"/>
          </a:bodyPr>
          <a:lstStyle/>
          <a:p>
            <a:r>
              <a:rPr lang="en-US" sz="1800" b="1" dirty="0">
                <a:effectLst/>
                <a:latin typeface="Times New Roman" panose="02020603050405020304" pitchFamily="18" charset="0"/>
                <a:ea typeface="Times New Roman" panose="02020603050405020304" pitchFamily="18" charset="0"/>
              </a:rPr>
              <a:t>OpenGL Functions</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815F862-84BB-4F47-9FB0-7F40F523F9D9}"/>
              </a:ext>
            </a:extLst>
          </p:cNvPr>
          <p:cNvSpPr>
            <a:spLocks noGrp="1"/>
          </p:cNvSpPr>
          <p:nvPr>
            <p:ph idx="1"/>
          </p:nvPr>
        </p:nvSpPr>
        <p:spPr>
          <a:xfrm>
            <a:off x="838200" y="400050"/>
            <a:ext cx="10515600" cy="5776913"/>
          </a:xfrm>
        </p:spPr>
        <p:txBody>
          <a:bodyPr>
            <a:normAutofit lnSpcReduction="10000"/>
          </a:bodyPr>
          <a:lstStyle/>
          <a:p>
            <a:pPr marL="0" indent="0">
              <a:buNone/>
            </a:pPr>
            <a:r>
              <a:rPr lang="en-US" dirty="0"/>
              <a:t>Geometric Primitives:</a:t>
            </a:r>
          </a:p>
          <a:p>
            <a:r>
              <a:rPr lang="en-US" dirty="0"/>
              <a:t> It includes points, line segments, polygon etc.  These primitives pass through geometric pipeline which decides whether the primitive is visible or not and also how the primitive should be visible on the screen etc. </a:t>
            </a:r>
          </a:p>
          <a:p>
            <a:r>
              <a:rPr lang="en-US" dirty="0"/>
              <a:t> The geometric transformations such rotation, scaling etc. can be applied on the primitives which are displayed on the screen. The programmer can create geometric primitives as shown below:</a:t>
            </a:r>
          </a:p>
          <a:p>
            <a:endParaRPr lang="en-US" dirty="0"/>
          </a:p>
          <a:p>
            <a:endParaRPr lang="en-US" dirty="0"/>
          </a:p>
          <a:p>
            <a:endParaRPr lang="en-US" dirty="0"/>
          </a:p>
          <a:p>
            <a:endParaRPr lang="en-US" dirty="0"/>
          </a:p>
          <a:p>
            <a:r>
              <a:rPr lang="en-US" dirty="0"/>
              <a:t>where: </a:t>
            </a:r>
            <a:r>
              <a:rPr lang="en-US" dirty="0" err="1"/>
              <a:t>glBegin</a:t>
            </a:r>
            <a:r>
              <a:rPr lang="en-US" dirty="0"/>
              <a:t> indicates the beginning of the object that has to be displayed </a:t>
            </a:r>
            <a:r>
              <a:rPr lang="en-US" dirty="0" err="1"/>
              <a:t>glEnd</a:t>
            </a:r>
            <a:r>
              <a:rPr lang="en-US" dirty="0"/>
              <a:t> indicates the end of primitive</a:t>
            </a:r>
            <a:endParaRPr lang="en-IN" dirty="0"/>
          </a:p>
        </p:txBody>
      </p:sp>
      <p:sp>
        <p:nvSpPr>
          <p:cNvPr id="4" name="Footer Placeholder 3">
            <a:extLst>
              <a:ext uri="{FF2B5EF4-FFF2-40B4-BE49-F238E27FC236}">
                <a16:creationId xmlns:a16="http://schemas.microsoft.com/office/drawing/2014/main" id="{1E86A179-84BA-4542-95DD-BF0664ECD85F}"/>
              </a:ext>
            </a:extLst>
          </p:cNvPr>
          <p:cNvSpPr>
            <a:spLocks noGrp="1"/>
          </p:cNvSpPr>
          <p:nvPr>
            <p:ph type="ftr" sz="quarter" idx="11"/>
          </p:nvPr>
        </p:nvSpPr>
        <p:spPr/>
        <p:txBody>
          <a:bodyPr/>
          <a:lstStyle/>
          <a:p>
            <a:r>
              <a:rPr lang="en-IN" dirty="0"/>
              <a:t>COMUTER GRAPHICS AND VISUALIZATION,                                                                                                                                                                             Sougandhika Narayan, Asst Prof, Dept of CSE, KSIT  </a:t>
            </a:r>
          </a:p>
        </p:txBody>
      </p:sp>
      <p:pic>
        <p:nvPicPr>
          <p:cNvPr id="6" name="Picture 5">
            <a:extLst>
              <a:ext uri="{FF2B5EF4-FFF2-40B4-BE49-F238E27FC236}">
                <a16:creationId xmlns:a16="http://schemas.microsoft.com/office/drawing/2014/main" id="{43C83CBC-A45B-42B5-AAF9-B1F4E126E96D}"/>
              </a:ext>
            </a:extLst>
          </p:cNvPr>
          <p:cNvPicPr>
            <a:picLocks noChangeAspect="1"/>
          </p:cNvPicPr>
          <p:nvPr/>
        </p:nvPicPr>
        <p:blipFill>
          <a:blip r:embed="rId2"/>
          <a:stretch>
            <a:fillRect/>
          </a:stretch>
        </p:blipFill>
        <p:spPr>
          <a:xfrm>
            <a:off x="10053637" y="3038475"/>
            <a:ext cx="2069147" cy="2262187"/>
          </a:xfrm>
          <a:prstGeom prst="rect">
            <a:avLst/>
          </a:prstGeom>
        </p:spPr>
      </p:pic>
    </p:spTree>
    <p:extLst>
      <p:ext uri="{BB962C8B-B14F-4D97-AF65-F5344CB8AC3E}">
        <p14:creationId xmlns:p14="http://schemas.microsoft.com/office/powerpoint/2010/main" val="1414524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C7F09-A029-4FBA-84BE-50A68FBBAC45}"/>
              </a:ext>
            </a:extLst>
          </p:cNvPr>
          <p:cNvSpPr>
            <a:spLocks noGrp="1"/>
          </p:cNvSpPr>
          <p:nvPr>
            <p:ph type="title"/>
          </p:nvPr>
        </p:nvSpPr>
        <p:spPr>
          <a:xfrm>
            <a:off x="771525" y="136525"/>
            <a:ext cx="10515600" cy="454025"/>
          </a:xfrm>
        </p:spPr>
        <p:txBody>
          <a:bodyPr>
            <a:normAutofit fontScale="90000"/>
          </a:bodyPr>
          <a:lstStyle/>
          <a:p>
            <a:r>
              <a:rPr lang="en-US" dirty="0"/>
              <a:t>OpenGL Point Functions</a:t>
            </a:r>
            <a:endParaRPr lang="en-IN" dirty="0"/>
          </a:p>
        </p:txBody>
      </p:sp>
      <p:sp>
        <p:nvSpPr>
          <p:cNvPr id="3" name="Content Placeholder 2">
            <a:extLst>
              <a:ext uri="{FF2B5EF4-FFF2-40B4-BE49-F238E27FC236}">
                <a16:creationId xmlns:a16="http://schemas.microsoft.com/office/drawing/2014/main" id="{CCE6B703-41BE-4884-837D-A0A43FAD0AA5}"/>
              </a:ext>
            </a:extLst>
          </p:cNvPr>
          <p:cNvSpPr>
            <a:spLocks noGrp="1"/>
          </p:cNvSpPr>
          <p:nvPr>
            <p:ph idx="1"/>
          </p:nvPr>
        </p:nvSpPr>
        <p:spPr>
          <a:xfrm>
            <a:off x="838200" y="657225"/>
            <a:ext cx="10953750" cy="5829300"/>
          </a:xfrm>
        </p:spPr>
        <p:txBody>
          <a:bodyPr/>
          <a:lstStyle/>
          <a:p>
            <a:pPr algn="just">
              <a:buFont typeface="Wingdings" panose="05000000000000000000" pitchFamily="2" charset="2"/>
              <a:buChar char="Ø"/>
            </a:pPr>
            <a:r>
              <a:rPr lang="en-US" dirty="0"/>
              <a:t>The type within </a:t>
            </a:r>
            <a:r>
              <a:rPr lang="en-US" dirty="0" err="1"/>
              <a:t>glBegin</a:t>
            </a:r>
            <a:r>
              <a:rPr lang="en-US" dirty="0"/>
              <a:t>() specifies the type of the object and its value can be as follows: GL_POINTS </a:t>
            </a:r>
          </a:p>
          <a:p>
            <a:pPr algn="just">
              <a:buFont typeface="Wingdings" panose="05000000000000000000" pitchFamily="2" charset="2"/>
              <a:buChar char="Ø"/>
            </a:pPr>
            <a:r>
              <a:rPr lang="en-US" dirty="0"/>
              <a:t>Each vertex is displayed as a point. </a:t>
            </a:r>
          </a:p>
          <a:p>
            <a:pPr algn="just">
              <a:buFont typeface="Wingdings" panose="05000000000000000000" pitchFamily="2" charset="2"/>
              <a:buChar char="Ø"/>
            </a:pPr>
            <a:r>
              <a:rPr lang="en-US" dirty="0"/>
              <a:t>The size of the point would be of at least one pixel. </a:t>
            </a:r>
          </a:p>
          <a:p>
            <a:pPr algn="just">
              <a:buFont typeface="Wingdings" panose="05000000000000000000" pitchFamily="2" charset="2"/>
              <a:buChar char="Ø"/>
            </a:pPr>
            <a:r>
              <a:rPr lang="en-US" dirty="0"/>
              <a:t>Then this coordinate position, along with other geometric descriptions we may have in our scene, is passed to the viewing routines.</a:t>
            </a:r>
          </a:p>
          <a:p>
            <a:pPr algn="just">
              <a:buFont typeface="Wingdings" panose="05000000000000000000" pitchFamily="2" charset="2"/>
              <a:buChar char="Ø"/>
            </a:pPr>
            <a:r>
              <a:rPr lang="en-US" dirty="0"/>
              <a:t>Unless we specify other attribute values, OpenGL primitives are displayed with a default size and color. </a:t>
            </a:r>
          </a:p>
          <a:p>
            <a:pPr algn="just">
              <a:buFont typeface="Wingdings" panose="05000000000000000000" pitchFamily="2" charset="2"/>
              <a:buChar char="Ø"/>
            </a:pPr>
            <a:r>
              <a:rPr lang="en-US" dirty="0"/>
              <a:t>The default color for primitives is white, and the default point size is equal to the size of a single screen pixel</a:t>
            </a:r>
          </a:p>
        </p:txBody>
      </p:sp>
      <p:sp>
        <p:nvSpPr>
          <p:cNvPr id="4" name="Footer Placeholder 3">
            <a:extLst>
              <a:ext uri="{FF2B5EF4-FFF2-40B4-BE49-F238E27FC236}">
                <a16:creationId xmlns:a16="http://schemas.microsoft.com/office/drawing/2014/main" id="{343EB00F-2CCB-4DC0-BCB0-6396FB12514D}"/>
              </a:ext>
            </a:extLst>
          </p:cNvPr>
          <p:cNvSpPr>
            <a:spLocks noGrp="1"/>
          </p:cNvSpPr>
          <p:nvPr>
            <p:ph type="ftr" sz="quarter" idx="11"/>
          </p:nvPr>
        </p:nvSpPr>
        <p:spPr>
          <a:xfrm>
            <a:off x="85725" y="6486525"/>
            <a:ext cx="11887200" cy="234950"/>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979224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9680C0-D8C5-450E-9850-222CBDC38216}"/>
              </a:ext>
            </a:extLst>
          </p:cNvPr>
          <p:cNvSpPr>
            <a:spLocks noGrp="1"/>
          </p:cNvSpPr>
          <p:nvPr>
            <p:ph idx="1"/>
          </p:nvPr>
        </p:nvSpPr>
        <p:spPr>
          <a:xfrm>
            <a:off x="838200" y="136524"/>
            <a:ext cx="10515600" cy="6340475"/>
          </a:xfrm>
        </p:spPr>
        <p:txBody>
          <a:bodyPr numCol="2">
            <a:normAutofit fontScale="92500" lnSpcReduction="10000"/>
          </a:bodyPr>
          <a:lstStyle/>
          <a:p>
            <a:pPr marL="0" indent="0">
              <a:buNone/>
            </a:pPr>
            <a:r>
              <a:rPr lang="en-IN" dirty="0">
                <a:solidFill>
                  <a:srgbClr val="FF0000"/>
                </a:solidFill>
              </a:rPr>
              <a:t>Case 1: </a:t>
            </a:r>
          </a:p>
          <a:p>
            <a:pPr marL="0" indent="0">
              <a:buNone/>
            </a:pPr>
            <a:r>
              <a:rPr lang="en-IN" dirty="0">
                <a:solidFill>
                  <a:srgbClr val="FFC000"/>
                </a:solidFill>
              </a:rPr>
              <a:t>glBegin (GL_POINTS); </a:t>
            </a:r>
          </a:p>
          <a:p>
            <a:pPr marL="0" indent="0">
              <a:buNone/>
            </a:pPr>
            <a:r>
              <a:rPr lang="en-IN" dirty="0">
                <a:solidFill>
                  <a:srgbClr val="FFC000"/>
                </a:solidFill>
              </a:rPr>
              <a:t>glVertex2i (50, 100); </a:t>
            </a:r>
          </a:p>
          <a:p>
            <a:pPr marL="0" indent="0">
              <a:buNone/>
            </a:pPr>
            <a:r>
              <a:rPr lang="en-IN" dirty="0">
                <a:solidFill>
                  <a:srgbClr val="FFC000"/>
                </a:solidFill>
              </a:rPr>
              <a:t>glVertex2i (75, 150); </a:t>
            </a:r>
          </a:p>
          <a:p>
            <a:pPr marL="0" indent="0">
              <a:buNone/>
            </a:pPr>
            <a:r>
              <a:rPr lang="en-IN" dirty="0">
                <a:solidFill>
                  <a:srgbClr val="FFC000"/>
                </a:solidFill>
              </a:rPr>
              <a:t>glVertex2i (100, 200);</a:t>
            </a:r>
          </a:p>
          <a:p>
            <a:pPr marL="0" indent="0">
              <a:buNone/>
            </a:pPr>
            <a:r>
              <a:rPr lang="en-IN" dirty="0">
                <a:solidFill>
                  <a:srgbClr val="FFC000"/>
                </a:solidFill>
              </a:rPr>
              <a:t>glEnd( );</a:t>
            </a:r>
          </a:p>
          <a:p>
            <a:pPr marL="0" indent="0">
              <a:buNone/>
            </a:pPr>
            <a:endParaRPr lang="en-US" dirty="0">
              <a:solidFill>
                <a:srgbClr val="FF0000"/>
              </a:solidFill>
            </a:endParaRPr>
          </a:p>
          <a:p>
            <a:pPr marL="0" indent="0">
              <a:buNone/>
            </a:pPr>
            <a:r>
              <a:rPr lang="en-US" dirty="0">
                <a:solidFill>
                  <a:srgbClr val="FF0000"/>
                </a:solidFill>
              </a:rPr>
              <a:t>Case 2: </a:t>
            </a:r>
          </a:p>
          <a:p>
            <a:pPr marL="0" indent="0">
              <a:buNone/>
            </a:pPr>
            <a:r>
              <a:rPr lang="en-US" dirty="0"/>
              <a:t>we could specify the coordinate values for the preceding points in arrays such as </a:t>
            </a:r>
          </a:p>
          <a:p>
            <a:pPr marL="0" indent="0">
              <a:buNone/>
            </a:pPr>
            <a:r>
              <a:rPr lang="en-US" sz="1800" dirty="0"/>
              <a:t>int point1 [ ] = {50, 100}; int point2 [ ] = {75, 150}; int point3 [ ] = {100, 200};</a:t>
            </a:r>
          </a:p>
          <a:p>
            <a:pPr marL="0" indent="0">
              <a:buNone/>
            </a:pPr>
            <a:r>
              <a:rPr lang="en-US" dirty="0"/>
              <a:t> and call the OpenGL functions for plotting the three points as</a:t>
            </a:r>
          </a:p>
          <a:p>
            <a:pPr marL="0" indent="0">
              <a:buNone/>
            </a:pPr>
            <a:r>
              <a:rPr lang="en-US" dirty="0"/>
              <a:t> </a:t>
            </a:r>
            <a:r>
              <a:rPr lang="en-US" dirty="0">
                <a:solidFill>
                  <a:srgbClr val="FFC000"/>
                </a:solidFill>
              </a:rPr>
              <a:t>glBegin(GL_POINTS);</a:t>
            </a:r>
          </a:p>
          <a:p>
            <a:pPr marL="0" indent="0">
              <a:buNone/>
            </a:pPr>
            <a:r>
              <a:rPr lang="en-US" dirty="0">
                <a:solidFill>
                  <a:srgbClr val="FFC000"/>
                </a:solidFill>
              </a:rPr>
              <a:t> glVertex2iv (point1); </a:t>
            </a:r>
          </a:p>
          <a:p>
            <a:pPr marL="0" indent="0">
              <a:buNone/>
            </a:pPr>
            <a:r>
              <a:rPr lang="en-US" dirty="0">
                <a:solidFill>
                  <a:srgbClr val="FFC000"/>
                </a:solidFill>
              </a:rPr>
              <a:t> glVertex2iv (point2); </a:t>
            </a:r>
          </a:p>
          <a:p>
            <a:pPr marL="0" indent="0">
              <a:buNone/>
            </a:pPr>
            <a:r>
              <a:rPr lang="en-US" dirty="0">
                <a:solidFill>
                  <a:srgbClr val="FFC000"/>
                </a:solidFill>
              </a:rPr>
              <a:t>glVertex2iv (point3); </a:t>
            </a:r>
          </a:p>
          <a:p>
            <a:pPr marL="0" indent="0">
              <a:buNone/>
            </a:pPr>
            <a:r>
              <a:rPr lang="en-US" dirty="0">
                <a:solidFill>
                  <a:srgbClr val="FFC000"/>
                </a:solidFill>
              </a:rPr>
              <a:t>glEnd( ); </a:t>
            </a:r>
            <a:endParaRPr lang="en-IN" dirty="0">
              <a:solidFill>
                <a:srgbClr val="FFC000"/>
              </a:solidFill>
            </a:endParaRPr>
          </a:p>
          <a:p>
            <a:pPr marL="0" indent="0">
              <a:buNone/>
            </a:pPr>
            <a:r>
              <a:rPr lang="en-US" dirty="0">
                <a:solidFill>
                  <a:srgbClr val="FF0000"/>
                </a:solidFill>
              </a:rPr>
              <a:t>Case 3: </a:t>
            </a:r>
          </a:p>
          <a:p>
            <a:pPr marL="0" indent="0">
              <a:buNone/>
            </a:pPr>
            <a:r>
              <a:rPr lang="en-US" dirty="0"/>
              <a:t>specifying two point positions in a three dimensional world reference frame. In this case, we give the coordinates as explicit floating-point values:</a:t>
            </a:r>
          </a:p>
          <a:p>
            <a:pPr marL="0" indent="0">
              <a:buNone/>
            </a:pPr>
            <a:r>
              <a:rPr lang="en-US" dirty="0">
                <a:solidFill>
                  <a:srgbClr val="FFC000"/>
                </a:solidFill>
              </a:rPr>
              <a:t>glBegin (GL_POINTS); </a:t>
            </a:r>
          </a:p>
          <a:p>
            <a:pPr marL="0" indent="0">
              <a:buNone/>
            </a:pPr>
            <a:r>
              <a:rPr lang="en-US" dirty="0">
                <a:solidFill>
                  <a:srgbClr val="FFC000"/>
                </a:solidFill>
              </a:rPr>
              <a:t>glVertex3f (-78.05, 909.72, 14.60); glVertex3f (261.91, -5200.67, 188.33); </a:t>
            </a:r>
          </a:p>
          <a:p>
            <a:pPr marL="0" indent="0">
              <a:buNone/>
            </a:pPr>
            <a:r>
              <a:rPr lang="en-US" dirty="0">
                <a:solidFill>
                  <a:srgbClr val="FFC000"/>
                </a:solidFill>
              </a:rPr>
              <a:t>glEnd ( );</a:t>
            </a:r>
            <a:endParaRPr lang="en-IN" dirty="0">
              <a:solidFill>
                <a:srgbClr val="FFC000"/>
              </a:solidFill>
            </a:endParaRPr>
          </a:p>
        </p:txBody>
      </p:sp>
      <p:sp>
        <p:nvSpPr>
          <p:cNvPr id="4" name="Footer Placeholder 3">
            <a:extLst>
              <a:ext uri="{FF2B5EF4-FFF2-40B4-BE49-F238E27FC236}">
                <a16:creationId xmlns:a16="http://schemas.microsoft.com/office/drawing/2014/main" id="{DDF8F2F5-8B59-44DC-9FFD-2C4F8596728A}"/>
              </a:ext>
            </a:extLst>
          </p:cNvPr>
          <p:cNvSpPr>
            <a:spLocks noGrp="1"/>
          </p:cNvSpPr>
          <p:nvPr>
            <p:ph type="ftr" sz="quarter" idx="11"/>
          </p:nvPr>
        </p:nvSpPr>
        <p:spPr>
          <a:xfrm>
            <a:off x="104775" y="6477000"/>
            <a:ext cx="11953875" cy="244475"/>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904456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C9A31B-4144-4541-992E-C47F6F7DF28B}"/>
              </a:ext>
            </a:extLst>
          </p:cNvPr>
          <p:cNvSpPr>
            <a:spLocks noGrp="1"/>
          </p:cNvSpPr>
          <p:nvPr>
            <p:ph idx="1"/>
          </p:nvPr>
        </p:nvSpPr>
        <p:spPr>
          <a:xfrm>
            <a:off x="838200" y="276225"/>
            <a:ext cx="10515600" cy="5900738"/>
          </a:xfrm>
        </p:spPr>
        <p:txBody>
          <a:bodyPr/>
          <a:lstStyle/>
          <a:p>
            <a:pPr marL="0" indent="0">
              <a:buNone/>
            </a:pPr>
            <a:r>
              <a:rPr lang="en-US" dirty="0">
                <a:solidFill>
                  <a:srgbClr val="FF0000"/>
                </a:solidFill>
              </a:rPr>
              <a:t>OpenGL LINE FUNCTIONS </a:t>
            </a:r>
          </a:p>
          <a:p>
            <a:pPr marL="0" indent="0">
              <a:buNone/>
            </a:pPr>
            <a:endParaRPr lang="en-US" dirty="0">
              <a:solidFill>
                <a:srgbClr val="FF0000"/>
              </a:solidFill>
            </a:endParaRPr>
          </a:p>
          <a:p>
            <a:pPr marL="0" indent="0">
              <a:buNone/>
            </a:pPr>
            <a:r>
              <a:rPr lang="en-US" dirty="0"/>
              <a:t>Primitive type is GL_LINES </a:t>
            </a:r>
          </a:p>
          <a:p>
            <a:pPr>
              <a:buFont typeface="Wingdings" panose="05000000000000000000" pitchFamily="2" charset="2"/>
              <a:buChar char="Ø"/>
            </a:pPr>
            <a:r>
              <a:rPr lang="en-US" dirty="0"/>
              <a:t>Successive pairs of vertices are considered as endpoints and they are connected to form an individual line segments.</a:t>
            </a:r>
          </a:p>
          <a:p>
            <a:pPr>
              <a:buFont typeface="Wingdings" panose="05000000000000000000" pitchFamily="2" charset="2"/>
              <a:buChar char="Ø"/>
            </a:pPr>
            <a:r>
              <a:rPr lang="en-US" dirty="0"/>
              <a:t>Note that successive segments usually are disconnected because the vertices are processed on a pair-wise basis. </a:t>
            </a:r>
          </a:p>
          <a:p>
            <a:pPr>
              <a:buFont typeface="Wingdings" panose="05000000000000000000" pitchFamily="2" charset="2"/>
              <a:buChar char="Ø"/>
            </a:pPr>
            <a:r>
              <a:rPr lang="en-US" dirty="0"/>
              <a:t>we obtain one line segment between the first and second coordinate positions and another line segment between the third and fourth positions. </a:t>
            </a:r>
          </a:p>
          <a:p>
            <a:pPr>
              <a:buFont typeface="Wingdings" panose="05000000000000000000" pitchFamily="2" charset="2"/>
              <a:buChar char="Ø"/>
            </a:pPr>
            <a:r>
              <a:rPr lang="en-US" dirty="0"/>
              <a:t>if the number of specified endpoints is odd, so the last coordinate position is ignored.</a:t>
            </a:r>
            <a:endParaRPr lang="en-IN" dirty="0"/>
          </a:p>
        </p:txBody>
      </p:sp>
      <p:sp>
        <p:nvSpPr>
          <p:cNvPr id="4" name="Footer Placeholder 3">
            <a:extLst>
              <a:ext uri="{FF2B5EF4-FFF2-40B4-BE49-F238E27FC236}">
                <a16:creationId xmlns:a16="http://schemas.microsoft.com/office/drawing/2014/main" id="{1836029C-F49B-4397-A11F-88992ABCA1AB}"/>
              </a:ext>
            </a:extLst>
          </p:cNvPr>
          <p:cNvSpPr>
            <a:spLocks noGrp="1"/>
          </p:cNvSpPr>
          <p:nvPr>
            <p:ph type="ftr" sz="quarter" idx="11"/>
          </p:nvPr>
        </p:nvSpPr>
        <p:spPr>
          <a:xfrm>
            <a:off x="171450" y="6356351"/>
            <a:ext cx="11944350" cy="301624"/>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1327125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94C194-B63F-4B00-970A-4E769B85C746}"/>
              </a:ext>
            </a:extLst>
          </p:cNvPr>
          <p:cNvSpPr>
            <a:spLocks noGrp="1"/>
          </p:cNvSpPr>
          <p:nvPr>
            <p:ph idx="1"/>
          </p:nvPr>
        </p:nvSpPr>
        <p:spPr>
          <a:xfrm>
            <a:off x="838200" y="136525"/>
            <a:ext cx="10515600" cy="6040438"/>
          </a:xfrm>
        </p:spPr>
        <p:txBody>
          <a:bodyPr numCol="2">
            <a:normAutofit fontScale="92500" lnSpcReduction="10000"/>
          </a:bodyPr>
          <a:lstStyle/>
          <a:p>
            <a:pPr marL="0" indent="0">
              <a:buNone/>
            </a:pPr>
            <a:r>
              <a:rPr lang="en-IN" dirty="0">
                <a:solidFill>
                  <a:srgbClr val="FF0000"/>
                </a:solidFill>
              </a:rPr>
              <a:t>Case 1: </a:t>
            </a:r>
          </a:p>
          <a:p>
            <a:pPr marL="0" indent="0">
              <a:buNone/>
            </a:pPr>
            <a:r>
              <a:rPr lang="en-IN" dirty="0">
                <a:solidFill>
                  <a:srgbClr val="FFC000"/>
                </a:solidFill>
              </a:rPr>
              <a:t>GL_LINES:</a:t>
            </a:r>
            <a:r>
              <a:rPr lang="en-IN" dirty="0"/>
              <a:t> </a:t>
            </a:r>
          </a:p>
          <a:p>
            <a:pPr marL="0" indent="0">
              <a:buNone/>
            </a:pPr>
            <a:r>
              <a:rPr lang="en-IN" sz="2000" dirty="0"/>
              <a:t>glBegin (GL_LINES);</a:t>
            </a:r>
          </a:p>
          <a:p>
            <a:pPr marL="0" indent="0">
              <a:buNone/>
            </a:pPr>
            <a:r>
              <a:rPr lang="en-IN" sz="2000" dirty="0"/>
              <a:t> glVertex2iv (p1); </a:t>
            </a:r>
          </a:p>
          <a:p>
            <a:pPr marL="0" indent="0">
              <a:buNone/>
            </a:pPr>
            <a:r>
              <a:rPr lang="en-IN" sz="2000" dirty="0"/>
              <a:t>glVertex2iv (p2); </a:t>
            </a:r>
          </a:p>
          <a:p>
            <a:pPr marL="0" indent="0">
              <a:buNone/>
            </a:pPr>
            <a:r>
              <a:rPr lang="en-IN" sz="2000" dirty="0"/>
              <a:t>glVertex2iv (p3); </a:t>
            </a:r>
          </a:p>
          <a:p>
            <a:pPr marL="0" indent="0">
              <a:buNone/>
            </a:pPr>
            <a:r>
              <a:rPr lang="en-IN" sz="2000" dirty="0"/>
              <a:t>glVertex2iv (p4);</a:t>
            </a:r>
          </a:p>
          <a:p>
            <a:pPr marL="0" indent="0">
              <a:buNone/>
            </a:pPr>
            <a:r>
              <a:rPr lang="en-IN" sz="2000" dirty="0"/>
              <a:t> glVertex2iv (p5); </a:t>
            </a:r>
          </a:p>
          <a:p>
            <a:pPr marL="0" indent="0">
              <a:buNone/>
            </a:pPr>
            <a:r>
              <a:rPr lang="en-IN" sz="2000" dirty="0"/>
              <a:t>glEnd ( );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Case 2: </a:t>
            </a:r>
          </a:p>
          <a:p>
            <a:pPr marL="0" indent="0">
              <a:buNone/>
            </a:pPr>
            <a:endParaRPr lang="en-IN" dirty="0">
              <a:solidFill>
                <a:srgbClr val="FFC000"/>
              </a:solidFill>
            </a:endParaRPr>
          </a:p>
          <a:p>
            <a:pPr marL="0" indent="0">
              <a:buNone/>
            </a:pPr>
            <a:r>
              <a:rPr lang="en-IN" dirty="0">
                <a:solidFill>
                  <a:srgbClr val="FF0000"/>
                </a:solidFill>
              </a:rPr>
              <a:t>Case 2: </a:t>
            </a:r>
          </a:p>
          <a:p>
            <a:pPr marL="0" indent="0">
              <a:buNone/>
            </a:pPr>
            <a:r>
              <a:rPr lang="en-IN" dirty="0">
                <a:solidFill>
                  <a:srgbClr val="FFC000"/>
                </a:solidFill>
              </a:rPr>
              <a:t>GL_LINE_STRIP: </a:t>
            </a:r>
          </a:p>
          <a:p>
            <a:pPr marL="0" indent="0">
              <a:buNone/>
            </a:pPr>
            <a:r>
              <a:rPr lang="en-IN" dirty="0"/>
              <a:t>Successive vertices are connected using line segments. However, the final vertex is not connected to the initial vertex.</a:t>
            </a:r>
          </a:p>
          <a:p>
            <a:pPr marL="0" indent="0">
              <a:buNone/>
            </a:pPr>
            <a:r>
              <a:rPr lang="en-IN" sz="2000" dirty="0"/>
              <a:t>glBegin (GL_LINES_STRIP);</a:t>
            </a:r>
          </a:p>
          <a:p>
            <a:pPr marL="0" indent="0">
              <a:buNone/>
            </a:pPr>
            <a:r>
              <a:rPr lang="en-IN" sz="2000" dirty="0"/>
              <a:t> glVertex2iv (p1); </a:t>
            </a:r>
          </a:p>
          <a:p>
            <a:pPr marL="0" indent="0">
              <a:buNone/>
            </a:pPr>
            <a:r>
              <a:rPr lang="en-IN" sz="2000" dirty="0"/>
              <a:t>glVertex2iv (p2); </a:t>
            </a:r>
          </a:p>
          <a:p>
            <a:pPr marL="0" indent="0">
              <a:buNone/>
            </a:pPr>
            <a:r>
              <a:rPr lang="en-IN" sz="2000" dirty="0"/>
              <a:t>glVertex2iv (p3); </a:t>
            </a:r>
          </a:p>
          <a:p>
            <a:pPr marL="0" indent="0">
              <a:buNone/>
            </a:pPr>
            <a:r>
              <a:rPr lang="en-IN" sz="2000" dirty="0"/>
              <a:t>glVertex2iv (p4); </a:t>
            </a:r>
          </a:p>
          <a:p>
            <a:pPr marL="0" indent="0">
              <a:buNone/>
            </a:pPr>
            <a:r>
              <a:rPr lang="en-IN" sz="2000" dirty="0"/>
              <a:t>glVertex2iv (p5); </a:t>
            </a:r>
          </a:p>
          <a:p>
            <a:pPr marL="0" indent="0">
              <a:buNone/>
            </a:pPr>
            <a:r>
              <a:rPr lang="en-IN" sz="2000" dirty="0"/>
              <a:t>glEnd ( );</a:t>
            </a:r>
          </a:p>
          <a:p>
            <a:pPr marL="0" indent="0">
              <a:buNone/>
            </a:pPr>
            <a:endParaRPr lang="en-IN" dirty="0"/>
          </a:p>
          <a:p>
            <a:pPr marL="0" indent="0">
              <a:buNone/>
            </a:pPr>
            <a:endParaRPr lang="en-IN" dirty="0"/>
          </a:p>
          <a:p>
            <a:pPr marL="0" indent="0">
              <a:buNone/>
            </a:pPr>
            <a:endParaRPr lang="en-IN" dirty="0"/>
          </a:p>
        </p:txBody>
      </p:sp>
      <p:sp>
        <p:nvSpPr>
          <p:cNvPr id="4" name="Footer Placeholder 3">
            <a:extLst>
              <a:ext uri="{FF2B5EF4-FFF2-40B4-BE49-F238E27FC236}">
                <a16:creationId xmlns:a16="http://schemas.microsoft.com/office/drawing/2014/main" id="{0EA93F3F-98FB-4DB1-843B-F9B4AC569D53}"/>
              </a:ext>
            </a:extLst>
          </p:cNvPr>
          <p:cNvSpPr>
            <a:spLocks noGrp="1"/>
          </p:cNvSpPr>
          <p:nvPr>
            <p:ph type="ftr" sz="quarter" idx="11"/>
          </p:nvPr>
        </p:nvSpPr>
        <p:spPr>
          <a:xfrm>
            <a:off x="66675" y="6467475"/>
            <a:ext cx="11982450" cy="254000"/>
          </a:xfrm>
        </p:spPr>
        <p:txBody>
          <a:bodyPr/>
          <a:lstStyle/>
          <a:p>
            <a:r>
              <a:rPr lang="en-IN" dirty="0"/>
              <a:t>COMUTER GRAPHICS AND VISUALIZATION,                                                                                                                                                                             Sougandhika Narayan, Asst Prof, Dept of CSE, KSIT  </a:t>
            </a:r>
          </a:p>
        </p:txBody>
      </p:sp>
      <p:pic>
        <p:nvPicPr>
          <p:cNvPr id="6" name="Picture 5">
            <a:extLst>
              <a:ext uri="{FF2B5EF4-FFF2-40B4-BE49-F238E27FC236}">
                <a16:creationId xmlns:a16="http://schemas.microsoft.com/office/drawing/2014/main" id="{5DBABFDD-F2F4-4CF7-A78E-8C03BE01C7F3}"/>
              </a:ext>
            </a:extLst>
          </p:cNvPr>
          <p:cNvPicPr>
            <a:picLocks noChangeAspect="1"/>
          </p:cNvPicPr>
          <p:nvPr/>
        </p:nvPicPr>
        <p:blipFill>
          <a:blip r:embed="rId2"/>
          <a:stretch>
            <a:fillRect/>
          </a:stretch>
        </p:blipFill>
        <p:spPr>
          <a:xfrm>
            <a:off x="838200" y="3973849"/>
            <a:ext cx="2428875" cy="2203114"/>
          </a:xfrm>
          <a:prstGeom prst="rect">
            <a:avLst/>
          </a:prstGeom>
        </p:spPr>
      </p:pic>
      <p:pic>
        <p:nvPicPr>
          <p:cNvPr id="8" name="Picture 7">
            <a:extLst>
              <a:ext uri="{FF2B5EF4-FFF2-40B4-BE49-F238E27FC236}">
                <a16:creationId xmlns:a16="http://schemas.microsoft.com/office/drawing/2014/main" id="{7198E900-AFC8-4F60-99ED-60CF565F9810}"/>
              </a:ext>
            </a:extLst>
          </p:cNvPr>
          <p:cNvPicPr>
            <a:picLocks noChangeAspect="1"/>
          </p:cNvPicPr>
          <p:nvPr/>
        </p:nvPicPr>
        <p:blipFill>
          <a:blip r:embed="rId3"/>
          <a:stretch>
            <a:fillRect/>
          </a:stretch>
        </p:blipFill>
        <p:spPr>
          <a:xfrm>
            <a:off x="8486775" y="2962275"/>
            <a:ext cx="3048000" cy="2647950"/>
          </a:xfrm>
          <a:prstGeom prst="rect">
            <a:avLst/>
          </a:prstGeom>
        </p:spPr>
      </p:pic>
    </p:spTree>
    <p:extLst>
      <p:ext uri="{BB962C8B-B14F-4D97-AF65-F5344CB8AC3E}">
        <p14:creationId xmlns:p14="http://schemas.microsoft.com/office/powerpoint/2010/main" val="1242924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763FDA-1827-4BA8-8CB8-6A9EAE9C18BF}"/>
              </a:ext>
            </a:extLst>
          </p:cNvPr>
          <p:cNvSpPr>
            <a:spLocks noGrp="1"/>
          </p:cNvSpPr>
          <p:nvPr>
            <p:ph idx="1"/>
          </p:nvPr>
        </p:nvSpPr>
        <p:spPr>
          <a:xfrm>
            <a:off x="228600" y="136525"/>
            <a:ext cx="10515600" cy="6040438"/>
          </a:xfrm>
        </p:spPr>
        <p:txBody>
          <a:bodyPr numCol="2"/>
          <a:lstStyle/>
          <a:p>
            <a:pPr marL="0" indent="0">
              <a:buNone/>
            </a:pPr>
            <a:r>
              <a:rPr lang="en-IN" sz="2600" dirty="0">
                <a:solidFill>
                  <a:srgbClr val="FF0000"/>
                </a:solidFill>
              </a:rPr>
              <a:t>Case 3: </a:t>
            </a:r>
          </a:p>
          <a:p>
            <a:pPr marL="0" indent="0">
              <a:buNone/>
            </a:pPr>
            <a:r>
              <a:rPr lang="en-IN" sz="2600" dirty="0">
                <a:solidFill>
                  <a:srgbClr val="FFC000"/>
                </a:solidFill>
              </a:rPr>
              <a:t>GL_LINE_LOOP: </a:t>
            </a:r>
          </a:p>
          <a:p>
            <a:pPr marL="0" indent="0">
              <a:buNone/>
            </a:pPr>
            <a:r>
              <a:rPr lang="en-IN" dirty="0"/>
              <a:t>Successive vertices are connected using line segments to form a closed path or loop i.e., final vertex is connected to the initial vertex. </a:t>
            </a:r>
          </a:p>
          <a:p>
            <a:pPr marL="0" indent="0">
              <a:buNone/>
            </a:pPr>
            <a:r>
              <a:rPr lang="en-IN" sz="1900" dirty="0"/>
              <a:t>glBegin (GL_LINES_LOOP); </a:t>
            </a:r>
          </a:p>
          <a:p>
            <a:pPr marL="0" indent="0">
              <a:buNone/>
            </a:pPr>
            <a:r>
              <a:rPr lang="en-IN" sz="1900" dirty="0"/>
              <a:t>glVertex2iv (p1); </a:t>
            </a:r>
          </a:p>
          <a:p>
            <a:pPr marL="0" indent="0">
              <a:buNone/>
            </a:pPr>
            <a:r>
              <a:rPr lang="en-IN" sz="1900" dirty="0"/>
              <a:t>glVertex2iv (p2); </a:t>
            </a:r>
          </a:p>
          <a:p>
            <a:pPr marL="0" indent="0">
              <a:buNone/>
            </a:pPr>
            <a:r>
              <a:rPr lang="en-IN" sz="1900" dirty="0"/>
              <a:t>glVertex2iv (p3); </a:t>
            </a:r>
          </a:p>
          <a:p>
            <a:pPr marL="0" indent="0">
              <a:buNone/>
            </a:pPr>
            <a:r>
              <a:rPr lang="en-IN" sz="1900" dirty="0"/>
              <a:t>glVertex2iv (p4); </a:t>
            </a:r>
          </a:p>
          <a:p>
            <a:pPr marL="0" indent="0">
              <a:buNone/>
            </a:pPr>
            <a:r>
              <a:rPr lang="en-IN" sz="1900" dirty="0"/>
              <a:t>glVertex2iv (p5); </a:t>
            </a:r>
          </a:p>
          <a:p>
            <a:pPr marL="0" indent="0">
              <a:buNone/>
            </a:pPr>
            <a:r>
              <a:rPr lang="en-IN" sz="1900" dirty="0"/>
              <a:t>glEnd ( );</a:t>
            </a:r>
          </a:p>
          <a:p>
            <a:pPr marL="0" indent="0">
              <a:buNone/>
            </a:pPr>
            <a:endParaRPr lang="en-IN" sz="1900" dirty="0"/>
          </a:p>
        </p:txBody>
      </p:sp>
      <p:sp>
        <p:nvSpPr>
          <p:cNvPr id="4" name="Footer Placeholder 3">
            <a:extLst>
              <a:ext uri="{FF2B5EF4-FFF2-40B4-BE49-F238E27FC236}">
                <a16:creationId xmlns:a16="http://schemas.microsoft.com/office/drawing/2014/main" id="{4D0AE0C0-3EE1-4076-AB3F-0E0721851CB2}"/>
              </a:ext>
            </a:extLst>
          </p:cNvPr>
          <p:cNvSpPr>
            <a:spLocks noGrp="1"/>
          </p:cNvSpPr>
          <p:nvPr>
            <p:ph type="ftr" sz="quarter" idx="11"/>
          </p:nvPr>
        </p:nvSpPr>
        <p:spPr>
          <a:xfrm>
            <a:off x="161925" y="6477000"/>
            <a:ext cx="12030075" cy="244475"/>
          </a:xfrm>
        </p:spPr>
        <p:txBody>
          <a:bodyPr/>
          <a:lstStyle/>
          <a:p>
            <a:r>
              <a:rPr lang="en-IN" dirty="0"/>
              <a:t>COMUTER GRAPHICS AND VISUALIZATION,                                                                                                                                                                             Sougandhika Narayan, Asst Prof, Dept of CSE, KSIT  </a:t>
            </a:r>
          </a:p>
        </p:txBody>
      </p:sp>
      <p:pic>
        <p:nvPicPr>
          <p:cNvPr id="6" name="Picture 5">
            <a:extLst>
              <a:ext uri="{FF2B5EF4-FFF2-40B4-BE49-F238E27FC236}">
                <a16:creationId xmlns:a16="http://schemas.microsoft.com/office/drawing/2014/main" id="{56065813-8AB8-466F-97B6-D39C761135CF}"/>
              </a:ext>
            </a:extLst>
          </p:cNvPr>
          <p:cNvPicPr>
            <a:picLocks noChangeAspect="1"/>
          </p:cNvPicPr>
          <p:nvPr/>
        </p:nvPicPr>
        <p:blipFill>
          <a:blip r:embed="rId2"/>
          <a:stretch>
            <a:fillRect/>
          </a:stretch>
        </p:blipFill>
        <p:spPr>
          <a:xfrm>
            <a:off x="6405562" y="1680369"/>
            <a:ext cx="3133725" cy="2676525"/>
          </a:xfrm>
          <a:prstGeom prst="rect">
            <a:avLst/>
          </a:prstGeom>
        </p:spPr>
      </p:pic>
    </p:spTree>
    <p:extLst>
      <p:ext uri="{BB962C8B-B14F-4D97-AF65-F5344CB8AC3E}">
        <p14:creationId xmlns:p14="http://schemas.microsoft.com/office/powerpoint/2010/main" val="623874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77DFD-E5A7-4017-9ED7-96C680D615FF}"/>
              </a:ext>
            </a:extLst>
          </p:cNvPr>
          <p:cNvSpPr>
            <a:spLocks noGrp="1"/>
          </p:cNvSpPr>
          <p:nvPr>
            <p:ph type="title"/>
          </p:nvPr>
        </p:nvSpPr>
        <p:spPr>
          <a:xfrm>
            <a:off x="838200" y="136526"/>
            <a:ext cx="10515600" cy="711200"/>
          </a:xfrm>
        </p:spPr>
        <p:txBody>
          <a:bodyPr/>
          <a:lstStyle/>
          <a:p>
            <a:r>
              <a:rPr lang="en-US" dirty="0" err="1"/>
              <a:t>Opengl</a:t>
            </a:r>
            <a:r>
              <a:rPr lang="en-US" dirty="0"/>
              <a:t> Point-Attribute Functions</a:t>
            </a:r>
            <a:endParaRPr lang="en-IN" dirty="0"/>
          </a:p>
        </p:txBody>
      </p:sp>
      <p:sp>
        <p:nvSpPr>
          <p:cNvPr id="3" name="Content Placeholder 2">
            <a:extLst>
              <a:ext uri="{FF2B5EF4-FFF2-40B4-BE49-F238E27FC236}">
                <a16:creationId xmlns:a16="http://schemas.microsoft.com/office/drawing/2014/main" id="{CF017470-ADD4-4935-9302-63F63F28555B}"/>
              </a:ext>
            </a:extLst>
          </p:cNvPr>
          <p:cNvSpPr>
            <a:spLocks noGrp="1"/>
          </p:cNvSpPr>
          <p:nvPr>
            <p:ph idx="1"/>
          </p:nvPr>
        </p:nvSpPr>
        <p:spPr>
          <a:xfrm>
            <a:off x="838200" y="933450"/>
            <a:ext cx="10515600" cy="5572125"/>
          </a:xfrm>
        </p:spPr>
        <p:txBody>
          <a:bodyPr>
            <a:normAutofit fontScale="85000" lnSpcReduction="20000"/>
          </a:bodyPr>
          <a:lstStyle/>
          <a:p>
            <a:pPr marL="0" indent="0">
              <a:buNone/>
            </a:pPr>
            <a:r>
              <a:rPr lang="en-US" dirty="0">
                <a:solidFill>
                  <a:srgbClr val="FF0000"/>
                </a:solidFill>
              </a:rPr>
              <a:t>Color:</a:t>
            </a:r>
            <a:r>
              <a:rPr lang="en-US" dirty="0"/>
              <a:t> </a:t>
            </a:r>
          </a:p>
          <a:p>
            <a:r>
              <a:rPr lang="en-US" dirty="0"/>
              <a:t>The displayed color of a designated point position is controlled by the current color values in the state list. </a:t>
            </a:r>
          </a:p>
          <a:p>
            <a:r>
              <a:rPr lang="en-US" dirty="0"/>
              <a:t>Also, a color is specified with either the glColor function or the </a:t>
            </a:r>
            <a:r>
              <a:rPr lang="en-US" dirty="0" err="1"/>
              <a:t>glIndex</a:t>
            </a:r>
            <a:r>
              <a:rPr lang="en-US" dirty="0"/>
              <a:t> function. </a:t>
            </a:r>
          </a:p>
          <a:p>
            <a:pPr marL="0" indent="0">
              <a:buNone/>
            </a:pPr>
            <a:r>
              <a:rPr lang="en-US" dirty="0">
                <a:solidFill>
                  <a:srgbClr val="FF0000"/>
                </a:solidFill>
              </a:rPr>
              <a:t>Size:</a:t>
            </a:r>
            <a:r>
              <a:rPr lang="en-US" dirty="0"/>
              <a:t> </a:t>
            </a:r>
          </a:p>
          <a:p>
            <a:r>
              <a:rPr lang="en-US" dirty="0"/>
              <a:t>We set the size for an OpenGL point with </a:t>
            </a:r>
            <a:r>
              <a:rPr lang="en-US" dirty="0" err="1"/>
              <a:t>glPointSize</a:t>
            </a:r>
            <a:r>
              <a:rPr lang="en-US" dirty="0"/>
              <a:t> (size); and the point is then displayed as a square block of pixels.</a:t>
            </a:r>
          </a:p>
          <a:p>
            <a:r>
              <a:rPr lang="en-US" dirty="0"/>
              <a:t>Parameter size is assigned a positive floating-point value, which is rounded to an integer </a:t>
            </a:r>
          </a:p>
          <a:p>
            <a:r>
              <a:rPr lang="en-US" dirty="0"/>
              <a:t>The number of horizontal and vertical pixels in the display of the point is determined by parameter size. </a:t>
            </a:r>
          </a:p>
          <a:p>
            <a:r>
              <a:rPr lang="en-US" dirty="0"/>
              <a:t>Thus, a point size of 1.0 displays a single pixel, and a point size of 2.0 displays a 2×2 pixel array. </a:t>
            </a:r>
          </a:p>
          <a:p>
            <a:r>
              <a:rPr lang="en-US" dirty="0"/>
              <a:t>If we activate the antialiasing features of OpenGL, the size of a displayed block of pixels will be modified to smooth the edges. </a:t>
            </a:r>
          </a:p>
          <a:p>
            <a:r>
              <a:rPr lang="en-US" dirty="0"/>
              <a:t>The default value for point size is 1.0.</a:t>
            </a:r>
            <a:endParaRPr lang="en-IN" dirty="0"/>
          </a:p>
        </p:txBody>
      </p:sp>
      <p:sp>
        <p:nvSpPr>
          <p:cNvPr id="4" name="Footer Placeholder 3">
            <a:extLst>
              <a:ext uri="{FF2B5EF4-FFF2-40B4-BE49-F238E27FC236}">
                <a16:creationId xmlns:a16="http://schemas.microsoft.com/office/drawing/2014/main" id="{B3680816-53F5-4F5C-B9A5-C97FCFFE075A}"/>
              </a:ext>
            </a:extLst>
          </p:cNvPr>
          <p:cNvSpPr>
            <a:spLocks noGrp="1"/>
          </p:cNvSpPr>
          <p:nvPr>
            <p:ph type="ftr" sz="quarter" idx="11"/>
          </p:nvPr>
        </p:nvSpPr>
        <p:spPr>
          <a:xfrm>
            <a:off x="171449" y="6505575"/>
            <a:ext cx="12020551" cy="215899"/>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16901353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19C4B-B6EC-4792-94C1-E062385BC746}"/>
              </a:ext>
            </a:extLst>
          </p:cNvPr>
          <p:cNvSpPr>
            <a:spLocks noGrp="1"/>
          </p:cNvSpPr>
          <p:nvPr>
            <p:ph type="title"/>
          </p:nvPr>
        </p:nvSpPr>
        <p:spPr>
          <a:xfrm>
            <a:off x="247649" y="212725"/>
            <a:ext cx="11391901" cy="1433513"/>
          </a:xfrm>
        </p:spPr>
        <p:txBody>
          <a:bodyPr>
            <a:noAutofit/>
          </a:bodyPr>
          <a:lstStyle/>
          <a:p>
            <a:pPr algn="just"/>
            <a:r>
              <a:rPr lang="en-US" sz="3200" dirty="0">
                <a:solidFill>
                  <a:srgbClr val="FF0000"/>
                </a:solidFill>
              </a:rPr>
              <a:t>The following code segment plots three points in varying colors and sizes. </a:t>
            </a:r>
            <a:r>
              <a:rPr lang="en-US" sz="3200" dirty="0">
                <a:solidFill>
                  <a:srgbClr val="FFC000"/>
                </a:solidFill>
              </a:rPr>
              <a:t>The first is a standard-size red point, the second is a double-size green point, and the third is a triple-size blue point, </a:t>
            </a:r>
            <a:r>
              <a:rPr lang="en-US" sz="1200" dirty="0"/>
              <a:t> </a:t>
            </a:r>
            <a:r>
              <a:rPr lang="en-US" sz="3200" dirty="0">
                <a:solidFill>
                  <a:srgbClr val="00B050"/>
                </a:solidFill>
              </a:rPr>
              <a:t>Attribute functions may be listed inside or outside of a glBegin/glEnd pair.</a:t>
            </a:r>
            <a:endParaRPr lang="en-IN" sz="3200" dirty="0">
              <a:solidFill>
                <a:srgbClr val="00B050"/>
              </a:solidFill>
            </a:endParaRPr>
          </a:p>
        </p:txBody>
      </p:sp>
      <p:sp>
        <p:nvSpPr>
          <p:cNvPr id="3" name="Content Placeholder 2">
            <a:extLst>
              <a:ext uri="{FF2B5EF4-FFF2-40B4-BE49-F238E27FC236}">
                <a16:creationId xmlns:a16="http://schemas.microsoft.com/office/drawing/2014/main" id="{741C3F0D-64D2-4D9B-951B-547D84EB56C5}"/>
              </a:ext>
            </a:extLst>
          </p:cNvPr>
          <p:cNvSpPr>
            <a:spLocks noGrp="1"/>
          </p:cNvSpPr>
          <p:nvPr>
            <p:ph idx="1"/>
          </p:nvPr>
        </p:nvSpPr>
        <p:spPr>
          <a:xfrm>
            <a:off x="685799" y="2097088"/>
            <a:ext cx="10515600" cy="4351338"/>
          </a:xfrm>
        </p:spPr>
        <p:txBody>
          <a:bodyPr>
            <a:normAutofit fontScale="92500" lnSpcReduction="20000"/>
          </a:bodyPr>
          <a:lstStyle/>
          <a:p>
            <a:pPr marL="0" indent="0">
              <a:buNone/>
            </a:pPr>
            <a:r>
              <a:rPr lang="en-IN" dirty="0"/>
              <a:t>glColor3f (1.0, 0.0, 0.0); </a:t>
            </a:r>
          </a:p>
          <a:p>
            <a:pPr marL="0" indent="0">
              <a:buNone/>
            </a:pPr>
            <a:r>
              <a:rPr lang="en-IN" dirty="0"/>
              <a:t>glBegin (GL_POINTS); </a:t>
            </a:r>
          </a:p>
          <a:p>
            <a:pPr marL="0" indent="0">
              <a:buNone/>
            </a:pPr>
            <a:r>
              <a:rPr lang="en-IN" dirty="0"/>
              <a:t>glVertex2i (50, 100); </a:t>
            </a:r>
          </a:p>
          <a:p>
            <a:pPr marL="0" indent="0">
              <a:buNone/>
            </a:pPr>
            <a:r>
              <a:rPr lang="en-IN" dirty="0"/>
              <a:t>glPointSize (2.0); </a:t>
            </a:r>
          </a:p>
          <a:p>
            <a:pPr marL="0" indent="0">
              <a:buNone/>
            </a:pPr>
            <a:r>
              <a:rPr lang="en-IN" dirty="0"/>
              <a:t>glColor3f (0.0, 1.0, 0.0); </a:t>
            </a:r>
          </a:p>
          <a:p>
            <a:pPr marL="0" indent="0">
              <a:buNone/>
            </a:pPr>
            <a:r>
              <a:rPr lang="en-IN" dirty="0"/>
              <a:t>glVertex2i (75, 150); </a:t>
            </a:r>
          </a:p>
          <a:p>
            <a:pPr marL="0" indent="0">
              <a:buNone/>
            </a:pPr>
            <a:r>
              <a:rPr lang="en-IN" dirty="0"/>
              <a:t>glPointSize (3.0); </a:t>
            </a:r>
          </a:p>
          <a:p>
            <a:pPr marL="0" indent="0">
              <a:buNone/>
            </a:pPr>
            <a:r>
              <a:rPr lang="en-IN" dirty="0"/>
              <a:t>glColor3f (0.0, 0.0, 1.0); </a:t>
            </a:r>
          </a:p>
          <a:p>
            <a:pPr marL="0" indent="0">
              <a:buNone/>
            </a:pPr>
            <a:r>
              <a:rPr lang="en-IN" dirty="0"/>
              <a:t>glVertex2i (100, 200); </a:t>
            </a:r>
          </a:p>
          <a:p>
            <a:pPr marL="0" indent="0">
              <a:buNone/>
            </a:pPr>
            <a:r>
              <a:rPr lang="en-IN" dirty="0"/>
              <a:t>glEnd ( );</a:t>
            </a:r>
          </a:p>
        </p:txBody>
      </p:sp>
      <p:sp>
        <p:nvSpPr>
          <p:cNvPr id="4" name="Footer Placeholder 3">
            <a:extLst>
              <a:ext uri="{FF2B5EF4-FFF2-40B4-BE49-F238E27FC236}">
                <a16:creationId xmlns:a16="http://schemas.microsoft.com/office/drawing/2014/main" id="{F4E9A4B4-42CE-41AA-B8A6-01A135D5B63A}"/>
              </a:ext>
            </a:extLst>
          </p:cNvPr>
          <p:cNvSpPr>
            <a:spLocks noGrp="1"/>
          </p:cNvSpPr>
          <p:nvPr>
            <p:ph type="ftr" sz="quarter" idx="11"/>
          </p:nvPr>
        </p:nvSpPr>
        <p:spPr>
          <a:xfrm>
            <a:off x="152399" y="6448426"/>
            <a:ext cx="11953875" cy="333374"/>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1223455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E9316-CB73-4069-B0EE-A7C37E2C1542}"/>
              </a:ext>
            </a:extLst>
          </p:cNvPr>
          <p:cNvSpPr>
            <a:spLocks noGrp="1"/>
          </p:cNvSpPr>
          <p:nvPr>
            <p:ph type="title"/>
          </p:nvPr>
        </p:nvSpPr>
        <p:spPr>
          <a:xfrm>
            <a:off x="838200" y="136525"/>
            <a:ext cx="10515600" cy="482600"/>
          </a:xfrm>
        </p:spPr>
        <p:txBody>
          <a:bodyPr>
            <a:normAutofit fontScale="90000"/>
          </a:bodyPr>
          <a:lstStyle/>
          <a:p>
            <a:r>
              <a:rPr lang="en-IN" dirty="0"/>
              <a:t>Line-Attribute Functions OpenGL</a:t>
            </a:r>
          </a:p>
        </p:txBody>
      </p:sp>
      <p:sp>
        <p:nvSpPr>
          <p:cNvPr id="3" name="Content Placeholder 2">
            <a:extLst>
              <a:ext uri="{FF2B5EF4-FFF2-40B4-BE49-F238E27FC236}">
                <a16:creationId xmlns:a16="http://schemas.microsoft.com/office/drawing/2014/main" id="{115DE850-DEEA-4E67-9499-3EAAD26BFB6A}"/>
              </a:ext>
            </a:extLst>
          </p:cNvPr>
          <p:cNvSpPr>
            <a:spLocks noGrp="1"/>
          </p:cNvSpPr>
          <p:nvPr>
            <p:ph idx="1"/>
          </p:nvPr>
        </p:nvSpPr>
        <p:spPr>
          <a:xfrm>
            <a:off x="838199" y="828675"/>
            <a:ext cx="11134725" cy="5348288"/>
          </a:xfrm>
        </p:spPr>
        <p:txBody>
          <a:bodyPr>
            <a:normAutofit fontScale="92500" lnSpcReduction="20000"/>
          </a:bodyPr>
          <a:lstStyle/>
          <a:p>
            <a:pPr marL="0" indent="0">
              <a:buNone/>
            </a:pPr>
            <a:r>
              <a:rPr lang="en-IN" dirty="0">
                <a:solidFill>
                  <a:srgbClr val="C00000"/>
                </a:solidFill>
              </a:rPr>
              <a:t>OpenGL Line-Width Function</a:t>
            </a:r>
          </a:p>
          <a:p>
            <a:pPr marL="0" indent="0">
              <a:buNone/>
            </a:pPr>
            <a:r>
              <a:rPr lang="en-US" dirty="0"/>
              <a:t>Line width is set in OpenGL with the function Syntax: </a:t>
            </a:r>
          </a:p>
          <a:p>
            <a:pPr marL="0" indent="0">
              <a:buNone/>
            </a:pPr>
            <a:r>
              <a:rPr lang="en-US" dirty="0"/>
              <a:t>glLineWidth (width);</a:t>
            </a:r>
          </a:p>
          <a:p>
            <a:pPr marL="0" indent="0">
              <a:buNone/>
            </a:pPr>
            <a:r>
              <a:rPr lang="en-IN" dirty="0">
                <a:solidFill>
                  <a:srgbClr val="C00000"/>
                </a:solidFill>
              </a:rPr>
              <a:t>OpenGL Line-Style Function</a:t>
            </a:r>
          </a:p>
          <a:p>
            <a:pPr marL="0" indent="0">
              <a:buNone/>
            </a:pPr>
            <a:r>
              <a:rPr lang="en-US" dirty="0"/>
              <a:t>We set a current display style for lines with the OpenGL function Syntax: </a:t>
            </a:r>
          </a:p>
          <a:p>
            <a:pPr marL="0" indent="0">
              <a:buNone/>
            </a:pPr>
            <a:r>
              <a:rPr lang="en-US" dirty="0"/>
              <a:t>glLineStipple (</a:t>
            </a:r>
            <a:r>
              <a:rPr lang="en-US" dirty="0">
                <a:solidFill>
                  <a:srgbClr val="FFC000"/>
                </a:solidFill>
              </a:rPr>
              <a:t>repeatFactor</a:t>
            </a:r>
            <a:r>
              <a:rPr lang="en-US" dirty="0"/>
              <a:t>, </a:t>
            </a:r>
            <a:r>
              <a:rPr lang="en-US" dirty="0">
                <a:solidFill>
                  <a:srgbClr val="92D050"/>
                </a:solidFill>
              </a:rPr>
              <a:t>pattern</a:t>
            </a:r>
            <a:r>
              <a:rPr lang="en-US" dirty="0"/>
              <a:t>);</a:t>
            </a:r>
          </a:p>
          <a:p>
            <a:pPr marL="0" indent="0">
              <a:buNone/>
            </a:pPr>
            <a:r>
              <a:rPr lang="en-US" dirty="0"/>
              <a:t>Where </a:t>
            </a:r>
            <a:r>
              <a:rPr lang="en-US" dirty="0">
                <a:solidFill>
                  <a:srgbClr val="92D050"/>
                </a:solidFill>
              </a:rPr>
              <a:t>Pattern</a:t>
            </a:r>
            <a:r>
              <a:rPr lang="en-US" dirty="0"/>
              <a:t>: </a:t>
            </a:r>
          </a:p>
          <a:p>
            <a:pPr marL="0" indent="0">
              <a:buNone/>
            </a:pPr>
            <a:r>
              <a:rPr lang="en-US" dirty="0"/>
              <a:t> Parameter pattern is used to reference a 16-bit integer that describes how the line should be displayed and 1 bit in the pattern denotes an “on” pixel position, and a 0 bit indicates an “off” pixel position.</a:t>
            </a:r>
          </a:p>
          <a:p>
            <a:pPr marL="0" indent="0">
              <a:buNone/>
            </a:pPr>
            <a:r>
              <a:rPr lang="en-US" dirty="0">
                <a:solidFill>
                  <a:srgbClr val="FFC000"/>
                </a:solidFill>
              </a:rPr>
              <a:t>repeatFactor</a:t>
            </a:r>
            <a:r>
              <a:rPr lang="en-US" dirty="0"/>
              <a:t> </a:t>
            </a:r>
          </a:p>
          <a:p>
            <a:pPr marL="0" indent="0">
              <a:buNone/>
            </a:pPr>
            <a:r>
              <a:rPr lang="en-US" dirty="0"/>
              <a:t>Integer parameter repeatFactor specifies how many times each bit in the pattern is to be repeated before the next bit in the pattern is applied.  The default repeat value is 1.</a:t>
            </a:r>
          </a:p>
          <a:p>
            <a:pPr marL="0" indent="0">
              <a:buNone/>
            </a:pPr>
            <a:endParaRPr lang="en-IN" dirty="0">
              <a:solidFill>
                <a:srgbClr val="C00000"/>
              </a:solidFill>
            </a:endParaRPr>
          </a:p>
        </p:txBody>
      </p:sp>
      <p:sp>
        <p:nvSpPr>
          <p:cNvPr id="4" name="Footer Placeholder 3">
            <a:extLst>
              <a:ext uri="{FF2B5EF4-FFF2-40B4-BE49-F238E27FC236}">
                <a16:creationId xmlns:a16="http://schemas.microsoft.com/office/drawing/2014/main" id="{160E8983-383A-4D27-B1F1-205C00715152}"/>
              </a:ext>
            </a:extLst>
          </p:cNvPr>
          <p:cNvSpPr>
            <a:spLocks noGrp="1"/>
          </p:cNvSpPr>
          <p:nvPr>
            <p:ph type="ftr" sz="quarter" idx="11"/>
          </p:nvPr>
        </p:nvSpPr>
        <p:spPr>
          <a:xfrm>
            <a:off x="-1" y="6515100"/>
            <a:ext cx="11972925" cy="206375"/>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3134957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9C077-9C00-4006-BC84-6ABC08226553}"/>
              </a:ext>
            </a:extLst>
          </p:cNvPr>
          <p:cNvSpPr>
            <a:spLocks noGrp="1"/>
          </p:cNvSpPr>
          <p:nvPr>
            <p:ph type="title"/>
          </p:nvPr>
        </p:nvSpPr>
        <p:spPr>
          <a:xfrm>
            <a:off x="852486" y="12700"/>
            <a:ext cx="10515600" cy="815975"/>
          </a:xfrm>
        </p:spPr>
        <p:txBody>
          <a:bodyPr/>
          <a:lstStyle/>
          <a:p>
            <a:r>
              <a:rPr lang="en-US" b="1" dirty="0"/>
              <a:t>Basic OpenGL Syntax</a:t>
            </a:r>
            <a:endParaRPr lang="en-IN" b="1" dirty="0"/>
          </a:p>
        </p:txBody>
      </p:sp>
      <p:sp>
        <p:nvSpPr>
          <p:cNvPr id="3" name="Content Placeholder 2">
            <a:extLst>
              <a:ext uri="{FF2B5EF4-FFF2-40B4-BE49-F238E27FC236}">
                <a16:creationId xmlns:a16="http://schemas.microsoft.com/office/drawing/2014/main" id="{DCA6D68F-591B-48E6-8F36-B83630223238}"/>
              </a:ext>
            </a:extLst>
          </p:cNvPr>
          <p:cNvSpPr>
            <a:spLocks noGrp="1"/>
          </p:cNvSpPr>
          <p:nvPr>
            <p:ph idx="1"/>
          </p:nvPr>
        </p:nvSpPr>
        <p:spPr>
          <a:xfrm>
            <a:off x="838199" y="723900"/>
            <a:ext cx="11039475" cy="5638800"/>
          </a:xfrm>
        </p:spPr>
        <p:txBody>
          <a:bodyPr>
            <a:normAutofit fontScale="92500"/>
          </a:bodyPr>
          <a:lstStyle/>
          <a:p>
            <a:pPr>
              <a:buFont typeface="Wingdings" panose="05000000000000000000" pitchFamily="2" charset="2"/>
              <a:buChar char="Ø"/>
            </a:pPr>
            <a:r>
              <a:rPr lang="en-US" dirty="0"/>
              <a:t>Function names in the OpenGL basic library (also called the OpenGL core library) are prefixed with gl. The component word first letter is capitalized. </a:t>
            </a:r>
          </a:p>
          <a:p>
            <a:pPr>
              <a:buFont typeface="Wingdings" panose="05000000000000000000" pitchFamily="2" charset="2"/>
              <a:buChar char="Ø"/>
            </a:pPr>
            <a:r>
              <a:rPr lang="en-US" dirty="0"/>
              <a:t>For </a:t>
            </a:r>
            <a:r>
              <a:rPr lang="en-US" dirty="0" err="1"/>
              <a:t>eg</a:t>
            </a:r>
            <a:r>
              <a:rPr lang="en-US" dirty="0"/>
              <a:t>:- glBegin, glClear, glCopyPixels, glPolygonMode </a:t>
            </a:r>
          </a:p>
          <a:p>
            <a:pPr>
              <a:buFont typeface="Wingdings" panose="05000000000000000000" pitchFamily="2" charset="2"/>
              <a:buChar char="Ø"/>
            </a:pPr>
            <a:r>
              <a:rPr lang="en-US" dirty="0"/>
              <a:t>Symbolic constants that are used with certain functions as parameters are all in capital letters, preceded by “GL”, and component are separated by underscore. </a:t>
            </a:r>
          </a:p>
          <a:p>
            <a:pPr>
              <a:buFont typeface="Wingdings" panose="05000000000000000000" pitchFamily="2" charset="2"/>
              <a:buChar char="Ø"/>
            </a:pPr>
            <a:r>
              <a:rPr lang="en-US" dirty="0"/>
              <a:t>For </a:t>
            </a:r>
            <a:r>
              <a:rPr lang="en-US" dirty="0" err="1"/>
              <a:t>eg</a:t>
            </a:r>
            <a:r>
              <a:rPr lang="en-US" dirty="0"/>
              <a:t>:- GL_2D, GL_RGB, GL_CCW, GL_POLYGON, GL_AMBIENT_AND_DIFFUSE.</a:t>
            </a:r>
          </a:p>
          <a:p>
            <a:pPr>
              <a:buFont typeface="Wingdings" panose="05000000000000000000" pitchFamily="2" charset="2"/>
              <a:buChar char="Ø"/>
            </a:pPr>
            <a:r>
              <a:rPr lang="en-US" dirty="0"/>
              <a:t>The OpenGL functions also expect specific data types. </a:t>
            </a:r>
          </a:p>
          <a:p>
            <a:pPr>
              <a:buFont typeface="Wingdings" panose="05000000000000000000" pitchFamily="2" charset="2"/>
              <a:buChar char="Ø"/>
            </a:pPr>
            <a:r>
              <a:rPr lang="en-US" dirty="0"/>
              <a:t>For example, an OpenGL function parameter might expect a value that is specified as a 32-bit integer. But the size of an integer specification can be different on different machines. </a:t>
            </a:r>
          </a:p>
          <a:p>
            <a:pPr>
              <a:buFont typeface="Wingdings" panose="05000000000000000000" pitchFamily="2" charset="2"/>
              <a:buChar char="Ø"/>
            </a:pPr>
            <a:r>
              <a:rPr lang="en-US" dirty="0"/>
              <a:t>To indicate a specific data type, OpenGL uses special built-in, data-type names, such as GLbyte, GLshort, GLint, GLfloat, GLdouble, Glboolean</a:t>
            </a:r>
            <a:endParaRPr lang="en-IN" dirty="0"/>
          </a:p>
        </p:txBody>
      </p:sp>
      <p:sp>
        <p:nvSpPr>
          <p:cNvPr id="4" name="Footer Placeholder 3">
            <a:extLst>
              <a:ext uri="{FF2B5EF4-FFF2-40B4-BE49-F238E27FC236}">
                <a16:creationId xmlns:a16="http://schemas.microsoft.com/office/drawing/2014/main" id="{5218FAFC-A647-4E1E-BC52-E9231D4815F2}"/>
              </a:ext>
            </a:extLst>
          </p:cNvPr>
          <p:cNvSpPr>
            <a:spLocks noGrp="1"/>
          </p:cNvSpPr>
          <p:nvPr>
            <p:ph type="ftr" sz="quarter" idx="11"/>
          </p:nvPr>
        </p:nvSpPr>
        <p:spPr>
          <a:xfrm>
            <a:off x="95249" y="6486525"/>
            <a:ext cx="12030075" cy="234950"/>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38780564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164332-0B0E-4F1E-B511-16B3024B7484}"/>
              </a:ext>
            </a:extLst>
          </p:cNvPr>
          <p:cNvSpPr>
            <a:spLocks noGrp="1"/>
          </p:cNvSpPr>
          <p:nvPr>
            <p:ph idx="1"/>
          </p:nvPr>
        </p:nvSpPr>
        <p:spPr>
          <a:xfrm>
            <a:off x="838200" y="238125"/>
            <a:ext cx="10515600" cy="5938838"/>
          </a:xfrm>
        </p:spPr>
        <p:txBody>
          <a:bodyPr/>
          <a:lstStyle/>
          <a:p>
            <a:pPr marL="0" indent="0">
              <a:buNone/>
            </a:pPr>
            <a:r>
              <a:rPr lang="en-US" dirty="0"/>
              <a:t>Activating line style:</a:t>
            </a:r>
          </a:p>
          <a:p>
            <a:r>
              <a:rPr lang="en-US" dirty="0"/>
              <a:t>Before a line can be displayed in the current line-style pattern, we must activate the linestyle feature of OpenGL. </a:t>
            </a:r>
          </a:p>
          <a:p>
            <a:pPr marL="0" indent="0">
              <a:buNone/>
            </a:pPr>
            <a:r>
              <a:rPr lang="en-US" dirty="0" err="1"/>
              <a:t>glEnable</a:t>
            </a:r>
            <a:r>
              <a:rPr lang="en-US" dirty="0"/>
              <a:t> (GL_LINE_STIPPLE); </a:t>
            </a:r>
          </a:p>
          <a:p>
            <a:r>
              <a:rPr lang="en-US" dirty="0"/>
              <a:t> If we forget to include this enable function, solid lines are displayed; that is, the default pattern 0xFFFF is used to display line segments.</a:t>
            </a:r>
          </a:p>
          <a:p>
            <a:r>
              <a:rPr lang="en-US" dirty="0"/>
              <a:t>At any time, we can turn off the line-pattern feature with </a:t>
            </a:r>
          </a:p>
          <a:p>
            <a:pPr marL="0" indent="0">
              <a:buNone/>
            </a:pPr>
            <a:r>
              <a:rPr lang="en-US" dirty="0" err="1"/>
              <a:t>glDisable</a:t>
            </a:r>
            <a:r>
              <a:rPr lang="en-US" dirty="0"/>
              <a:t> (GL_LINE_STIPPLE); </a:t>
            </a:r>
          </a:p>
          <a:p>
            <a:pPr marL="0" indent="0">
              <a:buNone/>
            </a:pPr>
            <a:r>
              <a:rPr lang="en-US" dirty="0"/>
              <a:t> This replaces the current line-style pattern with the default pattern (solid lines).</a:t>
            </a:r>
            <a:endParaRPr lang="en-IN" dirty="0"/>
          </a:p>
        </p:txBody>
      </p:sp>
      <p:sp>
        <p:nvSpPr>
          <p:cNvPr id="4" name="Footer Placeholder 3">
            <a:extLst>
              <a:ext uri="{FF2B5EF4-FFF2-40B4-BE49-F238E27FC236}">
                <a16:creationId xmlns:a16="http://schemas.microsoft.com/office/drawing/2014/main" id="{DD19C79D-2CD1-4EAF-97F5-15268B356D25}"/>
              </a:ext>
            </a:extLst>
          </p:cNvPr>
          <p:cNvSpPr>
            <a:spLocks noGrp="1"/>
          </p:cNvSpPr>
          <p:nvPr>
            <p:ph type="ftr" sz="quarter" idx="11"/>
          </p:nvPr>
        </p:nvSpPr>
        <p:spPr>
          <a:xfrm>
            <a:off x="80962" y="6488112"/>
            <a:ext cx="12030075" cy="263525"/>
          </a:xfrm>
        </p:spPr>
        <p:txBody>
          <a:bodyPr/>
          <a:lstStyle/>
          <a:p>
            <a:r>
              <a:rPr lang="en-IN"/>
              <a:t>COMUTER GRAPHICS AND VISUALIZATION,                                                                                                                                                                             Sougandhika Narayan, Asst Prof, Dept of CSE, KSIT  </a:t>
            </a:r>
          </a:p>
        </p:txBody>
      </p:sp>
    </p:spTree>
    <p:extLst>
      <p:ext uri="{BB962C8B-B14F-4D97-AF65-F5344CB8AC3E}">
        <p14:creationId xmlns:p14="http://schemas.microsoft.com/office/powerpoint/2010/main" val="2866298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C17946-7A43-4705-94D0-7C945A2AB31A}"/>
              </a:ext>
            </a:extLst>
          </p:cNvPr>
          <p:cNvSpPr>
            <a:spLocks noGrp="1"/>
          </p:cNvSpPr>
          <p:nvPr>
            <p:ph idx="1"/>
          </p:nvPr>
        </p:nvSpPr>
        <p:spPr>
          <a:xfrm>
            <a:off x="838200" y="209550"/>
            <a:ext cx="10515600" cy="5967413"/>
          </a:xfrm>
        </p:spPr>
        <p:txBody>
          <a:bodyPr>
            <a:normAutofit lnSpcReduction="10000"/>
          </a:bodyPr>
          <a:lstStyle/>
          <a:p>
            <a:pPr marL="0" indent="0">
              <a:buNone/>
            </a:pPr>
            <a:r>
              <a:rPr lang="en-IN" dirty="0"/>
              <a:t>Example Code:</a:t>
            </a:r>
          </a:p>
          <a:p>
            <a:pPr marL="0" indent="0">
              <a:buNone/>
            </a:pPr>
            <a:r>
              <a:rPr lang="en-IN" dirty="0"/>
              <a:t> typedef struct { float x, y; } wcPt2D; </a:t>
            </a:r>
          </a:p>
          <a:p>
            <a:pPr marL="0" indent="0">
              <a:buNone/>
            </a:pPr>
            <a:r>
              <a:rPr lang="en-IN" dirty="0"/>
              <a:t>wcPt2D </a:t>
            </a:r>
            <a:r>
              <a:rPr lang="en-IN" dirty="0" err="1"/>
              <a:t>dataPts</a:t>
            </a:r>
            <a:r>
              <a:rPr lang="en-IN" dirty="0"/>
              <a:t> [5]; </a:t>
            </a:r>
          </a:p>
          <a:p>
            <a:pPr marL="0" indent="0">
              <a:buNone/>
            </a:pPr>
            <a:r>
              <a:rPr lang="en-IN" dirty="0"/>
              <a:t>void </a:t>
            </a:r>
            <a:r>
              <a:rPr lang="en-IN" dirty="0" err="1"/>
              <a:t>linePlot</a:t>
            </a:r>
            <a:r>
              <a:rPr lang="en-IN" dirty="0"/>
              <a:t> (wcPt2D </a:t>
            </a:r>
            <a:r>
              <a:rPr lang="en-IN" dirty="0" err="1"/>
              <a:t>dataPts</a:t>
            </a:r>
            <a:r>
              <a:rPr lang="en-IN" dirty="0"/>
              <a:t> [5]) </a:t>
            </a:r>
          </a:p>
          <a:p>
            <a:pPr marL="0" indent="0">
              <a:buNone/>
            </a:pPr>
            <a:r>
              <a:rPr lang="en-IN" dirty="0"/>
              <a:t>{ </a:t>
            </a:r>
          </a:p>
          <a:p>
            <a:pPr marL="0" indent="0">
              <a:buNone/>
            </a:pPr>
            <a:r>
              <a:rPr lang="en-IN" dirty="0"/>
              <a:t>int k; </a:t>
            </a:r>
          </a:p>
          <a:p>
            <a:pPr marL="0" indent="0">
              <a:buNone/>
            </a:pPr>
            <a:r>
              <a:rPr lang="en-IN" dirty="0"/>
              <a:t>glBegin (GL_LINE_STRIP);</a:t>
            </a:r>
          </a:p>
          <a:p>
            <a:pPr marL="0" indent="0">
              <a:buNone/>
            </a:pPr>
            <a:r>
              <a:rPr lang="en-IN" dirty="0"/>
              <a:t> for (k = 0; k &lt; 5; k++) </a:t>
            </a:r>
          </a:p>
          <a:p>
            <a:pPr marL="0" indent="0">
              <a:buNone/>
            </a:pPr>
            <a:r>
              <a:rPr lang="en-IN" dirty="0"/>
              <a:t>	glVertex2f (</a:t>
            </a:r>
            <a:r>
              <a:rPr lang="en-IN" dirty="0" err="1"/>
              <a:t>dataPts</a:t>
            </a:r>
            <a:r>
              <a:rPr lang="en-IN" dirty="0"/>
              <a:t> [k].x, </a:t>
            </a:r>
            <a:r>
              <a:rPr lang="en-IN" dirty="0" err="1"/>
              <a:t>dataPts</a:t>
            </a:r>
            <a:r>
              <a:rPr lang="en-IN" dirty="0"/>
              <a:t> [k].y);</a:t>
            </a:r>
          </a:p>
          <a:p>
            <a:pPr marL="0" indent="0">
              <a:buNone/>
            </a:pPr>
            <a:r>
              <a:rPr lang="en-IN" dirty="0"/>
              <a:t>           </a:t>
            </a:r>
            <a:r>
              <a:rPr lang="en-IN" dirty="0" err="1"/>
              <a:t>glFlush</a:t>
            </a:r>
            <a:r>
              <a:rPr lang="en-IN" dirty="0"/>
              <a:t> ( ); </a:t>
            </a:r>
          </a:p>
          <a:p>
            <a:pPr marL="0" indent="0">
              <a:buNone/>
            </a:pPr>
            <a:r>
              <a:rPr lang="en-IN" dirty="0"/>
              <a:t>glEnd ( ); </a:t>
            </a:r>
          </a:p>
          <a:p>
            <a:pPr marL="0" indent="0">
              <a:buNone/>
            </a:pPr>
            <a:r>
              <a:rPr lang="en-IN" dirty="0"/>
              <a:t>}</a:t>
            </a:r>
          </a:p>
        </p:txBody>
      </p:sp>
      <p:sp>
        <p:nvSpPr>
          <p:cNvPr id="4" name="Footer Placeholder 3">
            <a:extLst>
              <a:ext uri="{FF2B5EF4-FFF2-40B4-BE49-F238E27FC236}">
                <a16:creationId xmlns:a16="http://schemas.microsoft.com/office/drawing/2014/main" id="{309269E0-6AB0-478D-B502-64A6BCCF1632}"/>
              </a:ext>
            </a:extLst>
          </p:cNvPr>
          <p:cNvSpPr>
            <a:spLocks noGrp="1"/>
          </p:cNvSpPr>
          <p:nvPr>
            <p:ph type="ftr" sz="quarter" idx="11"/>
          </p:nvPr>
        </p:nvSpPr>
        <p:spPr>
          <a:xfrm>
            <a:off x="0" y="6648450"/>
            <a:ext cx="11991975" cy="180975"/>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35850601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0877C-200A-4543-B9DD-7C752FD16956}"/>
              </a:ext>
            </a:extLst>
          </p:cNvPr>
          <p:cNvSpPr>
            <a:spLocks noGrp="1"/>
          </p:cNvSpPr>
          <p:nvPr>
            <p:ph type="title"/>
          </p:nvPr>
        </p:nvSpPr>
        <p:spPr>
          <a:xfrm>
            <a:off x="838200" y="136525"/>
            <a:ext cx="10515600" cy="596900"/>
          </a:xfrm>
        </p:spPr>
        <p:txBody>
          <a:bodyPr>
            <a:normAutofit fontScale="90000"/>
          </a:bodyPr>
          <a:lstStyle/>
          <a:p>
            <a:r>
              <a:rPr lang="en-IN" dirty="0"/>
              <a:t>Curve Attributes</a:t>
            </a:r>
          </a:p>
        </p:txBody>
      </p:sp>
      <p:sp>
        <p:nvSpPr>
          <p:cNvPr id="3" name="Content Placeholder 2">
            <a:extLst>
              <a:ext uri="{FF2B5EF4-FFF2-40B4-BE49-F238E27FC236}">
                <a16:creationId xmlns:a16="http://schemas.microsoft.com/office/drawing/2014/main" id="{23683D07-7992-4284-880C-F163AFBD538A}"/>
              </a:ext>
            </a:extLst>
          </p:cNvPr>
          <p:cNvSpPr>
            <a:spLocks noGrp="1"/>
          </p:cNvSpPr>
          <p:nvPr>
            <p:ph idx="1"/>
          </p:nvPr>
        </p:nvSpPr>
        <p:spPr>
          <a:xfrm>
            <a:off x="838200" y="828675"/>
            <a:ext cx="10515600" cy="5348288"/>
          </a:xfrm>
        </p:spPr>
        <p:txBody>
          <a:bodyPr/>
          <a:lstStyle/>
          <a:p>
            <a:r>
              <a:rPr lang="en-US" dirty="0"/>
              <a:t>Parameters for curve attributes are the same as those for straight-line segments. </a:t>
            </a:r>
          </a:p>
          <a:p>
            <a:r>
              <a:rPr lang="en-US" dirty="0"/>
              <a:t>We can display curves with varying colors, widths, dot-dash patterns, and available pen or brush options. </a:t>
            </a:r>
          </a:p>
          <a:p>
            <a:r>
              <a:rPr lang="en-US" dirty="0"/>
              <a:t>Methods for adapting curve-drawing algorithms to accommodate attribute selections are similar to those for line drawing.</a:t>
            </a:r>
          </a:p>
          <a:p>
            <a:r>
              <a:rPr lang="en-US" dirty="0"/>
              <a:t>Raster curves of various widths can be displayed using the method of horizontal or vertical pixel spans. </a:t>
            </a:r>
          </a:p>
          <a:p>
            <a:pPr marL="0" indent="0">
              <a:buNone/>
            </a:pPr>
            <a:r>
              <a:rPr lang="en-US" dirty="0"/>
              <a:t>Case 1: Where the magnitude of the curve slope |m| &lt;= 1.0, we plot vertical spans; </a:t>
            </a:r>
          </a:p>
          <a:p>
            <a:pPr marL="0" indent="0">
              <a:buNone/>
            </a:pPr>
            <a:r>
              <a:rPr lang="en-US" dirty="0"/>
              <a:t>Case 2: when the slope magnitude |m| &gt; 1.0, we plot horizontal spans.</a:t>
            </a:r>
            <a:endParaRPr lang="en-IN" dirty="0"/>
          </a:p>
        </p:txBody>
      </p:sp>
      <p:sp>
        <p:nvSpPr>
          <p:cNvPr id="4" name="Footer Placeholder 3">
            <a:extLst>
              <a:ext uri="{FF2B5EF4-FFF2-40B4-BE49-F238E27FC236}">
                <a16:creationId xmlns:a16="http://schemas.microsoft.com/office/drawing/2014/main" id="{E6877BAB-E2DB-4764-BDC9-FE59B8844A1E}"/>
              </a:ext>
            </a:extLst>
          </p:cNvPr>
          <p:cNvSpPr>
            <a:spLocks noGrp="1"/>
          </p:cNvSpPr>
          <p:nvPr>
            <p:ph type="ftr" sz="quarter" idx="11"/>
          </p:nvPr>
        </p:nvSpPr>
        <p:spPr/>
        <p:txBody>
          <a:bodyPr/>
          <a:lstStyle/>
          <a:p>
            <a:r>
              <a:rPr lang="en-IN"/>
              <a:t>COMUTER GRAPHICS AND VISUALIZATION,                                                                                                                                                                             Sougandhika Narayan, Asst Prof, Dept of CSE, KSIT  </a:t>
            </a:r>
          </a:p>
        </p:txBody>
      </p:sp>
    </p:spTree>
    <p:extLst>
      <p:ext uri="{BB962C8B-B14F-4D97-AF65-F5344CB8AC3E}">
        <p14:creationId xmlns:p14="http://schemas.microsoft.com/office/powerpoint/2010/main" val="1695991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96DC8-6A85-4CC3-B0A9-51B0B1F7674E}"/>
              </a:ext>
            </a:extLst>
          </p:cNvPr>
          <p:cNvSpPr>
            <a:spLocks noGrp="1"/>
          </p:cNvSpPr>
          <p:nvPr>
            <p:ph type="title"/>
          </p:nvPr>
        </p:nvSpPr>
        <p:spPr>
          <a:xfrm>
            <a:off x="838200" y="207962"/>
            <a:ext cx="10515600" cy="473075"/>
          </a:xfrm>
        </p:spPr>
        <p:txBody>
          <a:bodyPr>
            <a:normAutofit fontScale="90000"/>
          </a:bodyPr>
          <a:lstStyle/>
          <a:p>
            <a:r>
              <a:rPr lang="en-US" dirty="0"/>
              <a:t>Different methods to draw a curve:</a:t>
            </a:r>
            <a:endParaRPr lang="en-IN" dirty="0"/>
          </a:p>
        </p:txBody>
      </p:sp>
      <p:sp>
        <p:nvSpPr>
          <p:cNvPr id="3" name="Content Placeholder 2">
            <a:extLst>
              <a:ext uri="{FF2B5EF4-FFF2-40B4-BE49-F238E27FC236}">
                <a16:creationId xmlns:a16="http://schemas.microsoft.com/office/drawing/2014/main" id="{4C236E3F-DE0C-4399-9EF0-4643153B569D}"/>
              </a:ext>
            </a:extLst>
          </p:cNvPr>
          <p:cNvSpPr>
            <a:spLocks noGrp="1"/>
          </p:cNvSpPr>
          <p:nvPr>
            <p:ph idx="1"/>
          </p:nvPr>
        </p:nvSpPr>
        <p:spPr>
          <a:xfrm>
            <a:off x="838199" y="923925"/>
            <a:ext cx="11134725" cy="5253038"/>
          </a:xfrm>
        </p:spPr>
        <p:txBody>
          <a:bodyPr/>
          <a:lstStyle/>
          <a:p>
            <a:pPr marL="0" indent="0">
              <a:buNone/>
            </a:pPr>
            <a:r>
              <a:rPr lang="en-US" dirty="0">
                <a:solidFill>
                  <a:srgbClr val="FF0000"/>
                </a:solidFill>
              </a:rPr>
              <a:t>Method 1: </a:t>
            </a:r>
          </a:p>
          <a:p>
            <a:pPr marL="0" indent="0">
              <a:buNone/>
            </a:pPr>
            <a:r>
              <a:rPr lang="en-US" dirty="0"/>
              <a:t>Using circle symmetry property, we generate the circle path with vertical spans in the octant from x = 0 to x = y, and then reflect pixel positions about the line y = x to y=0</a:t>
            </a:r>
          </a:p>
          <a:p>
            <a:pPr marL="0" indent="0">
              <a:buNone/>
            </a:pPr>
            <a:r>
              <a:rPr lang="en-US" dirty="0">
                <a:solidFill>
                  <a:srgbClr val="FF0000"/>
                </a:solidFill>
              </a:rPr>
              <a:t>Method 2: </a:t>
            </a:r>
          </a:p>
          <a:p>
            <a:pPr marL="0" indent="0">
              <a:buNone/>
            </a:pPr>
            <a:r>
              <a:rPr lang="en-US" dirty="0"/>
              <a:t>Another method for displaying thick curves is to fill in the area between two Parallel curve paths, whose separation distance is equal to the desired width. We could do this using the specified curve path as one boundary and setting up the second boundary either inside or outside the original curve path. This approach, however, shifts the original curve path either inward or outward, depending on which direction we choose for the second boundary.</a:t>
            </a:r>
            <a:endParaRPr lang="en-IN" dirty="0"/>
          </a:p>
        </p:txBody>
      </p:sp>
      <p:sp>
        <p:nvSpPr>
          <p:cNvPr id="4" name="Footer Placeholder 3">
            <a:extLst>
              <a:ext uri="{FF2B5EF4-FFF2-40B4-BE49-F238E27FC236}">
                <a16:creationId xmlns:a16="http://schemas.microsoft.com/office/drawing/2014/main" id="{42A8FEFA-8F75-4A53-A5CA-986F1D748A78}"/>
              </a:ext>
            </a:extLst>
          </p:cNvPr>
          <p:cNvSpPr>
            <a:spLocks noGrp="1"/>
          </p:cNvSpPr>
          <p:nvPr>
            <p:ph type="ftr" sz="quarter" idx="11"/>
          </p:nvPr>
        </p:nvSpPr>
        <p:spPr>
          <a:xfrm>
            <a:off x="114300" y="6457952"/>
            <a:ext cx="11963400" cy="293687"/>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25202086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3762F1-DCD0-4D7B-A13A-F75C3877463E}"/>
              </a:ext>
            </a:extLst>
          </p:cNvPr>
          <p:cNvSpPr>
            <a:spLocks noGrp="1"/>
          </p:cNvSpPr>
          <p:nvPr>
            <p:ph idx="1"/>
          </p:nvPr>
        </p:nvSpPr>
        <p:spPr>
          <a:xfrm>
            <a:off x="838200" y="136525"/>
            <a:ext cx="10515600" cy="6040438"/>
          </a:xfrm>
        </p:spPr>
        <p:txBody>
          <a:bodyPr/>
          <a:lstStyle/>
          <a:p>
            <a:pPr marL="0" indent="0">
              <a:buNone/>
            </a:pPr>
            <a:r>
              <a:rPr lang="en-US" dirty="0">
                <a:solidFill>
                  <a:srgbClr val="FF0000"/>
                </a:solidFill>
              </a:rPr>
              <a:t>Method 3:</a:t>
            </a:r>
          </a:p>
          <a:p>
            <a:pPr marL="0" indent="0">
              <a:buNone/>
            </a:pPr>
            <a:r>
              <a:rPr lang="en-US" dirty="0"/>
              <a:t>The pixel masks discussed for implementing line-style options could also be used in raster curve algorithms to generate dashed or dotted patterns </a:t>
            </a:r>
          </a:p>
          <a:p>
            <a:pPr marL="0" indent="0">
              <a:buNone/>
            </a:pPr>
            <a:r>
              <a:rPr lang="en-US" dirty="0">
                <a:solidFill>
                  <a:srgbClr val="FF0000"/>
                </a:solidFill>
              </a:rPr>
              <a:t>Method 4: </a:t>
            </a:r>
          </a:p>
          <a:p>
            <a:pPr marL="0" indent="0">
              <a:buNone/>
            </a:pPr>
            <a:r>
              <a:rPr lang="en-US" dirty="0"/>
              <a:t>Pen (or brush) displays of curves are generated using the same techniques discussed for straight-line segments. </a:t>
            </a:r>
          </a:p>
          <a:p>
            <a:pPr marL="0" indent="0">
              <a:buNone/>
            </a:pPr>
            <a:r>
              <a:rPr lang="en-US" dirty="0">
                <a:solidFill>
                  <a:srgbClr val="FF0000"/>
                </a:solidFill>
              </a:rPr>
              <a:t>Method 5: </a:t>
            </a:r>
          </a:p>
          <a:p>
            <a:pPr marL="0" indent="0">
              <a:buNone/>
            </a:pPr>
            <a:r>
              <a:rPr lang="en-US" dirty="0"/>
              <a:t>Painting and drawing programs allow pictures to be constructed interactively by using a pointing device, such as a stylus and a graphics tablet, to sketch various curve shapes.</a:t>
            </a:r>
            <a:endParaRPr lang="en-IN" dirty="0"/>
          </a:p>
        </p:txBody>
      </p:sp>
      <p:sp>
        <p:nvSpPr>
          <p:cNvPr id="4" name="Footer Placeholder 3">
            <a:extLst>
              <a:ext uri="{FF2B5EF4-FFF2-40B4-BE49-F238E27FC236}">
                <a16:creationId xmlns:a16="http://schemas.microsoft.com/office/drawing/2014/main" id="{7D817C03-D697-4186-82E7-EC6EA6A19200}"/>
              </a:ext>
            </a:extLst>
          </p:cNvPr>
          <p:cNvSpPr>
            <a:spLocks noGrp="1"/>
          </p:cNvSpPr>
          <p:nvPr>
            <p:ph type="ftr" sz="quarter" idx="11"/>
          </p:nvPr>
        </p:nvSpPr>
        <p:spPr>
          <a:xfrm>
            <a:off x="95250" y="6477000"/>
            <a:ext cx="12020550" cy="244475"/>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3705155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1FD63-03C0-45A3-9D80-65266529ABD7}"/>
              </a:ext>
            </a:extLst>
          </p:cNvPr>
          <p:cNvSpPr>
            <a:spLocks noGrp="1"/>
          </p:cNvSpPr>
          <p:nvPr>
            <p:ph type="title"/>
          </p:nvPr>
        </p:nvSpPr>
        <p:spPr>
          <a:xfrm>
            <a:off x="771525" y="136525"/>
            <a:ext cx="10515600" cy="520700"/>
          </a:xfrm>
        </p:spPr>
        <p:txBody>
          <a:bodyPr>
            <a:normAutofit fontScale="90000"/>
          </a:bodyPr>
          <a:lstStyle/>
          <a:p>
            <a:r>
              <a:rPr lang="en-US" dirty="0"/>
              <a:t>Line Drawing Algorithm</a:t>
            </a:r>
            <a:endParaRPr lang="en-IN" dirty="0"/>
          </a:p>
        </p:txBody>
      </p:sp>
      <p:sp>
        <p:nvSpPr>
          <p:cNvPr id="3" name="Content Placeholder 2">
            <a:extLst>
              <a:ext uri="{FF2B5EF4-FFF2-40B4-BE49-F238E27FC236}">
                <a16:creationId xmlns:a16="http://schemas.microsoft.com/office/drawing/2014/main" id="{2A25650C-45FF-4D5B-B1F7-A9861BDB2AED}"/>
              </a:ext>
            </a:extLst>
          </p:cNvPr>
          <p:cNvSpPr>
            <a:spLocks noGrp="1"/>
          </p:cNvSpPr>
          <p:nvPr>
            <p:ph idx="1"/>
          </p:nvPr>
        </p:nvSpPr>
        <p:spPr>
          <a:xfrm>
            <a:off x="838200" y="657225"/>
            <a:ext cx="11087100" cy="5519738"/>
          </a:xfrm>
        </p:spPr>
        <p:txBody>
          <a:bodyPr/>
          <a:lstStyle/>
          <a:p>
            <a:pPr marL="0" indent="0">
              <a:buNone/>
            </a:pPr>
            <a:r>
              <a:rPr lang="en-US" dirty="0"/>
              <a:t>A straight-line segment in a scene is defined by coordinate positions for the endpoints of the segment. </a:t>
            </a:r>
          </a:p>
          <a:p>
            <a:pPr marL="0" indent="0">
              <a:buNone/>
            </a:pPr>
            <a:r>
              <a:rPr lang="en-US" dirty="0"/>
              <a:t>To display the line on a raster monitor, the graphics system must first project the endpoints to integer screen coordinates and determine the nearest pixel positions along the line path between the two endpoints then the line color is loaded into the frame buffer at the corresponding pixel coordinates </a:t>
            </a:r>
          </a:p>
          <a:p>
            <a:pPr marL="0" indent="0">
              <a:buNone/>
            </a:pPr>
            <a:r>
              <a:rPr lang="en-US" dirty="0"/>
              <a:t>The Cartesian slope-intercept equation for a straight line is</a:t>
            </a:r>
          </a:p>
          <a:p>
            <a:pPr marL="0" indent="0">
              <a:buNone/>
            </a:pPr>
            <a:r>
              <a:rPr lang="en-US" dirty="0"/>
              <a:t> y=m * x +b----------- &gt;(1) with m as the slope of the line and b as the y intercept. </a:t>
            </a:r>
          </a:p>
          <a:p>
            <a:pPr marL="0" indent="0">
              <a:buNone/>
            </a:pPr>
            <a:r>
              <a:rPr lang="en-US" dirty="0"/>
              <a:t> Given that the two endpoints of a line segment are specified at positions (x0,y0) and (</a:t>
            </a:r>
            <a:r>
              <a:rPr lang="en-US" dirty="0" err="1"/>
              <a:t>xend</a:t>
            </a:r>
            <a:r>
              <a:rPr lang="en-US" dirty="0"/>
              <a:t>, </a:t>
            </a:r>
            <a:r>
              <a:rPr lang="en-US" dirty="0" err="1"/>
              <a:t>yend</a:t>
            </a:r>
            <a:r>
              <a:rPr lang="en-US" dirty="0"/>
              <a:t>) ,as shown in fig.</a:t>
            </a:r>
            <a:endParaRPr lang="en-IN" dirty="0"/>
          </a:p>
        </p:txBody>
      </p:sp>
      <p:sp>
        <p:nvSpPr>
          <p:cNvPr id="4" name="Footer Placeholder 3">
            <a:extLst>
              <a:ext uri="{FF2B5EF4-FFF2-40B4-BE49-F238E27FC236}">
                <a16:creationId xmlns:a16="http://schemas.microsoft.com/office/drawing/2014/main" id="{439455D6-C5CA-41F0-89F8-61C6F272C338}"/>
              </a:ext>
            </a:extLst>
          </p:cNvPr>
          <p:cNvSpPr>
            <a:spLocks noGrp="1"/>
          </p:cNvSpPr>
          <p:nvPr>
            <p:ph type="ftr" sz="quarter" idx="11"/>
          </p:nvPr>
        </p:nvSpPr>
        <p:spPr>
          <a:xfrm>
            <a:off x="76200" y="6410325"/>
            <a:ext cx="12039600" cy="287338"/>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14296076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D79D56-8D34-49CF-B8B3-3B4075D9A78C}"/>
              </a:ext>
            </a:extLst>
          </p:cNvPr>
          <p:cNvSpPr>
            <a:spLocks noGrp="1"/>
          </p:cNvSpPr>
          <p:nvPr>
            <p:ph idx="1"/>
          </p:nvPr>
        </p:nvSpPr>
        <p:spPr>
          <a:xfrm>
            <a:off x="838200" y="136525"/>
            <a:ext cx="10515600" cy="6040438"/>
          </a:xfrm>
        </p:spPr>
        <p:txBody>
          <a:bodyPr/>
          <a:lstStyle/>
          <a:p>
            <a:pPr marL="0" indent="0">
              <a:buNone/>
            </a:pPr>
            <a:r>
              <a:rPr lang="en-US" dirty="0"/>
              <a:t>We determine values for the slope m and y intercept b with the following equations: m=(</a:t>
            </a:r>
            <a:r>
              <a:rPr lang="en-US" dirty="0" err="1"/>
              <a:t>yend</a:t>
            </a:r>
            <a:r>
              <a:rPr lang="en-US" dirty="0"/>
              <a:t> - y0)/(</a:t>
            </a:r>
            <a:r>
              <a:rPr lang="en-US" dirty="0" err="1"/>
              <a:t>xend</a:t>
            </a:r>
            <a:r>
              <a:rPr lang="en-US" dirty="0"/>
              <a:t> - x0)-----------------&gt;(2) </a:t>
            </a:r>
          </a:p>
          <a:p>
            <a:pPr marL="0" indent="0">
              <a:buNone/>
            </a:pPr>
            <a:r>
              <a:rPr lang="en-US" dirty="0"/>
              <a:t>b=y0 - m.x0 ------------- &gt;(3) </a:t>
            </a:r>
          </a:p>
          <a:p>
            <a:pPr marL="0" indent="0">
              <a:buNone/>
            </a:pPr>
            <a:r>
              <a:rPr lang="en-US" dirty="0"/>
              <a:t>Algorithms for displaying straight line are based on the line equation (1) and calculations given in eq(2) and (3). </a:t>
            </a:r>
          </a:p>
          <a:p>
            <a:pPr marL="0" indent="0">
              <a:buNone/>
            </a:pPr>
            <a:r>
              <a:rPr lang="en-US" dirty="0"/>
              <a:t>For given x interval δx along a line, we can compute the corresponding y interval δy from eq.(2) as δy=m. δx ----------------&gt;(4) </a:t>
            </a:r>
          </a:p>
          <a:p>
            <a:pPr marL="0" indent="0">
              <a:buNone/>
            </a:pPr>
            <a:r>
              <a:rPr lang="en-US" dirty="0"/>
              <a:t> Similarly, we can obtain the x interval δx corresponding to a specified δy as δx=δy/m ----------------- &gt;(5)</a:t>
            </a:r>
            <a:endParaRPr lang="en-IN" dirty="0"/>
          </a:p>
        </p:txBody>
      </p:sp>
      <p:sp>
        <p:nvSpPr>
          <p:cNvPr id="4" name="Footer Placeholder 3">
            <a:extLst>
              <a:ext uri="{FF2B5EF4-FFF2-40B4-BE49-F238E27FC236}">
                <a16:creationId xmlns:a16="http://schemas.microsoft.com/office/drawing/2014/main" id="{8CE6A951-1E97-4551-B248-A687CFC5B6FE}"/>
              </a:ext>
            </a:extLst>
          </p:cNvPr>
          <p:cNvSpPr>
            <a:spLocks noGrp="1"/>
          </p:cNvSpPr>
          <p:nvPr>
            <p:ph type="ftr" sz="quarter" idx="11"/>
          </p:nvPr>
        </p:nvSpPr>
        <p:spPr>
          <a:xfrm>
            <a:off x="180975" y="6630193"/>
            <a:ext cx="12011025" cy="182563"/>
          </a:xfrm>
        </p:spPr>
        <p:txBody>
          <a:bodyPr/>
          <a:lstStyle/>
          <a:p>
            <a:r>
              <a:rPr lang="en-IN" dirty="0"/>
              <a:t>COMUTER GRAPHICS AND VISUALIZATION,                                                                                                                                                                             Sougandhika Narayan, Asst Prof, Dept of CSE, KSIT  </a:t>
            </a:r>
          </a:p>
        </p:txBody>
      </p:sp>
      <p:pic>
        <p:nvPicPr>
          <p:cNvPr id="8" name="Picture 7">
            <a:extLst>
              <a:ext uri="{FF2B5EF4-FFF2-40B4-BE49-F238E27FC236}">
                <a16:creationId xmlns:a16="http://schemas.microsoft.com/office/drawing/2014/main" id="{F01989E6-1E91-454A-951C-07864E1F84ED}"/>
              </a:ext>
            </a:extLst>
          </p:cNvPr>
          <p:cNvPicPr>
            <a:picLocks noChangeAspect="1"/>
          </p:cNvPicPr>
          <p:nvPr/>
        </p:nvPicPr>
        <p:blipFill>
          <a:blip r:embed="rId2"/>
          <a:stretch>
            <a:fillRect/>
          </a:stretch>
        </p:blipFill>
        <p:spPr>
          <a:xfrm>
            <a:off x="6381749" y="3761979"/>
            <a:ext cx="4695825" cy="2776933"/>
          </a:xfrm>
          <a:prstGeom prst="rect">
            <a:avLst/>
          </a:prstGeom>
        </p:spPr>
      </p:pic>
    </p:spTree>
    <p:extLst>
      <p:ext uri="{BB962C8B-B14F-4D97-AF65-F5344CB8AC3E}">
        <p14:creationId xmlns:p14="http://schemas.microsoft.com/office/powerpoint/2010/main" val="35311922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038F39-1F51-41FF-AFA4-3A68CBFF89DF}"/>
              </a:ext>
            </a:extLst>
          </p:cNvPr>
          <p:cNvSpPr>
            <a:spLocks noGrp="1"/>
          </p:cNvSpPr>
          <p:nvPr>
            <p:ph idx="1"/>
          </p:nvPr>
        </p:nvSpPr>
        <p:spPr>
          <a:xfrm>
            <a:off x="838200" y="136525"/>
            <a:ext cx="10515600" cy="6040438"/>
          </a:xfrm>
        </p:spPr>
        <p:txBody>
          <a:bodyPr/>
          <a:lstStyle/>
          <a:p>
            <a:pPr marL="0" indent="0">
              <a:buNone/>
            </a:pPr>
            <a:r>
              <a:rPr lang="en-US" dirty="0">
                <a:solidFill>
                  <a:srgbClr val="FF0000"/>
                </a:solidFill>
              </a:rPr>
              <a:t>For lines with slope magnitudes </a:t>
            </a:r>
          </a:p>
          <a:p>
            <a:pPr marL="0" indent="0">
              <a:buNone/>
            </a:pPr>
            <a:endParaRPr lang="en-US" dirty="0">
              <a:solidFill>
                <a:srgbClr val="FF0000"/>
              </a:solidFill>
            </a:endParaRPr>
          </a:p>
          <a:p>
            <a:pPr>
              <a:buFont typeface="Wingdings" panose="05000000000000000000" pitchFamily="2" charset="2"/>
              <a:buChar char="Ø"/>
            </a:pPr>
            <a:r>
              <a:rPr lang="en-US" dirty="0"/>
              <a:t>|m|&lt;1, δx can be set proportional to a small horizontal deflection voltage with the corresponding vertical deflection voltage set proportional to δy from eq.(4) </a:t>
            </a:r>
          </a:p>
          <a:p>
            <a:pPr>
              <a:buFont typeface="Wingdings" panose="05000000000000000000" pitchFamily="2" charset="2"/>
              <a:buChar char="Ø"/>
            </a:pPr>
            <a:r>
              <a:rPr lang="en-US" dirty="0"/>
              <a:t>|m|&gt;1, δy can be set proportional to a small vertical deflection voltage with the corresponding horizontal deflection voltage set proportional to δx from eq.(5) </a:t>
            </a:r>
          </a:p>
          <a:p>
            <a:pPr>
              <a:buFont typeface="Wingdings" panose="05000000000000000000" pitchFamily="2" charset="2"/>
              <a:buChar char="Ø"/>
            </a:pPr>
            <a:r>
              <a:rPr lang="en-US" dirty="0"/>
              <a:t>|m|=1, δx=δy and the horizontal and vertical deflections voltages are equal</a:t>
            </a:r>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
        <p:nvSpPr>
          <p:cNvPr id="4" name="Footer Placeholder 3">
            <a:extLst>
              <a:ext uri="{FF2B5EF4-FFF2-40B4-BE49-F238E27FC236}">
                <a16:creationId xmlns:a16="http://schemas.microsoft.com/office/drawing/2014/main" id="{67265F73-F551-483A-8048-46D36582192A}"/>
              </a:ext>
            </a:extLst>
          </p:cNvPr>
          <p:cNvSpPr>
            <a:spLocks noGrp="1"/>
          </p:cNvSpPr>
          <p:nvPr>
            <p:ph type="ftr" sz="quarter" idx="11"/>
          </p:nvPr>
        </p:nvSpPr>
        <p:spPr/>
        <p:txBody>
          <a:bodyPr/>
          <a:lstStyle/>
          <a:p>
            <a:r>
              <a:rPr lang="en-IN"/>
              <a:t>COMUTER GRAPHICS AND VISUALIZATION,                                                                                                                                                                             Sougandhika Narayan, Asst Prof, Dept of CSE, KSIT  </a:t>
            </a:r>
          </a:p>
        </p:txBody>
      </p:sp>
    </p:spTree>
    <p:extLst>
      <p:ext uri="{BB962C8B-B14F-4D97-AF65-F5344CB8AC3E}">
        <p14:creationId xmlns:p14="http://schemas.microsoft.com/office/powerpoint/2010/main" val="24825816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D8CCD-5FF5-484D-9045-11CEF2981B05}"/>
              </a:ext>
            </a:extLst>
          </p:cNvPr>
          <p:cNvSpPr>
            <a:spLocks noGrp="1"/>
          </p:cNvSpPr>
          <p:nvPr>
            <p:ph type="title"/>
          </p:nvPr>
        </p:nvSpPr>
        <p:spPr>
          <a:xfrm>
            <a:off x="838200" y="136525"/>
            <a:ext cx="10515600" cy="815975"/>
          </a:xfrm>
        </p:spPr>
        <p:txBody>
          <a:bodyPr>
            <a:normAutofit fontScale="90000"/>
          </a:bodyPr>
          <a:lstStyle/>
          <a:p>
            <a:r>
              <a:rPr lang="en-IN" dirty="0"/>
              <a:t>DDA Algorithm (DIGITAL DIFFERENTIAL ANALYZER)</a:t>
            </a:r>
          </a:p>
        </p:txBody>
      </p:sp>
      <p:sp>
        <p:nvSpPr>
          <p:cNvPr id="3" name="Content Placeholder 2">
            <a:extLst>
              <a:ext uri="{FF2B5EF4-FFF2-40B4-BE49-F238E27FC236}">
                <a16:creationId xmlns:a16="http://schemas.microsoft.com/office/drawing/2014/main" id="{51942303-05C0-49BF-862A-0CFB05F1F1CF}"/>
              </a:ext>
            </a:extLst>
          </p:cNvPr>
          <p:cNvSpPr>
            <a:spLocks noGrp="1"/>
          </p:cNvSpPr>
          <p:nvPr>
            <p:ph idx="1"/>
          </p:nvPr>
        </p:nvSpPr>
        <p:spPr>
          <a:xfrm>
            <a:off x="838200" y="1123950"/>
            <a:ext cx="10515600" cy="5053013"/>
          </a:xfrm>
        </p:spPr>
        <p:txBody>
          <a:bodyPr/>
          <a:lstStyle/>
          <a:p>
            <a:r>
              <a:rPr lang="en-IN" dirty="0"/>
              <a:t> The DDA is a scan-conversion line algorithm based on calculating either </a:t>
            </a:r>
            <a:r>
              <a:rPr lang="el-GR" dirty="0"/>
              <a:t>δ</a:t>
            </a:r>
            <a:r>
              <a:rPr lang="en-IN" dirty="0"/>
              <a:t>y or </a:t>
            </a:r>
            <a:r>
              <a:rPr lang="el-GR" dirty="0"/>
              <a:t>δ</a:t>
            </a:r>
            <a:r>
              <a:rPr lang="en-IN" dirty="0"/>
              <a:t>x.</a:t>
            </a:r>
          </a:p>
          <a:p>
            <a:r>
              <a:rPr lang="en-US" dirty="0"/>
              <a:t>A line is sampled at unit intervals in one coordinate and the corresponding integer values nearest the line path are determined for the other coordinate </a:t>
            </a:r>
          </a:p>
          <a:p>
            <a:r>
              <a:rPr lang="en-US" dirty="0"/>
              <a:t> DDA Algorithm has three cases so from equation i.e., </a:t>
            </a:r>
          </a:p>
          <a:p>
            <a:pPr marL="0" indent="0">
              <a:lnSpc>
                <a:spcPct val="107000"/>
              </a:lnSpc>
              <a:spcAft>
                <a:spcPts val="80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	m=(y</a:t>
            </a:r>
            <a:r>
              <a:rPr lang="en-US" sz="2400" baseline="-25000" dirty="0">
                <a:effectLst/>
                <a:latin typeface="Calibri" panose="020F0502020204030204" pitchFamily="34" charset="0"/>
                <a:ea typeface="Calibri" panose="020F0502020204030204" pitchFamily="34" charset="0"/>
                <a:cs typeface="Times New Roman" panose="02020603050405020304" pitchFamily="18" charset="0"/>
              </a:rPr>
              <a:t>k+1 </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y</a:t>
            </a:r>
            <a:r>
              <a:rPr lang="en-US" sz="2400" baseline="-25000" dirty="0" err="1">
                <a:effectLst/>
                <a:latin typeface="Calibri" panose="020F0502020204030204" pitchFamily="34" charset="0"/>
                <a:ea typeface="Calibri" panose="020F0502020204030204" pitchFamily="34" charset="0"/>
                <a:cs typeface="Times New Roman" panose="02020603050405020304" pitchFamily="18" charset="0"/>
              </a:rPr>
              <a:t>k</a:t>
            </a:r>
            <a:r>
              <a:rPr lang="en-US" sz="2400" dirty="0">
                <a:effectLst/>
                <a:latin typeface="Calibri" panose="020F0502020204030204" pitchFamily="34" charset="0"/>
                <a:ea typeface="Calibri" panose="020F0502020204030204" pitchFamily="34" charset="0"/>
                <a:cs typeface="Times New Roman" panose="02020603050405020304" pitchFamily="18" charset="0"/>
              </a:rPr>
              <a:t>)/(x</a:t>
            </a:r>
            <a:r>
              <a:rPr lang="en-US" sz="2400" baseline="-25000" dirty="0">
                <a:effectLst/>
                <a:latin typeface="Calibri" panose="020F0502020204030204" pitchFamily="34" charset="0"/>
                <a:ea typeface="Calibri" panose="020F0502020204030204" pitchFamily="34" charset="0"/>
                <a:cs typeface="Times New Roman" panose="02020603050405020304" pitchFamily="18" charset="0"/>
              </a:rPr>
              <a:t>k+1 </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x</a:t>
            </a:r>
            <a:r>
              <a:rPr lang="en-US" sz="2400" baseline="-25000" dirty="0" err="1">
                <a:effectLst/>
                <a:latin typeface="Calibri" panose="020F0502020204030204" pitchFamily="34" charset="0"/>
                <a:ea typeface="Calibri" panose="020F0502020204030204" pitchFamily="34" charset="0"/>
                <a:cs typeface="Times New Roman" panose="02020603050405020304" pitchFamily="18" charset="0"/>
              </a:rPr>
              <a:t>k</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55F01064-D56E-4B28-BF37-B3CC21F09B0A}"/>
              </a:ext>
            </a:extLst>
          </p:cNvPr>
          <p:cNvSpPr>
            <a:spLocks noGrp="1"/>
          </p:cNvSpPr>
          <p:nvPr>
            <p:ph type="ftr" sz="quarter" idx="11"/>
          </p:nvPr>
        </p:nvSpPr>
        <p:spPr/>
        <p:txBody>
          <a:bodyPr/>
          <a:lstStyle/>
          <a:p>
            <a:r>
              <a:rPr lang="en-IN"/>
              <a:t>COMUTER GRAPHICS AND VISUALIZATION,                                                                                                                                                                             Sougandhika Narayan, Asst Prof, Dept of CSE, KSIT  </a:t>
            </a:r>
          </a:p>
        </p:txBody>
      </p:sp>
    </p:spTree>
    <p:extLst>
      <p:ext uri="{BB962C8B-B14F-4D97-AF65-F5344CB8AC3E}">
        <p14:creationId xmlns:p14="http://schemas.microsoft.com/office/powerpoint/2010/main" val="26116123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CD317-7A3C-41B0-BA79-38B6DD707825}"/>
              </a:ext>
            </a:extLst>
          </p:cNvPr>
          <p:cNvSpPr>
            <a:spLocks noGrp="1"/>
          </p:cNvSpPr>
          <p:nvPr>
            <p:ph type="title"/>
          </p:nvPr>
        </p:nvSpPr>
        <p:spPr>
          <a:xfrm>
            <a:off x="838200" y="365126"/>
            <a:ext cx="10515600" cy="673100"/>
          </a:xfrm>
        </p:spPr>
        <p:txBody>
          <a:bodyPr>
            <a:normAutofit/>
          </a:bodyPr>
          <a:lstStyle/>
          <a:p>
            <a:r>
              <a:rPr lang="en-US" sz="4000" dirty="0"/>
              <a:t>Case1:</a:t>
            </a:r>
            <a:endParaRPr lang="en-IN" sz="4000" dirty="0"/>
          </a:p>
        </p:txBody>
      </p:sp>
      <p:sp>
        <p:nvSpPr>
          <p:cNvPr id="3" name="Content Placeholder 2">
            <a:extLst>
              <a:ext uri="{FF2B5EF4-FFF2-40B4-BE49-F238E27FC236}">
                <a16:creationId xmlns:a16="http://schemas.microsoft.com/office/drawing/2014/main" id="{3D679351-7588-424A-9531-CEF8A816D59F}"/>
              </a:ext>
            </a:extLst>
          </p:cNvPr>
          <p:cNvSpPr>
            <a:spLocks noGrp="1"/>
          </p:cNvSpPr>
          <p:nvPr>
            <p:ph idx="1"/>
          </p:nvPr>
        </p:nvSpPr>
        <p:spPr>
          <a:xfrm>
            <a:off x="838200" y="1200150"/>
            <a:ext cx="10515600" cy="4976813"/>
          </a:xfrm>
        </p:spPr>
        <p:txBody>
          <a:bodyPr/>
          <a:lstStyle/>
          <a:p>
            <a:pPr marL="838200" marR="1500505" indent="0">
              <a:lnSpc>
                <a:spcPct val="150000"/>
              </a:lnSpc>
              <a:spcBef>
                <a:spcPts val="675"/>
              </a:spcBef>
              <a:spcAft>
                <a:spcPts val="0"/>
              </a:spcAft>
              <a:buNone/>
            </a:pPr>
            <a:r>
              <a:rPr lang="en-US" sz="2000" dirty="0">
                <a:effectLst/>
                <a:latin typeface="Times New Roman" panose="02020603050405020304" pitchFamily="18" charset="0"/>
                <a:ea typeface="Times New Roman" panose="02020603050405020304" pitchFamily="18" charset="0"/>
              </a:rPr>
              <a:t>if m&lt;1, x increment in unit intervals i.e..,x</a:t>
            </a:r>
            <a:r>
              <a:rPr lang="en-US" sz="2000" baseline="-25000" dirty="0">
                <a:effectLst/>
                <a:latin typeface="Times New Roman" panose="02020603050405020304" pitchFamily="18" charset="0"/>
                <a:ea typeface="Times New Roman" panose="02020603050405020304" pitchFamily="18" charset="0"/>
              </a:rPr>
              <a:t>k+1</a:t>
            </a:r>
            <a:r>
              <a:rPr lang="en-US" sz="2000" dirty="0">
                <a:effectLst/>
                <a:latin typeface="Times New Roman" panose="02020603050405020304" pitchFamily="18" charset="0"/>
                <a:ea typeface="Times New Roman" panose="02020603050405020304" pitchFamily="18" charset="0"/>
              </a:rPr>
              <a:t>=x</a:t>
            </a:r>
            <a:r>
              <a:rPr lang="en-US" sz="2000" baseline="-25000" dirty="0">
                <a:effectLst/>
                <a:latin typeface="Times New Roman" panose="02020603050405020304" pitchFamily="18" charset="0"/>
                <a:ea typeface="Times New Roman" panose="02020603050405020304" pitchFamily="18" charset="0"/>
              </a:rPr>
              <a:t>k</a:t>
            </a:r>
            <a:r>
              <a:rPr lang="en-US" sz="2000" dirty="0">
                <a:effectLst/>
                <a:latin typeface="Times New Roman" panose="02020603050405020304" pitchFamily="18" charset="0"/>
                <a:ea typeface="Times New Roman" panose="02020603050405020304" pitchFamily="18" charset="0"/>
              </a:rPr>
              <a:t>+1</a:t>
            </a:r>
            <a:endParaRPr lang="en-IN" sz="2000" dirty="0">
              <a:effectLst/>
              <a:latin typeface="Times New Roman" panose="02020603050405020304" pitchFamily="18" charset="0"/>
              <a:ea typeface="Times New Roman" panose="02020603050405020304" pitchFamily="18" charset="0"/>
            </a:endParaRPr>
          </a:p>
          <a:p>
            <a:pPr marL="838200" marR="1500505" indent="0">
              <a:lnSpc>
                <a:spcPts val="1285"/>
              </a:lnSpc>
              <a:spcAft>
                <a:spcPts val="0"/>
              </a:spcAft>
              <a:buNone/>
            </a:pPr>
            <a:r>
              <a:rPr lang="en-US" sz="2000" dirty="0">
                <a:effectLst/>
                <a:latin typeface="Times New Roman" panose="02020603050405020304" pitchFamily="18" charset="0"/>
                <a:ea typeface="Times New Roman" panose="02020603050405020304" pitchFamily="18" charset="0"/>
              </a:rPr>
              <a:t>then, m=(y</a:t>
            </a:r>
            <a:r>
              <a:rPr lang="en-US" sz="2000" baseline="-25000" dirty="0">
                <a:effectLst/>
                <a:latin typeface="Times New Roman" panose="02020603050405020304" pitchFamily="18" charset="0"/>
                <a:ea typeface="Times New Roman" panose="02020603050405020304" pitchFamily="18" charset="0"/>
              </a:rPr>
              <a:t>k+1</a:t>
            </a:r>
            <a:r>
              <a:rPr lang="en-US" sz="2000" dirty="0">
                <a:effectLst/>
                <a:latin typeface="Times New Roman" panose="02020603050405020304" pitchFamily="18" charset="0"/>
                <a:ea typeface="Times New Roman" panose="02020603050405020304" pitchFamily="18" charset="0"/>
              </a:rPr>
              <a:t> - y</a:t>
            </a:r>
            <a:r>
              <a:rPr lang="en-US" sz="2000" baseline="-25000" dirty="0">
                <a:effectLst/>
                <a:latin typeface="Times New Roman" panose="02020603050405020304" pitchFamily="18" charset="0"/>
                <a:ea typeface="Times New Roman" panose="02020603050405020304" pitchFamily="18" charset="0"/>
              </a:rPr>
              <a:t>k</a:t>
            </a:r>
            <a:r>
              <a:rPr lang="en-US" sz="2000" dirty="0">
                <a:effectLst/>
                <a:latin typeface="Times New Roman" panose="02020603050405020304" pitchFamily="18" charset="0"/>
                <a:ea typeface="Times New Roman" panose="02020603050405020304" pitchFamily="18" charset="0"/>
              </a:rPr>
              <a:t>)/( x</a:t>
            </a:r>
            <a:r>
              <a:rPr lang="en-US" sz="2000" baseline="-25000" dirty="0">
                <a:effectLst/>
                <a:latin typeface="Times New Roman" panose="02020603050405020304" pitchFamily="18" charset="0"/>
                <a:ea typeface="Times New Roman" panose="02020603050405020304" pitchFamily="18" charset="0"/>
              </a:rPr>
              <a:t>k+1</a:t>
            </a:r>
            <a:r>
              <a:rPr lang="en-US" sz="2000" dirty="0">
                <a:effectLst/>
                <a:latin typeface="Times New Roman" panose="02020603050405020304" pitchFamily="18" charset="0"/>
                <a:ea typeface="Times New Roman" panose="02020603050405020304" pitchFamily="18" charset="0"/>
              </a:rPr>
              <a:t> - </a:t>
            </a:r>
            <a:r>
              <a:rPr lang="en-US" sz="2000" dirty="0" err="1">
                <a:effectLst/>
                <a:latin typeface="Times New Roman" panose="02020603050405020304" pitchFamily="18" charset="0"/>
                <a:ea typeface="Times New Roman" panose="02020603050405020304" pitchFamily="18" charset="0"/>
              </a:rPr>
              <a:t>x</a:t>
            </a:r>
            <a:r>
              <a:rPr lang="en-US" sz="2000" baseline="-25000" dirty="0" err="1">
                <a:effectLst/>
                <a:latin typeface="Times New Roman" panose="02020603050405020304" pitchFamily="18" charset="0"/>
                <a:ea typeface="Times New Roman" panose="02020603050405020304" pitchFamily="18" charset="0"/>
              </a:rPr>
              <a:t>k</a:t>
            </a:r>
            <a:r>
              <a:rPr lang="en-US" sz="2000" dirty="0">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a:p>
            <a:pPr marL="838200" marR="1500505" indent="0">
              <a:spcBef>
                <a:spcPts val="705"/>
              </a:spcBef>
              <a:spcAft>
                <a:spcPts val="0"/>
              </a:spcAft>
              <a:buNone/>
            </a:pPr>
            <a:r>
              <a:rPr lang="en-US" sz="2000" b="1" dirty="0">
                <a:effectLst/>
                <a:latin typeface="Times New Roman" panose="02020603050405020304" pitchFamily="18" charset="0"/>
                <a:ea typeface="Times New Roman" panose="02020603050405020304" pitchFamily="18" charset="0"/>
              </a:rPr>
              <a:t>m= y</a:t>
            </a:r>
            <a:r>
              <a:rPr lang="en-US" sz="2000" b="1" baseline="-25000" dirty="0">
                <a:effectLst/>
                <a:latin typeface="Times New Roman" panose="02020603050405020304" pitchFamily="18" charset="0"/>
                <a:ea typeface="Times New Roman" panose="02020603050405020304" pitchFamily="18" charset="0"/>
              </a:rPr>
              <a:t>k+1</a:t>
            </a:r>
            <a:r>
              <a:rPr lang="en-US" sz="2000" b="1" dirty="0">
                <a:effectLst/>
                <a:latin typeface="Times New Roman" panose="02020603050405020304" pitchFamily="18" charset="0"/>
                <a:ea typeface="Times New Roman" panose="02020603050405020304" pitchFamily="18" charset="0"/>
              </a:rPr>
              <a:t> - y</a:t>
            </a:r>
            <a:r>
              <a:rPr lang="en-US" sz="2000" b="1" baseline="-25000" dirty="0">
                <a:effectLst/>
                <a:latin typeface="Times New Roman" panose="02020603050405020304" pitchFamily="18" charset="0"/>
                <a:ea typeface="Times New Roman" panose="02020603050405020304" pitchFamily="18" charset="0"/>
              </a:rPr>
              <a:t>k</a:t>
            </a:r>
            <a:endParaRPr lang="en-IN" sz="2000" dirty="0">
              <a:effectLst/>
              <a:latin typeface="Times New Roman" panose="02020603050405020304" pitchFamily="18" charset="0"/>
              <a:ea typeface="Times New Roman" panose="02020603050405020304" pitchFamily="18" charset="0"/>
            </a:endParaRPr>
          </a:p>
          <a:p>
            <a:pPr marL="1295400" marR="1500505" indent="0">
              <a:spcBef>
                <a:spcPts val="640"/>
              </a:spcBef>
              <a:spcAft>
                <a:spcPts val="0"/>
              </a:spcAft>
              <a:buNone/>
              <a:tabLst>
                <a:tab pos="2958465" algn="l"/>
              </a:tabLst>
            </a:pPr>
            <a:r>
              <a:rPr lang="en-US" sz="2000" b="1" dirty="0">
                <a:effectLst/>
                <a:latin typeface="Times New Roman" panose="02020603050405020304" pitchFamily="18" charset="0"/>
                <a:ea typeface="Times New Roman" panose="02020603050405020304" pitchFamily="18" charset="0"/>
              </a:rPr>
              <a:t>y</a:t>
            </a:r>
            <a:r>
              <a:rPr lang="en-US" sz="2000" b="1" baseline="-25000" dirty="0">
                <a:effectLst/>
                <a:latin typeface="Times New Roman" panose="02020603050405020304" pitchFamily="18" charset="0"/>
                <a:ea typeface="Times New Roman" panose="02020603050405020304" pitchFamily="18" charset="0"/>
              </a:rPr>
              <a:t>k+1</a:t>
            </a:r>
            <a:r>
              <a:rPr lang="en-US" sz="2000" b="1" dirty="0">
                <a:effectLst/>
                <a:latin typeface="Times New Roman" panose="02020603050405020304" pitchFamily="18" charset="0"/>
                <a:ea typeface="Times New Roman" panose="02020603050405020304" pitchFamily="18" charset="0"/>
              </a:rPr>
              <a:t> = y</a:t>
            </a:r>
            <a:r>
              <a:rPr lang="en-US" sz="2000" b="1" baseline="-25000" dirty="0">
                <a:effectLst/>
                <a:latin typeface="Times New Roman" panose="02020603050405020304" pitchFamily="18" charset="0"/>
                <a:ea typeface="Times New Roman" panose="02020603050405020304" pitchFamily="18" charset="0"/>
              </a:rPr>
              <a:t>k</a:t>
            </a:r>
            <a:r>
              <a:rPr lang="en-US" sz="2000" b="1" spc="-10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 m	&gt; (1)</a:t>
            </a:r>
            <a:endParaRPr lang="en-IN" sz="2000" dirty="0">
              <a:effectLst/>
              <a:latin typeface="Times New Roman" panose="02020603050405020304" pitchFamily="18" charset="0"/>
              <a:ea typeface="Times New Roman" panose="02020603050405020304" pitchFamily="18" charset="0"/>
            </a:endParaRPr>
          </a:p>
          <a:p>
            <a:pPr marL="838200" marR="504825" indent="0">
              <a:lnSpc>
                <a:spcPct val="150000"/>
              </a:lnSpc>
              <a:spcBef>
                <a:spcPts val="635"/>
              </a:spcBef>
              <a:spcAft>
                <a:spcPts val="0"/>
              </a:spcAft>
              <a:buNone/>
            </a:pPr>
            <a:r>
              <a:rPr lang="en-US" dirty="0"/>
              <a:t> where k takes integer values starting from 0, for the first point and increases by 1 until final endpoint is reached. Since m can be any real number between 0.0 and 1.0,</a:t>
            </a:r>
            <a:endParaRPr lang="en-IN" dirty="0"/>
          </a:p>
        </p:txBody>
      </p:sp>
      <p:sp>
        <p:nvSpPr>
          <p:cNvPr id="4" name="Footer Placeholder 3">
            <a:extLst>
              <a:ext uri="{FF2B5EF4-FFF2-40B4-BE49-F238E27FC236}">
                <a16:creationId xmlns:a16="http://schemas.microsoft.com/office/drawing/2014/main" id="{54923A84-BBDE-4144-BBA2-6C9256278C06}"/>
              </a:ext>
            </a:extLst>
          </p:cNvPr>
          <p:cNvSpPr>
            <a:spLocks noGrp="1"/>
          </p:cNvSpPr>
          <p:nvPr>
            <p:ph type="ftr" sz="quarter" idx="11"/>
          </p:nvPr>
        </p:nvSpPr>
        <p:spPr>
          <a:xfrm>
            <a:off x="180975" y="6492873"/>
            <a:ext cx="12011025" cy="212727"/>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1152840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23425-BE5E-474B-9BAB-39BCA8FB39F0}"/>
              </a:ext>
            </a:extLst>
          </p:cNvPr>
          <p:cNvSpPr>
            <a:spLocks noGrp="1"/>
          </p:cNvSpPr>
          <p:nvPr>
            <p:ph type="title"/>
          </p:nvPr>
        </p:nvSpPr>
        <p:spPr>
          <a:xfrm>
            <a:off x="838200" y="136525"/>
            <a:ext cx="10515600" cy="425450"/>
          </a:xfrm>
        </p:spPr>
        <p:txBody>
          <a:bodyPr>
            <a:normAutofit fontScale="90000"/>
          </a:bodyPr>
          <a:lstStyle/>
          <a:p>
            <a:r>
              <a:rPr lang="en-US" dirty="0"/>
              <a:t>Related Libraries</a:t>
            </a:r>
            <a:endParaRPr lang="en-IN" dirty="0"/>
          </a:p>
        </p:txBody>
      </p:sp>
      <p:sp>
        <p:nvSpPr>
          <p:cNvPr id="3" name="Content Placeholder 2">
            <a:extLst>
              <a:ext uri="{FF2B5EF4-FFF2-40B4-BE49-F238E27FC236}">
                <a16:creationId xmlns:a16="http://schemas.microsoft.com/office/drawing/2014/main" id="{1283B94C-2115-4EAC-99D5-BAC83BD84855}"/>
              </a:ext>
            </a:extLst>
          </p:cNvPr>
          <p:cNvSpPr>
            <a:spLocks noGrp="1"/>
          </p:cNvSpPr>
          <p:nvPr>
            <p:ph idx="1"/>
          </p:nvPr>
        </p:nvSpPr>
        <p:spPr>
          <a:xfrm>
            <a:off x="838199" y="723900"/>
            <a:ext cx="11153775" cy="5453063"/>
          </a:xfrm>
        </p:spPr>
        <p:txBody>
          <a:bodyPr>
            <a:normAutofit fontScale="85000" lnSpcReduction="20000"/>
          </a:bodyPr>
          <a:lstStyle/>
          <a:p>
            <a:pPr marL="0" indent="0" algn="just">
              <a:buNone/>
            </a:pPr>
            <a:r>
              <a:rPr lang="en-US" dirty="0"/>
              <a:t>In addition to OpenGL basic(core) library(prefixed with </a:t>
            </a:r>
            <a:r>
              <a:rPr lang="en-US" dirty="0" err="1"/>
              <a:t>gl</a:t>
            </a:r>
            <a:r>
              <a:rPr lang="en-US" dirty="0"/>
              <a:t>), there are a number of associated libraries for handling special operations:- </a:t>
            </a:r>
          </a:p>
          <a:p>
            <a:pPr marL="514350" indent="-514350" algn="just">
              <a:buAutoNum type="arabicParenR"/>
            </a:pPr>
            <a:r>
              <a:rPr lang="en-US" dirty="0">
                <a:solidFill>
                  <a:srgbClr val="FF0000"/>
                </a:solidFill>
              </a:rPr>
              <a:t>OpenGL Utility(GLU):- </a:t>
            </a:r>
            <a:r>
              <a:rPr lang="en-US" dirty="0"/>
              <a:t>Prefixed with “</a:t>
            </a:r>
            <a:r>
              <a:rPr lang="en-US" dirty="0" err="1"/>
              <a:t>glu</a:t>
            </a:r>
            <a:r>
              <a:rPr lang="en-US" dirty="0"/>
              <a:t>”. It provides routines for setting up viewing and projection matrices, describing complex objects with line and polygon approximations, displaying quadrics and B-splines using linear approximations, processing the surface-rendering operations, and other complex tasks. -Every OpenGL implementation includes the GLU library </a:t>
            </a:r>
          </a:p>
          <a:p>
            <a:pPr marL="514350" indent="-514350" algn="just">
              <a:buAutoNum type="arabicParenR"/>
            </a:pPr>
            <a:r>
              <a:rPr lang="en-US" dirty="0">
                <a:solidFill>
                  <a:srgbClr val="FF0000"/>
                </a:solidFill>
              </a:rPr>
              <a:t>Open Inventor:- </a:t>
            </a:r>
            <a:r>
              <a:rPr lang="en-US" dirty="0"/>
              <a:t>provides routines and predefined object shapes for interactive three dimensional applications which are written in C++. </a:t>
            </a:r>
          </a:p>
          <a:p>
            <a:pPr marL="514350" indent="-514350" algn="just">
              <a:buAutoNum type="arabicParenR"/>
            </a:pPr>
            <a:r>
              <a:rPr lang="en-US" dirty="0">
                <a:solidFill>
                  <a:srgbClr val="FF0000"/>
                </a:solidFill>
              </a:rPr>
              <a:t>Window-system libraries:- </a:t>
            </a:r>
            <a:r>
              <a:rPr lang="en-US" dirty="0"/>
              <a:t>To create graphics we need display window. We cannot create the display window directly with the basic OpenGL functions since it contains only device-independent graphics functions, and window-management operations are device-dependent. However, there are several window-system libraries that supports OpenGL functions for a variety of machines. </a:t>
            </a:r>
            <a:r>
              <a:rPr lang="en-US" dirty="0" err="1"/>
              <a:t>Eg</a:t>
            </a:r>
            <a:r>
              <a:rPr lang="en-US" dirty="0"/>
              <a:t>:- Apple GL(AGL), Windows-to-OpenGL(WGL), Presentation Manager to OpenGL(PGL), GLX. </a:t>
            </a:r>
          </a:p>
          <a:p>
            <a:pPr marL="514350" indent="-514350" algn="just">
              <a:buAutoNum type="arabicParenR"/>
            </a:pPr>
            <a:r>
              <a:rPr lang="en-US" dirty="0">
                <a:solidFill>
                  <a:srgbClr val="FF0000"/>
                </a:solidFill>
              </a:rPr>
              <a:t>OpenGL Utility Toolkit(GLUT):- </a:t>
            </a:r>
            <a:r>
              <a:rPr lang="en-US" dirty="0"/>
              <a:t>provides a library of functions which acts as interface for interacting with any device specific screen-windowing system, thus making our program device-independent. The GLUT library functions are prefixed with “glut”.</a:t>
            </a:r>
            <a:endParaRPr lang="en-IN" dirty="0"/>
          </a:p>
        </p:txBody>
      </p:sp>
      <p:sp>
        <p:nvSpPr>
          <p:cNvPr id="4" name="Footer Placeholder 3">
            <a:extLst>
              <a:ext uri="{FF2B5EF4-FFF2-40B4-BE49-F238E27FC236}">
                <a16:creationId xmlns:a16="http://schemas.microsoft.com/office/drawing/2014/main" id="{CF7C0C80-D225-45A5-9D53-26E3C6AD8419}"/>
              </a:ext>
            </a:extLst>
          </p:cNvPr>
          <p:cNvSpPr>
            <a:spLocks noGrp="1"/>
          </p:cNvSpPr>
          <p:nvPr>
            <p:ph type="ftr" sz="quarter" idx="11"/>
          </p:nvPr>
        </p:nvSpPr>
        <p:spPr>
          <a:xfrm>
            <a:off x="114300" y="6448425"/>
            <a:ext cx="11877674" cy="273050"/>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13189822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201-5A96-45D3-9842-8B5EBC6B0805}"/>
              </a:ext>
            </a:extLst>
          </p:cNvPr>
          <p:cNvSpPr>
            <a:spLocks noGrp="1"/>
          </p:cNvSpPr>
          <p:nvPr>
            <p:ph type="title"/>
          </p:nvPr>
        </p:nvSpPr>
        <p:spPr>
          <a:xfrm>
            <a:off x="838200" y="365125"/>
            <a:ext cx="10515600" cy="587375"/>
          </a:xfrm>
        </p:spPr>
        <p:txBody>
          <a:bodyPr>
            <a:normAutofit fontScale="90000"/>
          </a:bodyPr>
          <a:lstStyle/>
          <a:p>
            <a:r>
              <a:rPr lang="en-US" sz="4000" dirty="0"/>
              <a:t>Case 2:</a:t>
            </a:r>
            <a:br>
              <a:rPr lang="en-IN" sz="44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85AAE12-A15B-4C70-8E69-3E14D66809DF}"/>
              </a:ext>
            </a:extLst>
          </p:cNvPr>
          <p:cNvSpPr>
            <a:spLocks noGrp="1"/>
          </p:cNvSpPr>
          <p:nvPr>
            <p:ph idx="1"/>
          </p:nvPr>
        </p:nvSpPr>
        <p:spPr>
          <a:xfrm>
            <a:off x="838200" y="952500"/>
            <a:ext cx="10515600" cy="5224463"/>
          </a:xfrm>
        </p:spPr>
        <p:txBody>
          <a:bodyPr/>
          <a:lstStyle/>
          <a:p>
            <a:pPr marL="838200" indent="0">
              <a:spcBef>
                <a:spcPts val="675"/>
              </a:spcBef>
              <a:spcAft>
                <a:spcPts val="0"/>
              </a:spcAft>
              <a:buNone/>
            </a:pPr>
            <a:r>
              <a:rPr lang="en-US" sz="3600" dirty="0">
                <a:effectLst/>
                <a:latin typeface="Times New Roman" panose="02020603050405020304" pitchFamily="18" charset="0"/>
                <a:ea typeface="Times New Roman" panose="02020603050405020304" pitchFamily="18" charset="0"/>
              </a:rPr>
              <a:t>if m&gt;1, y increment in unit intervals</a:t>
            </a:r>
            <a:endParaRPr lang="en-IN" sz="3600" dirty="0">
              <a:effectLst/>
              <a:latin typeface="Times New Roman" panose="02020603050405020304" pitchFamily="18" charset="0"/>
              <a:ea typeface="Times New Roman" panose="02020603050405020304" pitchFamily="18" charset="0"/>
            </a:endParaRPr>
          </a:p>
          <a:p>
            <a:pPr marL="838200" indent="0">
              <a:spcBef>
                <a:spcPts val="685"/>
              </a:spcBef>
              <a:spcAft>
                <a:spcPts val="0"/>
              </a:spcAft>
              <a:buNone/>
            </a:pPr>
            <a:r>
              <a:rPr lang="en-US" sz="3600" dirty="0">
                <a:effectLst/>
                <a:latin typeface="Times New Roman" panose="02020603050405020304" pitchFamily="18" charset="0"/>
                <a:ea typeface="Times New Roman" panose="02020603050405020304" pitchFamily="18" charset="0"/>
              </a:rPr>
              <a:t>i.e. , y</a:t>
            </a:r>
            <a:r>
              <a:rPr lang="en-US" sz="3600" baseline="-25000" dirty="0">
                <a:effectLst/>
                <a:latin typeface="Times New Roman" panose="02020603050405020304" pitchFamily="18" charset="0"/>
                <a:ea typeface="Times New Roman" panose="02020603050405020304" pitchFamily="18" charset="0"/>
              </a:rPr>
              <a:t>k+1</a:t>
            </a:r>
            <a:r>
              <a:rPr lang="en-US" sz="3600" dirty="0">
                <a:effectLst/>
                <a:latin typeface="Times New Roman" panose="02020603050405020304" pitchFamily="18" charset="0"/>
                <a:ea typeface="Times New Roman" panose="02020603050405020304" pitchFamily="18" charset="0"/>
              </a:rPr>
              <a:t> = y</a:t>
            </a:r>
            <a:r>
              <a:rPr lang="en-US" sz="3600" baseline="-25000" dirty="0">
                <a:effectLst/>
                <a:latin typeface="Times New Roman" panose="02020603050405020304" pitchFamily="18" charset="0"/>
                <a:ea typeface="Times New Roman" panose="02020603050405020304" pitchFamily="18" charset="0"/>
              </a:rPr>
              <a:t>k</a:t>
            </a:r>
            <a:r>
              <a:rPr lang="en-US" sz="3600" dirty="0">
                <a:effectLst/>
                <a:latin typeface="Times New Roman" panose="02020603050405020304" pitchFamily="18" charset="0"/>
                <a:ea typeface="Times New Roman" panose="02020603050405020304" pitchFamily="18" charset="0"/>
              </a:rPr>
              <a:t> + 1</a:t>
            </a:r>
            <a:endParaRPr lang="en-IN" sz="3600" dirty="0">
              <a:effectLst/>
              <a:latin typeface="Times New Roman" panose="02020603050405020304" pitchFamily="18" charset="0"/>
              <a:ea typeface="Times New Roman" panose="02020603050405020304" pitchFamily="18" charset="0"/>
            </a:endParaRPr>
          </a:p>
          <a:p>
            <a:pPr marL="838200" indent="0">
              <a:spcBef>
                <a:spcPts val="610"/>
              </a:spcBef>
              <a:spcAft>
                <a:spcPts val="0"/>
              </a:spcAft>
              <a:buNone/>
            </a:pPr>
            <a:r>
              <a:rPr lang="en-US" sz="3600" dirty="0">
                <a:effectLst/>
                <a:latin typeface="Times New Roman" panose="02020603050405020304" pitchFamily="18" charset="0"/>
                <a:ea typeface="Times New Roman" panose="02020603050405020304" pitchFamily="18" charset="0"/>
              </a:rPr>
              <a:t>then, m= (y</a:t>
            </a:r>
            <a:r>
              <a:rPr lang="en-US" sz="3600" baseline="-25000" dirty="0">
                <a:effectLst/>
                <a:latin typeface="Times New Roman" panose="02020603050405020304" pitchFamily="18" charset="0"/>
                <a:ea typeface="Times New Roman" panose="02020603050405020304" pitchFamily="18" charset="0"/>
              </a:rPr>
              <a:t>k</a:t>
            </a:r>
            <a:r>
              <a:rPr lang="en-US" sz="3600" dirty="0">
                <a:effectLst/>
                <a:latin typeface="Times New Roman" panose="02020603050405020304" pitchFamily="18" charset="0"/>
                <a:ea typeface="Times New Roman" panose="02020603050405020304" pitchFamily="18" charset="0"/>
              </a:rPr>
              <a:t> + 1- y</a:t>
            </a:r>
            <a:r>
              <a:rPr lang="en-US" sz="3600" baseline="-25000" dirty="0">
                <a:effectLst/>
                <a:latin typeface="Times New Roman" panose="02020603050405020304" pitchFamily="18" charset="0"/>
                <a:ea typeface="Times New Roman" panose="02020603050405020304" pitchFamily="18" charset="0"/>
              </a:rPr>
              <a:t>k</a:t>
            </a:r>
            <a:r>
              <a:rPr lang="en-US" sz="3600" dirty="0">
                <a:effectLst/>
                <a:latin typeface="Times New Roman" panose="02020603050405020304" pitchFamily="18" charset="0"/>
                <a:ea typeface="Times New Roman" panose="02020603050405020304" pitchFamily="18" charset="0"/>
              </a:rPr>
              <a:t>)/( x</a:t>
            </a:r>
            <a:r>
              <a:rPr lang="en-US" sz="3600" baseline="-25000" dirty="0">
                <a:effectLst/>
                <a:latin typeface="Times New Roman" panose="02020603050405020304" pitchFamily="18" charset="0"/>
                <a:ea typeface="Times New Roman" panose="02020603050405020304" pitchFamily="18" charset="0"/>
              </a:rPr>
              <a:t>k+1</a:t>
            </a:r>
            <a:r>
              <a:rPr lang="en-US" sz="3600" dirty="0">
                <a:effectLst/>
                <a:latin typeface="Times New Roman" panose="02020603050405020304" pitchFamily="18" charset="0"/>
                <a:ea typeface="Times New Roman" panose="02020603050405020304" pitchFamily="18" charset="0"/>
              </a:rPr>
              <a:t> - </a:t>
            </a:r>
            <a:r>
              <a:rPr lang="en-US" sz="3600" dirty="0" err="1">
                <a:effectLst/>
                <a:latin typeface="Times New Roman" panose="02020603050405020304" pitchFamily="18" charset="0"/>
                <a:ea typeface="Times New Roman" panose="02020603050405020304" pitchFamily="18" charset="0"/>
              </a:rPr>
              <a:t>x</a:t>
            </a:r>
            <a:r>
              <a:rPr lang="en-US" sz="3600" baseline="-25000" dirty="0" err="1">
                <a:effectLst/>
                <a:latin typeface="Times New Roman" panose="02020603050405020304" pitchFamily="18" charset="0"/>
                <a:ea typeface="Times New Roman" panose="02020603050405020304" pitchFamily="18" charset="0"/>
              </a:rPr>
              <a:t>k</a:t>
            </a:r>
            <a:r>
              <a:rPr lang="en-US" sz="3600" dirty="0">
                <a:effectLst/>
                <a:latin typeface="Times New Roman" panose="02020603050405020304" pitchFamily="18" charset="0"/>
                <a:ea typeface="Times New Roman" panose="02020603050405020304" pitchFamily="18" charset="0"/>
              </a:rPr>
              <a:t>)</a:t>
            </a:r>
            <a:endParaRPr lang="en-IN" sz="3600" dirty="0">
              <a:effectLst/>
              <a:latin typeface="Times New Roman" panose="02020603050405020304" pitchFamily="18" charset="0"/>
              <a:ea typeface="Times New Roman" panose="02020603050405020304" pitchFamily="18" charset="0"/>
            </a:endParaRPr>
          </a:p>
          <a:p>
            <a:pPr marL="838200" indent="0">
              <a:spcBef>
                <a:spcPts val="685"/>
              </a:spcBef>
              <a:spcAft>
                <a:spcPts val="0"/>
              </a:spcAft>
              <a:buNone/>
            </a:pPr>
            <a:r>
              <a:rPr lang="en-US" sz="3600" b="1" dirty="0">
                <a:effectLst/>
                <a:latin typeface="Times New Roman" panose="02020603050405020304" pitchFamily="18" charset="0"/>
                <a:ea typeface="Times New Roman" panose="02020603050405020304" pitchFamily="18" charset="0"/>
              </a:rPr>
              <a:t>m(x</a:t>
            </a:r>
            <a:r>
              <a:rPr lang="en-US" sz="3600" b="1" baseline="-25000" dirty="0">
                <a:effectLst/>
                <a:latin typeface="Times New Roman" panose="02020603050405020304" pitchFamily="18" charset="0"/>
                <a:ea typeface="Times New Roman" panose="02020603050405020304" pitchFamily="18" charset="0"/>
              </a:rPr>
              <a:t>k+1</a:t>
            </a:r>
            <a:r>
              <a:rPr lang="en-US" sz="3600" b="1" dirty="0">
                <a:effectLst/>
                <a:latin typeface="Times New Roman" panose="02020603050405020304" pitchFamily="18" charset="0"/>
                <a:ea typeface="Times New Roman" panose="02020603050405020304" pitchFamily="18" charset="0"/>
              </a:rPr>
              <a:t> - </a:t>
            </a:r>
            <a:r>
              <a:rPr lang="en-US" sz="3600" b="1" dirty="0" err="1">
                <a:effectLst/>
                <a:latin typeface="Times New Roman" panose="02020603050405020304" pitchFamily="18" charset="0"/>
                <a:ea typeface="Times New Roman" panose="02020603050405020304" pitchFamily="18" charset="0"/>
              </a:rPr>
              <a:t>x</a:t>
            </a:r>
            <a:r>
              <a:rPr lang="en-US" sz="3600" b="1" baseline="-25000" dirty="0" err="1">
                <a:effectLst/>
                <a:latin typeface="Times New Roman" panose="02020603050405020304" pitchFamily="18" charset="0"/>
                <a:ea typeface="Times New Roman" panose="02020603050405020304" pitchFamily="18" charset="0"/>
              </a:rPr>
              <a:t>k</a:t>
            </a:r>
            <a:r>
              <a:rPr lang="en-US" sz="3600" b="1" dirty="0">
                <a:effectLst/>
                <a:latin typeface="Times New Roman" panose="02020603050405020304" pitchFamily="18" charset="0"/>
                <a:ea typeface="Times New Roman" panose="02020603050405020304" pitchFamily="18" charset="0"/>
              </a:rPr>
              <a:t>)=1</a:t>
            </a:r>
            <a:endParaRPr lang="en-IN" sz="3600" dirty="0">
              <a:effectLst/>
              <a:latin typeface="Times New Roman" panose="02020603050405020304" pitchFamily="18" charset="0"/>
              <a:ea typeface="Times New Roman" panose="02020603050405020304" pitchFamily="18" charset="0"/>
            </a:endParaRPr>
          </a:p>
          <a:p>
            <a:pPr marL="1295400" indent="0">
              <a:spcBef>
                <a:spcPts val="650"/>
              </a:spcBef>
              <a:spcAft>
                <a:spcPts val="0"/>
              </a:spcAft>
              <a:buNone/>
              <a:tabLst>
                <a:tab pos="3343910" algn="l"/>
              </a:tabLst>
            </a:pPr>
            <a:r>
              <a:rPr lang="en-US" sz="3600" b="1" dirty="0">
                <a:effectLst/>
                <a:latin typeface="Times New Roman" panose="02020603050405020304" pitchFamily="18" charset="0"/>
                <a:ea typeface="Times New Roman" panose="02020603050405020304" pitchFamily="18" charset="0"/>
              </a:rPr>
              <a:t>x</a:t>
            </a:r>
            <a:r>
              <a:rPr lang="en-US" sz="3600" b="1" baseline="-25000" dirty="0">
                <a:effectLst/>
                <a:latin typeface="Times New Roman" panose="02020603050405020304" pitchFamily="18" charset="0"/>
                <a:ea typeface="Times New Roman" panose="02020603050405020304" pitchFamily="18" charset="0"/>
              </a:rPr>
              <a:t>k+1</a:t>
            </a:r>
            <a:r>
              <a:rPr lang="en-US" sz="3600" b="1" spc="-10"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=(1/m)+</a:t>
            </a:r>
            <a:r>
              <a:rPr lang="en-US" sz="3600" b="1" spc="-20" dirty="0">
                <a:effectLst/>
                <a:latin typeface="Times New Roman" panose="02020603050405020304" pitchFamily="18" charset="0"/>
                <a:ea typeface="Times New Roman" panose="02020603050405020304" pitchFamily="18" charset="0"/>
              </a:rPr>
              <a:t> </a:t>
            </a:r>
            <a:r>
              <a:rPr lang="en-US" sz="3600" b="1" dirty="0" err="1">
                <a:effectLst/>
                <a:latin typeface="Times New Roman" panose="02020603050405020304" pitchFamily="18" charset="0"/>
                <a:ea typeface="Times New Roman" panose="02020603050405020304" pitchFamily="18" charset="0"/>
              </a:rPr>
              <a:t>x</a:t>
            </a:r>
            <a:r>
              <a:rPr lang="en-US" sz="3600" b="1" baseline="-25000" dirty="0" err="1">
                <a:effectLst/>
                <a:latin typeface="Times New Roman" panose="02020603050405020304" pitchFamily="18" charset="0"/>
                <a:ea typeface="Times New Roman" panose="02020603050405020304" pitchFamily="18" charset="0"/>
              </a:rPr>
              <a:t>k</a:t>
            </a:r>
            <a:r>
              <a:rPr lang="en-US" sz="3600" b="1" dirty="0">
                <a:effectLst/>
                <a:latin typeface="Times New Roman" panose="02020603050405020304" pitchFamily="18" charset="0"/>
                <a:ea typeface="Times New Roman" panose="02020603050405020304" pitchFamily="18" charset="0"/>
              </a:rPr>
              <a:t>	(2)</a:t>
            </a:r>
            <a:endParaRPr lang="en-IN" sz="3600" dirty="0">
              <a:effectLst/>
              <a:latin typeface="Times New Roman" panose="02020603050405020304" pitchFamily="18" charset="0"/>
              <a:ea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CE8BBA10-3CAD-4ADB-B3ED-16A965520027}"/>
              </a:ext>
            </a:extLst>
          </p:cNvPr>
          <p:cNvSpPr>
            <a:spLocks noGrp="1"/>
          </p:cNvSpPr>
          <p:nvPr>
            <p:ph type="ftr" sz="quarter" idx="11"/>
          </p:nvPr>
        </p:nvSpPr>
        <p:spPr/>
        <p:txBody>
          <a:bodyPr/>
          <a:lstStyle/>
          <a:p>
            <a:r>
              <a:rPr lang="en-IN"/>
              <a:t>COMUTER GRAPHICS AND VISUALIZATION,                                                                                                                                                                             Sougandhika Narayan, Asst Prof, Dept of CSE, KSIT  </a:t>
            </a:r>
          </a:p>
        </p:txBody>
      </p:sp>
    </p:spTree>
    <p:extLst>
      <p:ext uri="{BB962C8B-B14F-4D97-AF65-F5344CB8AC3E}">
        <p14:creationId xmlns:p14="http://schemas.microsoft.com/office/powerpoint/2010/main" val="29579183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936ED-9C0F-43C5-A71C-8C3E51070FBD}"/>
              </a:ext>
            </a:extLst>
          </p:cNvPr>
          <p:cNvSpPr>
            <a:spLocks noGrp="1"/>
          </p:cNvSpPr>
          <p:nvPr>
            <p:ph type="title"/>
          </p:nvPr>
        </p:nvSpPr>
        <p:spPr>
          <a:xfrm>
            <a:off x="838200" y="365126"/>
            <a:ext cx="10515600" cy="596900"/>
          </a:xfrm>
        </p:spPr>
        <p:txBody>
          <a:bodyPr>
            <a:normAutofit fontScale="90000"/>
          </a:bodyPr>
          <a:lstStyle/>
          <a:p>
            <a:r>
              <a:rPr lang="en-US" sz="4400" dirty="0"/>
              <a:t>Case 3:</a:t>
            </a:r>
            <a:endParaRPr lang="en-IN" dirty="0"/>
          </a:p>
        </p:txBody>
      </p:sp>
      <p:sp>
        <p:nvSpPr>
          <p:cNvPr id="3" name="Content Placeholder 2">
            <a:extLst>
              <a:ext uri="{FF2B5EF4-FFF2-40B4-BE49-F238E27FC236}">
                <a16:creationId xmlns:a16="http://schemas.microsoft.com/office/drawing/2014/main" id="{EB90E112-B616-45E6-9056-E6A6C4B5F8FB}"/>
              </a:ext>
            </a:extLst>
          </p:cNvPr>
          <p:cNvSpPr>
            <a:spLocks noGrp="1"/>
          </p:cNvSpPr>
          <p:nvPr>
            <p:ph idx="1"/>
          </p:nvPr>
        </p:nvSpPr>
        <p:spPr>
          <a:xfrm>
            <a:off x="838200" y="1171575"/>
            <a:ext cx="10515600" cy="5005388"/>
          </a:xfrm>
        </p:spPr>
        <p:txBody>
          <a:bodyPr/>
          <a:lstStyle/>
          <a:p>
            <a:pPr marL="838200" marR="960755" indent="0">
              <a:lnSpc>
                <a:spcPct val="150000"/>
              </a:lnSpc>
              <a:spcBef>
                <a:spcPts val="680"/>
              </a:spcBef>
              <a:spcAft>
                <a:spcPts val="0"/>
              </a:spcAft>
              <a:buNone/>
            </a:pPr>
            <a:r>
              <a:rPr lang="en-US" sz="2400" dirty="0">
                <a:effectLst/>
                <a:latin typeface="Times New Roman" panose="02020603050405020304" pitchFamily="18" charset="0"/>
                <a:ea typeface="Times New Roman" panose="02020603050405020304" pitchFamily="18" charset="0"/>
              </a:rPr>
              <a:t>if m=1,both x and y increment in unit intervals</a:t>
            </a:r>
          </a:p>
          <a:p>
            <a:pPr marL="838200" marR="960755" indent="0">
              <a:lnSpc>
                <a:spcPct val="150000"/>
              </a:lnSpc>
              <a:spcBef>
                <a:spcPts val="680"/>
              </a:spcBef>
              <a:spcAft>
                <a:spcPts val="0"/>
              </a:spcAft>
              <a:buNone/>
            </a:pPr>
            <a:r>
              <a:rPr lang="en-US" sz="2400" dirty="0">
                <a:effectLst/>
                <a:latin typeface="Times New Roman" panose="02020603050405020304" pitchFamily="18" charset="0"/>
                <a:ea typeface="Times New Roman" panose="02020603050405020304" pitchFamily="18" charset="0"/>
              </a:rPr>
              <a:t> i.e. ,x</a:t>
            </a:r>
            <a:r>
              <a:rPr lang="en-US" sz="2400" baseline="-25000" dirty="0">
                <a:effectLst/>
                <a:latin typeface="Times New Roman" panose="02020603050405020304" pitchFamily="18" charset="0"/>
                <a:ea typeface="Times New Roman" panose="02020603050405020304" pitchFamily="18" charset="0"/>
              </a:rPr>
              <a:t>k+1</a:t>
            </a:r>
            <a:r>
              <a:rPr lang="en-US" sz="2400" dirty="0">
                <a:effectLst/>
                <a:latin typeface="Times New Roman" panose="02020603050405020304" pitchFamily="18" charset="0"/>
                <a:ea typeface="Times New Roman" panose="02020603050405020304" pitchFamily="18" charset="0"/>
              </a:rPr>
              <a:t>=</a:t>
            </a:r>
            <a:r>
              <a:rPr lang="en-US" sz="2400" dirty="0" err="1">
                <a:effectLst/>
                <a:latin typeface="Times New Roman" panose="02020603050405020304" pitchFamily="18" charset="0"/>
                <a:ea typeface="Times New Roman" panose="02020603050405020304" pitchFamily="18" charset="0"/>
              </a:rPr>
              <a:t>x</a:t>
            </a:r>
            <a:r>
              <a:rPr lang="en-US" sz="2400" baseline="-25000" dirty="0" err="1">
                <a:effectLst/>
                <a:latin typeface="Times New Roman" panose="02020603050405020304" pitchFamily="18" charset="0"/>
                <a:ea typeface="Times New Roman" panose="02020603050405020304" pitchFamily="18" charset="0"/>
              </a:rPr>
              <a:t>k</a:t>
            </a:r>
            <a:r>
              <a:rPr lang="en-US" sz="2400" dirty="0">
                <a:effectLst/>
                <a:latin typeface="Times New Roman" panose="02020603050405020304" pitchFamily="18" charset="0"/>
                <a:ea typeface="Times New Roman" panose="02020603050405020304" pitchFamily="18" charset="0"/>
              </a:rPr>
              <a:t> + 1 and y</a:t>
            </a:r>
            <a:r>
              <a:rPr lang="en-US" sz="2400" baseline="-25000" dirty="0">
                <a:effectLst/>
                <a:latin typeface="Times New Roman" panose="02020603050405020304" pitchFamily="18" charset="0"/>
                <a:ea typeface="Times New Roman" panose="02020603050405020304" pitchFamily="18" charset="0"/>
              </a:rPr>
              <a:t>k+1</a:t>
            </a:r>
            <a:r>
              <a:rPr lang="en-US" sz="2400" dirty="0">
                <a:effectLst/>
                <a:latin typeface="Times New Roman" panose="02020603050405020304" pitchFamily="18" charset="0"/>
                <a:ea typeface="Times New Roman" panose="02020603050405020304" pitchFamily="18" charset="0"/>
              </a:rPr>
              <a:t> = y</a:t>
            </a:r>
            <a:r>
              <a:rPr lang="en-US" sz="2400" baseline="-25000" dirty="0">
                <a:effectLst/>
                <a:latin typeface="Times New Roman" panose="02020603050405020304" pitchFamily="18" charset="0"/>
                <a:ea typeface="Times New Roman" panose="02020603050405020304" pitchFamily="18" charset="0"/>
              </a:rPr>
              <a:t>k</a:t>
            </a:r>
            <a:r>
              <a:rPr lang="en-US" sz="2400" dirty="0">
                <a:effectLst/>
                <a:latin typeface="Times New Roman" panose="02020603050405020304" pitchFamily="18" charset="0"/>
                <a:ea typeface="Times New Roman" panose="02020603050405020304" pitchFamily="18" charset="0"/>
              </a:rPr>
              <a:t> + 1</a:t>
            </a:r>
            <a:endParaRPr lang="en-IN" sz="2400" dirty="0">
              <a:effectLst/>
              <a:latin typeface="Times New Roman" panose="02020603050405020304" pitchFamily="18" charset="0"/>
              <a:ea typeface="Times New Roman" panose="02020603050405020304" pitchFamily="18" charset="0"/>
            </a:endParaRPr>
          </a:p>
          <a:p>
            <a:pPr marR="960755">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09600" marR="482600"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Equations (1) and (2) are based on the assumption that lines are to be processed from the left endpoint to the right endpoint. If this processing is reversed, so that the starting endpoint is at the right, then either we have δx=-1 and</a:t>
            </a:r>
            <a:endParaRPr lang="en-IN" sz="1800" dirty="0">
              <a:effectLst/>
              <a:latin typeface="Times New Roman" panose="02020603050405020304" pitchFamily="18" charset="0"/>
              <a:ea typeface="Times New Roman" panose="02020603050405020304" pitchFamily="18" charset="0"/>
            </a:endParaRPr>
          </a:p>
          <a:p>
            <a:pPr marL="609600" algn="just">
              <a:lnSpc>
                <a:spcPts val="1375"/>
              </a:lnSpc>
              <a:tabLst>
                <a:tab pos="2228215" algn="l"/>
              </a:tabLst>
            </a:pPr>
            <a:r>
              <a:rPr lang="en-US" sz="1800" dirty="0">
                <a:effectLst/>
                <a:latin typeface="Times New Roman" panose="02020603050405020304" pitchFamily="18" charset="0"/>
                <a:ea typeface="Times New Roman" panose="02020603050405020304" pitchFamily="18" charset="0"/>
              </a:rPr>
              <a:t>y</a:t>
            </a:r>
            <a:r>
              <a:rPr lang="en-US" sz="1800" baseline="-25000" dirty="0">
                <a:effectLst/>
                <a:latin typeface="Times New Roman" panose="02020603050405020304" pitchFamily="18" charset="0"/>
                <a:ea typeface="Times New Roman" panose="02020603050405020304" pitchFamily="18" charset="0"/>
              </a:rPr>
              <a:t>k+1</a:t>
            </a:r>
            <a:r>
              <a:rPr lang="en-US" sz="1800" dirty="0">
                <a:effectLst/>
                <a:latin typeface="Times New Roman" panose="02020603050405020304" pitchFamily="18" charset="0"/>
                <a:ea typeface="Times New Roman" panose="02020603050405020304" pitchFamily="18" charset="0"/>
              </a:rPr>
              <a:t> = </a:t>
            </a:r>
            <a:r>
              <a:rPr lang="en-US" sz="1800" spc="-20" dirty="0">
                <a:effectLst/>
                <a:latin typeface="Times New Roman" panose="02020603050405020304" pitchFamily="18" charset="0"/>
                <a:ea typeface="Times New Roman" panose="02020603050405020304" pitchFamily="18" charset="0"/>
              </a:rPr>
              <a:t>y</a:t>
            </a:r>
            <a:r>
              <a:rPr lang="en-US" sz="1800" spc="-20" baseline="-25000" dirty="0">
                <a:effectLst/>
                <a:latin typeface="Times New Roman" panose="02020603050405020304" pitchFamily="18" charset="0"/>
                <a:ea typeface="Times New Roman" panose="02020603050405020304" pitchFamily="18" charset="0"/>
              </a:rPr>
              <a:t>k</a:t>
            </a:r>
            <a:r>
              <a:rPr lang="en-US" sz="1800" spc="-1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30" dirty="0">
                <a:effectLst/>
                <a:latin typeface="Times New Roman" panose="02020603050405020304" pitchFamily="18" charset="0"/>
                <a:ea typeface="Times New Roman" panose="02020603050405020304" pitchFamily="18" charset="0"/>
              </a:rPr>
              <a:t> </a:t>
            </a:r>
            <a:r>
              <a:rPr lang="en-US" sz="1800" spc="60" dirty="0">
                <a:effectLst/>
                <a:latin typeface="Times New Roman" panose="02020603050405020304" pitchFamily="18" charset="0"/>
                <a:ea typeface="Times New Roman" panose="02020603050405020304" pitchFamily="18" charset="0"/>
              </a:rPr>
              <a:t>m</a:t>
            </a:r>
            <a:r>
              <a:rPr lang="en-US" sz="1800" u="dotted"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(3)</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or(when the slope is greater than 1)we have δy=-1 with x</a:t>
            </a:r>
            <a:r>
              <a:rPr lang="en-US" sz="1800" baseline="-25000" dirty="0">
                <a:effectLst/>
                <a:latin typeface="Times New Roman" panose="02020603050405020304" pitchFamily="18" charset="0"/>
                <a:ea typeface="Times New Roman" panose="02020603050405020304" pitchFamily="18" charset="0"/>
              </a:rPr>
              <a:t>k+1</a:t>
            </a:r>
            <a:r>
              <a:rPr lang="en-US" sz="1800" dirty="0">
                <a:effectLst/>
                <a:latin typeface="Times New Roman" panose="02020603050405020304" pitchFamily="18" charset="0"/>
                <a:ea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rPr>
              <a:t>x</a:t>
            </a:r>
            <a:r>
              <a:rPr lang="en-US" sz="1800" baseline="-25000" dirty="0" err="1">
                <a:effectLst/>
                <a:latin typeface="Times New Roman" panose="02020603050405020304" pitchFamily="18" charset="0"/>
                <a:ea typeface="Times New Roman" panose="02020603050405020304" pitchFamily="18" charset="0"/>
              </a:rPr>
              <a:t>k</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(1/m)	(4)</a:t>
            </a:r>
            <a:endParaRPr lang="en-IN" dirty="0"/>
          </a:p>
        </p:txBody>
      </p:sp>
      <p:sp>
        <p:nvSpPr>
          <p:cNvPr id="4" name="Footer Placeholder 3">
            <a:extLst>
              <a:ext uri="{FF2B5EF4-FFF2-40B4-BE49-F238E27FC236}">
                <a16:creationId xmlns:a16="http://schemas.microsoft.com/office/drawing/2014/main" id="{6EB94868-7F8F-41CB-A6E7-E37E593E9510}"/>
              </a:ext>
            </a:extLst>
          </p:cNvPr>
          <p:cNvSpPr>
            <a:spLocks noGrp="1"/>
          </p:cNvSpPr>
          <p:nvPr>
            <p:ph type="ftr" sz="quarter" idx="11"/>
          </p:nvPr>
        </p:nvSpPr>
        <p:spPr>
          <a:xfrm>
            <a:off x="95249" y="6386512"/>
            <a:ext cx="11991975" cy="300038"/>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28601008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32BB6-CD77-404D-9CD9-61BD6E351C56}"/>
              </a:ext>
            </a:extLst>
          </p:cNvPr>
          <p:cNvSpPr>
            <a:spLocks noGrp="1"/>
          </p:cNvSpPr>
          <p:nvPr>
            <p:ph type="title"/>
          </p:nvPr>
        </p:nvSpPr>
        <p:spPr>
          <a:xfrm>
            <a:off x="838200" y="231776"/>
            <a:ext cx="10515600" cy="615950"/>
          </a:xfrm>
        </p:spPr>
        <p:txBody>
          <a:bodyPr>
            <a:normAutofit fontScale="90000"/>
          </a:bodyPr>
          <a:lstStyle/>
          <a:p>
            <a:r>
              <a:rPr lang="en-IN" dirty="0"/>
              <a:t>Summary of the DDA is</a:t>
            </a:r>
          </a:p>
        </p:txBody>
      </p:sp>
      <p:sp>
        <p:nvSpPr>
          <p:cNvPr id="3" name="Content Placeholder 2">
            <a:extLst>
              <a:ext uri="{FF2B5EF4-FFF2-40B4-BE49-F238E27FC236}">
                <a16:creationId xmlns:a16="http://schemas.microsoft.com/office/drawing/2014/main" id="{1698131A-FCD9-4E59-8963-52E31A37F660}"/>
              </a:ext>
            </a:extLst>
          </p:cNvPr>
          <p:cNvSpPr>
            <a:spLocks noGrp="1"/>
          </p:cNvSpPr>
          <p:nvPr>
            <p:ph idx="1"/>
          </p:nvPr>
        </p:nvSpPr>
        <p:spPr>
          <a:xfrm>
            <a:off x="838200" y="847726"/>
            <a:ext cx="10515600" cy="5667374"/>
          </a:xfrm>
        </p:spPr>
        <p:txBody>
          <a:bodyPr>
            <a:normAutofit fontScale="92500" lnSpcReduction="20000"/>
          </a:bodyPr>
          <a:lstStyle/>
          <a:p>
            <a:pPr marL="838200" marR="3770630" indent="0" algn="just">
              <a:lnSpc>
                <a:spcPct val="150000"/>
              </a:lnSpc>
              <a:spcBef>
                <a:spcPts val="5"/>
              </a:spcBef>
              <a:spcAft>
                <a:spcPts val="0"/>
              </a:spcAft>
              <a:buNone/>
            </a:pPr>
            <a:r>
              <a:rPr lang="en-US" sz="1800" dirty="0">
                <a:effectLst/>
                <a:latin typeface="Times New Roman" panose="02020603050405020304" pitchFamily="18" charset="0"/>
                <a:ea typeface="Times New Roman" panose="02020603050405020304" pitchFamily="18" charset="0"/>
              </a:rPr>
              <a:t> if m&lt;1,where x is incrementing by 1</a:t>
            </a:r>
          </a:p>
          <a:p>
            <a:pPr marL="838200" marR="3770630" indent="0" algn="just">
              <a:lnSpc>
                <a:spcPct val="150000"/>
              </a:lnSpc>
              <a:spcBef>
                <a:spcPts val="5"/>
              </a:spcBef>
              <a:spcAft>
                <a:spcPts val="0"/>
              </a:spcAft>
              <a:buNone/>
            </a:pPr>
            <a:r>
              <a:rPr lang="en-US" sz="1800" dirty="0">
                <a:effectLst/>
                <a:latin typeface="Times New Roman" panose="02020603050405020304" pitchFamily="18" charset="0"/>
                <a:ea typeface="Times New Roman" panose="02020603050405020304" pitchFamily="18" charset="0"/>
              </a:rPr>
              <a:t> y</a:t>
            </a:r>
            <a:r>
              <a:rPr lang="en-US" sz="1800" baseline="-25000" dirty="0">
                <a:effectLst/>
                <a:latin typeface="Times New Roman" panose="02020603050405020304" pitchFamily="18" charset="0"/>
                <a:ea typeface="Times New Roman" panose="02020603050405020304" pitchFamily="18" charset="0"/>
              </a:rPr>
              <a:t>k+1</a:t>
            </a:r>
            <a:r>
              <a:rPr lang="en-US" sz="1800" dirty="0">
                <a:effectLst/>
                <a:latin typeface="Times New Roman" panose="02020603050405020304" pitchFamily="18" charset="0"/>
                <a:ea typeface="Times New Roman" panose="02020603050405020304" pitchFamily="18" charset="0"/>
              </a:rPr>
              <a:t> = y</a:t>
            </a:r>
            <a:r>
              <a:rPr lang="en-US" sz="1800" baseline="-25000" dirty="0">
                <a:effectLst/>
                <a:latin typeface="Times New Roman" panose="02020603050405020304" pitchFamily="18" charset="0"/>
                <a:ea typeface="Times New Roman" panose="02020603050405020304" pitchFamily="18" charset="0"/>
              </a:rPr>
              <a:t>k</a:t>
            </a:r>
            <a:r>
              <a:rPr lang="en-US" sz="1800" dirty="0">
                <a:effectLst/>
                <a:latin typeface="Times New Roman" panose="02020603050405020304" pitchFamily="18" charset="0"/>
                <a:ea typeface="Times New Roman" panose="02020603050405020304" pitchFamily="18" charset="0"/>
              </a:rPr>
              <a:t> + m</a:t>
            </a:r>
            <a:endParaRPr lang="en-IN" sz="1800" dirty="0">
              <a:effectLst/>
              <a:latin typeface="Times New Roman" panose="02020603050405020304" pitchFamily="18" charset="0"/>
              <a:ea typeface="Times New Roman" panose="02020603050405020304" pitchFamily="18" charset="0"/>
            </a:endParaRPr>
          </a:p>
          <a:p>
            <a:pPr marL="838200" marR="900430" indent="0" algn="just">
              <a:lnSpc>
                <a:spcPct val="146000"/>
              </a:lnSpc>
              <a:spcAft>
                <a:spcPts val="0"/>
              </a:spcAft>
              <a:buNone/>
            </a:pPr>
            <a:r>
              <a:rPr lang="en-US" sz="1800" dirty="0">
                <a:effectLst/>
                <a:latin typeface="Times New Roman" panose="02020603050405020304" pitchFamily="18" charset="0"/>
                <a:ea typeface="Times New Roman" panose="02020603050405020304" pitchFamily="18" charset="0"/>
              </a:rPr>
              <a:t>So initially x=0,Assuming (x0,y0)as initial point assigning x= x0,y=y0 which is the starting point .</a:t>
            </a:r>
            <a:endParaRPr lang="en-IN" sz="1800" dirty="0">
              <a:effectLst/>
              <a:latin typeface="Times New Roman" panose="02020603050405020304" pitchFamily="18" charset="0"/>
              <a:ea typeface="Times New Roman" panose="02020603050405020304" pitchFamily="18" charset="0"/>
            </a:endParaRPr>
          </a:p>
          <a:p>
            <a:pPr marL="342900" lvl="0" indent="-342900">
              <a:buSzPts val="1200"/>
              <a:buFont typeface="Courier New" panose="02070309020205020404" pitchFamily="49" charset="0"/>
              <a:buChar char="o"/>
              <a:tabLst>
                <a:tab pos="1524635" algn="l"/>
              </a:tabLst>
            </a:pPr>
            <a:r>
              <a:rPr lang="en-US" sz="1800" dirty="0">
                <a:effectLst/>
                <a:latin typeface="Times New Roman" panose="02020603050405020304" pitchFamily="18" charset="0"/>
                <a:ea typeface="Courier New" panose="02070309020205020404" pitchFamily="49" charset="0"/>
              </a:rPr>
              <a:t>Illuminate pixel(x, round(y))</a:t>
            </a:r>
            <a:endParaRPr lang="en-IN" sz="1800" dirty="0">
              <a:latin typeface="Times New Roman" panose="02020603050405020304" pitchFamily="18" charset="0"/>
              <a:ea typeface="Courier New" panose="02070309020205020404" pitchFamily="49" charset="0"/>
            </a:endParaRPr>
          </a:p>
          <a:p>
            <a:pPr marL="342900" lvl="0" indent="-342900">
              <a:buSzPts val="1200"/>
              <a:buFont typeface="Courier New" panose="02070309020205020404" pitchFamily="49" charset="0"/>
              <a:buChar char="o"/>
              <a:tabLst>
                <a:tab pos="1524635" algn="l"/>
              </a:tabLs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x1= x+ 1 , y1=y +</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525"/>
              </a:spcBef>
              <a:spcAft>
                <a:spcPts val="0"/>
              </a:spcAft>
              <a:buSzPts val="1200"/>
              <a:buFont typeface="Courier New" panose="02070309020205020404" pitchFamily="49" charset="0"/>
              <a:buChar char="o"/>
              <a:tabLst>
                <a:tab pos="1524635" algn="l"/>
              </a:tabLst>
            </a:pPr>
            <a:r>
              <a:rPr lang="en-US" sz="1800" dirty="0">
                <a:effectLst/>
                <a:latin typeface="Times New Roman" panose="02020603050405020304" pitchFamily="18" charset="0"/>
                <a:ea typeface="Courier New" panose="02070309020205020404" pitchFamily="49" charset="0"/>
              </a:rPr>
              <a:t>Illuminate</a:t>
            </a:r>
            <a:r>
              <a:rPr lang="en-US" sz="1800" spc="-5" dirty="0">
                <a:effectLst/>
                <a:latin typeface="Times New Roman" panose="02020603050405020304" pitchFamily="18" charset="0"/>
                <a:ea typeface="Courier New" panose="02070309020205020404" pitchFamily="49" charset="0"/>
              </a:rPr>
              <a:t> </a:t>
            </a:r>
            <a:r>
              <a:rPr lang="en-US" sz="1800" dirty="0">
                <a:effectLst/>
                <a:latin typeface="Times New Roman" panose="02020603050405020304" pitchFamily="18" charset="0"/>
                <a:ea typeface="Courier New" panose="02070309020205020404" pitchFamily="49" charset="0"/>
              </a:rPr>
              <a:t>pixel(x1,round(y1))</a:t>
            </a:r>
            <a:endParaRPr lang="en-IN" sz="1800" dirty="0">
              <a:effectLst/>
              <a:latin typeface="Times New Roman" panose="02020603050405020304" pitchFamily="18" charset="0"/>
              <a:ea typeface="Courier New" panose="02070309020205020404" pitchFamily="49" charset="0"/>
            </a:endParaRPr>
          </a:p>
          <a:p>
            <a:pPr marL="1066800" indent="0">
              <a:spcBef>
                <a:spcPts val="56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x2= x1+ 1 , y2=y1 + 1</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525"/>
              </a:spcBef>
              <a:spcAft>
                <a:spcPts val="0"/>
              </a:spcAft>
              <a:buSzPts val="1200"/>
              <a:buFont typeface="Courier New" panose="02070309020205020404" pitchFamily="49" charset="0"/>
              <a:buChar char="o"/>
              <a:tabLst>
                <a:tab pos="1524635" algn="l"/>
              </a:tabLst>
            </a:pPr>
            <a:r>
              <a:rPr lang="en-US" sz="1800" dirty="0">
                <a:effectLst/>
                <a:latin typeface="Times New Roman" panose="02020603050405020304" pitchFamily="18" charset="0"/>
                <a:ea typeface="Courier New" panose="02070309020205020404" pitchFamily="49" charset="0"/>
              </a:rPr>
              <a:t>Illuminate</a:t>
            </a:r>
            <a:r>
              <a:rPr lang="en-US" sz="1800" spc="-5" dirty="0">
                <a:effectLst/>
                <a:latin typeface="Times New Roman" panose="02020603050405020304" pitchFamily="18" charset="0"/>
                <a:ea typeface="Courier New" panose="02070309020205020404" pitchFamily="49" charset="0"/>
              </a:rPr>
              <a:t> </a:t>
            </a:r>
            <a:r>
              <a:rPr lang="en-US" sz="1800" dirty="0">
                <a:effectLst/>
                <a:latin typeface="Times New Roman" panose="02020603050405020304" pitchFamily="18" charset="0"/>
                <a:ea typeface="Courier New" panose="02070309020205020404" pitchFamily="49" charset="0"/>
              </a:rPr>
              <a:t>pixel(x2,round(y2))</a:t>
            </a:r>
            <a:endParaRPr lang="en-IN" sz="1800" dirty="0">
              <a:effectLst/>
              <a:latin typeface="Times New Roman" panose="02020603050405020304" pitchFamily="18" charset="0"/>
              <a:ea typeface="Courier New" panose="02070309020205020404" pitchFamily="49" charset="0"/>
            </a:endParaRPr>
          </a:p>
          <a:p>
            <a:pPr marL="342900" lvl="0" indent="-342900">
              <a:spcBef>
                <a:spcPts val="500"/>
              </a:spcBef>
              <a:spcAft>
                <a:spcPts val="0"/>
              </a:spcAft>
              <a:buSzPts val="1200"/>
              <a:buFont typeface="Courier New" panose="02070309020205020404" pitchFamily="49" charset="0"/>
              <a:buChar char="o"/>
              <a:tabLst>
                <a:tab pos="1524635" algn="l"/>
              </a:tabLst>
            </a:pPr>
            <a:r>
              <a:rPr lang="en-US" sz="1800" dirty="0">
                <a:effectLst/>
                <a:latin typeface="Times New Roman" panose="02020603050405020304" pitchFamily="18" charset="0"/>
                <a:ea typeface="Courier New" panose="02070309020205020404" pitchFamily="49" charset="0"/>
              </a:rPr>
              <a:t>Till it reaches final</a:t>
            </a:r>
            <a:r>
              <a:rPr lang="en-US" sz="1800" spc="-10" dirty="0">
                <a:effectLst/>
                <a:latin typeface="Times New Roman" panose="02020603050405020304" pitchFamily="18" charset="0"/>
                <a:ea typeface="Courier New" panose="02070309020205020404" pitchFamily="49" charset="0"/>
              </a:rPr>
              <a:t> </a:t>
            </a:r>
            <a:r>
              <a:rPr lang="en-US" sz="1800" dirty="0">
                <a:effectLst/>
                <a:latin typeface="Times New Roman" panose="02020603050405020304" pitchFamily="18" charset="0"/>
                <a:ea typeface="Courier New" panose="02070309020205020404" pitchFamily="49" charset="0"/>
              </a:rPr>
              <a:t>point.</a:t>
            </a:r>
            <a:endParaRPr lang="en-IN" sz="1800" dirty="0">
              <a:effectLst/>
              <a:latin typeface="Times New Roman" panose="02020603050405020304" pitchFamily="18" charset="0"/>
              <a:ea typeface="Courier New" panose="02070309020205020404" pitchFamily="49" charset="0"/>
            </a:endParaRPr>
          </a:p>
          <a:p>
            <a:pPr marL="838200" marR="3757930" indent="0">
              <a:lnSpc>
                <a:spcPct val="150000"/>
              </a:lnSpc>
              <a:spcBef>
                <a:spcPts val="485"/>
              </a:spcBef>
              <a:spcAft>
                <a:spcPts val="0"/>
              </a:spcAft>
              <a:buNone/>
            </a:pPr>
            <a:r>
              <a:rPr lang="en-US" sz="1800" dirty="0">
                <a:effectLst/>
                <a:latin typeface="Times New Roman" panose="02020603050405020304" pitchFamily="18" charset="0"/>
                <a:ea typeface="Times New Roman" panose="02020603050405020304" pitchFamily="18" charset="0"/>
              </a:rPr>
              <a:t> if m&gt;1,where y is incrementing by 1</a:t>
            </a:r>
          </a:p>
          <a:p>
            <a:pPr marL="838200" marR="3757930" indent="0">
              <a:lnSpc>
                <a:spcPct val="150000"/>
              </a:lnSpc>
              <a:spcBef>
                <a:spcPts val="485"/>
              </a:spcBef>
              <a:spcAft>
                <a:spcPts val="0"/>
              </a:spcAft>
              <a:buNone/>
            </a:pPr>
            <a:r>
              <a:rPr lang="en-US" sz="1800" dirty="0">
                <a:effectLst/>
                <a:latin typeface="Times New Roman" panose="02020603050405020304" pitchFamily="18" charset="0"/>
                <a:ea typeface="Times New Roman" panose="02020603050405020304" pitchFamily="18" charset="0"/>
              </a:rPr>
              <a:t> x</a:t>
            </a:r>
            <a:r>
              <a:rPr lang="en-US" sz="1800" baseline="-25000" dirty="0">
                <a:effectLst/>
                <a:latin typeface="Times New Roman" panose="02020603050405020304" pitchFamily="18" charset="0"/>
                <a:ea typeface="Times New Roman" panose="02020603050405020304" pitchFamily="18" charset="0"/>
              </a:rPr>
              <a:t>k+1</a:t>
            </a:r>
            <a:r>
              <a:rPr lang="en-US" sz="1800" dirty="0">
                <a:effectLst/>
                <a:latin typeface="Times New Roman" panose="02020603050405020304" pitchFamily="18" charset="0"/>
                <a:ea typeface="Times New Roman" panose="02020603050405020304" pitchFamily="18" charset="0"/>
              </a:rPr>
              <a:t> =(1/m)+ </a:t>
            </a:r>
            <a:r>
              <a:rPr lang="en-US" sz="1800" dirty="0" err="1">
                <a:effectLst/>
                <a:latin typeface="Times New Roman" panose="02020603050405020304" pitchFamily="18" charset="0"/>
                <a:ea typeface="Times New Roman" panose="02020603050405020304" pitchFamily="18" charset="0"/>
              </a:rPr>
              <a:t>x</a:t>
            </a:r>
            <a:r>
              <a:rPr lang="en-US" sz="1800" baseline="-25000" dirty="0" err="1">
                <a:effectLst/>
                <a:latin typeface="Times New Roman" panose="02020603050405020304" pitchFamily="18" charset="0"/>
                <a:ea typeface="Times New Roman" panose="02020603050405020304" pitchFamily="18" charset="0"/>
              </a:rPr>
              <a:t>k</a:t>
            </a:r>
            <a:endParaRPr lang="en-US" sz="1800" baseline="-25000" dirty="0">
              <a:effectLst/>
              <a:latin typeface="Times New Roman" panose="02020603050405020304" pitchFamily="18" charset="0"/>
              <a:ea typeface="Times New Roman" panose="02020603050405020304" pitchFamily="18" charset="0"/>
            </a:endParaRPr>
          </a:p>
          <a:p>
            <a:pPr marL="838200" marR="504825" indent="0">
              <a:lnSpc>
                <a:spcPct val="147000"/>
              </a:lnSpc>
              <a:spcAft>
                <a:spcPts val="0"/>
              </a:spcAft>
              <a:buNone/>
            </a:pPr>
            <a:r>
              <a:rPr lang="en-US" sz="1800" dirty="0">
                <a:effectLst/>
                <a:latin typeface="Times New Roman" panose="02020603050405020304" pitchFamily="18" charset="0"/>
                <a:ea typeface="Times New Roman" panose="02020603050405020304" pitchFamily="18" charset="0"/>
              </a:rPr>
              <a:t>So initially y=0,Assuming (x0,y0)as initial point assigning x= x0,y=y0 which is the starting point .</a:t>
            </a:r>
            <a:endParaRPr lang="en-IN" sz="1800" dirty="0">
              <a:effectLst/>
              <a:latin typeface="Times New Roman" panose="02020603050405020304" pitchFamily="18" charset="0"/>
              <a:ea typeface="Times New Roman" panose="02020603050405020304" pitchFamily="18" charset="0"/>
            </a:endParaRPr>
          </a:p>
          <a:p>
            <a:pPr marL="342900" lvl="0" indent="-342900">
              <a:buSzPts val="1200"/>
              <a:buFont typeface="Courier New" panose="02070309020205020404" pitchFamily="49" charset="0"/>
              <a:buChar char="o"/>
              <a:tabLst>
                <a:tab pos="1524635" algn="l"/>
              </a:tabLst>
            </a:pPr>
            <a:r>
              <a:rPr lang="en-US" sz="1800" dirty="0">
                <a:effectLst/>
                <a:latin typeface="Times New Roman" panose="02020603050405020304" pitchFamily="18" charset="0"/>
                <a:ea typeface="Courier New" panose="02070309020205020404" pitchFamily="49" charset="0"/>
              </a:rPr>
              <a:t>Illuminate</a:t>
            </a:r>
            <a:r>
              <a:rPr lang="en-US" sz="1800" spc="-5" dirty="0">
                <a:effectLst/>
                <a:latin typeface="Times New Roman" panose="02020603050405020304" pitchFamily="18" charset="0"/>
                <a:ea typeface="Courier New" panose="02070309020205020404" pitchFamily="49" charset="0"/>
              </a:rPr>
              <a:t> </a:t>
            </a:r>
            <a:r>
              <a:rPr lang="en-US" sz="1800" dirty="0">
                <a:effectLst/>
                <a:latin typeface="Times New Roman" panose="02020603050405020304" pitchFamily="18" charset="0"/>
                <a:ea typeface="Courier New" panose="02070309020205020404" pitchFamily="49" charset="0"/>
              </a:rPr>
              <a:t>pixel(round(x),y)</a:t>
            </a:r>
            <a:endParaRPr lang="en-IN" sz="1800" dirty="0">
              <a:effectLst/>
              <a:latin typeface="Times New Roman" panose="02020603050405020304" pitchFamily="18" charset="0"/>
              <a:ea typeface="Courier New" panose="02070309020205020404" pitchFamily="49" charset="0"/>
            </a:endParaRPr>
          </a:p>
          <a:p>
            <a:pPr marL="1066800" indent="0">
              <a:spcBef>
                <a:spcPts val="51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x1= x+( 1/m) ,y1=y</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525"/>
              </a:spcBef>
              <a:spcAft>
                <a:spcPts val="0"/>
              </a:spcAft>
              <a:buSzPts val="1200"/>
              <a:buFont typeface="Courier New" panose="02070309020205020404" pitchFamily="49" charset="0"/>
              <a:buChar char="o"/>
              <a:tabLst>
                <a:tab pos="1524635" algn="l"/>
              </a:tabLst>
            </a:pPr>
            <a:r>
              <a:rPr lang="en-US" sz="1800" dirty="0">
                <a:effectLst/>
                <a:latin typeface="Times New Roman" panose="02020603050405020304" pitchFamily="18" charset="0"/>
                <a:ea typeface="Courier New" panose="02070309020205020404" pitchFamily="49" charset="0"/>
              </a:rPr>
              <a:t>Illuminate</a:t>
            </a:r>
            <a:r>
              <a:rPr lang="en-US" sz="1800" spc="-5" dirty="0">
                <a:effectLst/>
                <a:latin typeface="Times New Roman" panose="02020603050405020304" pitchFamily="18" charset="0"/>
                <a:ea typeface="Courier New" panose="02070309020205020404" pitchFamily="49" charset="0"/>
              </a:rPr>
              <a:t> </a:t>
            </a:r>
            <a:r>
              <a:rPr lang="en-US" sz="1800" dirty="0">
                <a:effectLst/>
                <a:latin typeface="Times New Roman" panose="02020603050405020304" pitchFamily="18" charset="0"/>
                <a:ea typeface="Courier New" panose="02070309020205020404" pitchFamily="49" charset="0"/>
              </a:rPr>
              <a:t>pixel(round(x1),y1)</a:t>
            </a:r>
            <a:endParaRPr lang="en-IN" sz="1800" dirty="0">
              <a:effectLst/>
              <a:latin typeface="Times New Roman" panose="02020603050405020304" pitchFamily="18" charset="0"/>
              <a:ea typeface="Courier New" panose="02070309020205020404" pitchFamily="49" charset="0"/>
            </a:endParaRPr>
          </a:p>
          <a:p>
            <a:pPr marL="1066800" indent="0">
              <a:spcBef>
                <a:spcPts val="545"/>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x2= x1+ (1/m) , y2=y1</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525"/>
              </a:spcBef>
              <a:spcAft>
                <a:spcPts val="0"/>
              </a:spcAft>
              <a:buSzPts val="1200"/>
              <a:buFont typeface="Courier New" panose="02070309020205020404" pitchFamily="49" charset="0"/>
              <a:buChar char="o"/>
              <a:tabLst>
                <a:tab pos="1524635" algn="l"/>
              </a:tabLst>
            </a:pPr>
            <a:r>
              <a:rPr lang="en-US" sz="1800" dirty="0">
                <a:effectLst/>
                <a:latin typeface="Times New Roman" panose="02020603050405020304" pitchFamily="18" charset="0"/>
                <a:ea typeface="Courier New" panose="02070309020205020404" pitchFamily="49" charset="0"/>
              </a:rPr>
              <a:t>Illuminate</a:t>
            </a:r>
            <a:r>
              <a:rPr lang="en-US" sz="1800" spc="-5" dirty="0">
                <a:effectLst/>
                <a:latin typeface="Times New Roman" panose="02020603050405020304" pitchFamily="18" charset="0"/>
                <a:ea typeface="Courier New" panose="02070309020205020404" pitchFamily="49" charset="0"/>
              </a:rPr>
              <a:t> </a:t>
            </a:r>
            <a:r>
              <a:rPr lang="en-US" sz="1800" dirty="0">
                <a:effectLst/>
                <a:latin typeface="Times New Roman" panose="02020603050405020304" pitchFamily="18" charset="0"/>
                <a:ea typeface="Courier New" panose="02070309020205020404" pitchFamily="49" charset="0"/>
              </a:rPr>
              <a:t>pixel(round(x2),y2)</a:t>
            </a:r>
            <a:endParaRPr lang="en-IN" sz="1800" dirty="0">
              <a:effectLst/>
              <a:latin typeface="Times New Roman" panose="02020603050405020304" pitchFamily="18" charset="0"/>
              <a:ea typeface="Courier New" panose="02070309020205020404" pitchFamily="49" charset="0"/>
            </a:endParaRPr>
          </a:p>
          <a:p>
            <a:pPr marL="342900" lvl="0" indent="-342900">
              <a:spcBef>
                <a:spcPts val="500"/>
              </a:spcBef>
              <a:spcAft>
                <a:spcPts val="0"/>
              </a:spcAft>
              <a:buSzPts val="1200"/>
              <a:buFont typeface="Courier New" panose="02070309020205020404" pitchFamily="49" charset="0"/>
              <a:buChar char="o"/>
              <a:tabLst>
                <a:tab pos="1524635" algn="l"/>
              </a:tabLst>
            </a:pPr>
            <a:r>
              <a:rPr lang="en-US" sz="1800" dirty="0">
                <a:effectLst/>
                <a:latin typeface="Times New Roman" panose="02020603050405020304" pitchFamily="18" charset="0"/>
                <a:ea typeface="Courier New" panose="02070309020205020404" pitchFamily="49" charset="0"/>
              </a:rPr>
              <a:t>Till it reaches final</a:t>
            </a:r>
            <a:r>
              <a:rPr lang="en-US" sz="1800" spc="5" dirty="0">
                <a:effectLst/>
                <a:latin typeface="Times New Roman" panose="02020603050405020304" pitchFamily="18" charset="0"/>
                <a:ea typeface="Courier New" panose="02070309020205020404" pitchFamily="49" charset="0"/>
              </a:rPr>
              <a:t> </a:t>
            </a:r>
            <a:r>
              <a:rPr lang="en-US" sz="1800" dirty="0">
                <a:effectLst/>
                <a:latin typeface="Times New Roman" panose="02020603050405020304" pitchFamily="18" charset="0"/>
                <a:ea typeface="Courier New" panose="02070309020205020404" pitchFamily="49" charset="0"/>
              </a:rPr>
              <a:t>point.</a:t>
            </a:r>
            <a:endParaRPr lang="en-IN" sz="1800" dirty="0">
              <a:effectLst/>
              <a:latin typeface="Times New Roman" panose="02020603050405020304" pitchFamily="18" charset="0"/>
              <a:ea typeface="Courier New" panose="02070309020205020404" pitchFamily="49" charset="0"/>
            </a:endParaRPr>
          </a:p>
          <a:p>
            <a:pPr marL="838200" marR="3757930" indent="0">
              <a:lnSpc>
                <a:spcPct val="150000"/>
              </a:lnSpc>
              <a:spcBef>
                <a:spcPts val="485"/>
              </a:spcBef>
              <a:spcAft>
                <a:spcPts val="0"/>
              </a:spcAft>
              <a:buNone/>
            </a:pP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8F08FFC1-4572-4F3E-888F-C40F35035358}"/>
              </a:ext>
            </a:extLst>
          </p:cNvPr>
          <p:cNvSpPr>
            <a:spLocks noGrp="1"/>
          </p:cNvSpPr>
          <p:nvPr>
            <p:ph type="ftr" sz="quarter" idx="11"/>
          </p:nvPr>
        </p:nvSpPr>
        <p:spPr>
          <a:xfrm>
            <a:off x="85725" y="6626224"/>
            <a:ext cx="12106275" cy="166689"/>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23086466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B66856-B315-41DD-A0B6-B1AA276DE716}"/>
              </a:ext>
            </a:extLst>
          </p:cNvPr>
          <p:cNvSpPr>
            <a:spLocks noGrp="1"/>
          </p:cNvSpPr>
          <p:nvPr>
            <p:ph idx="1"/>
          </p:nvPr>
        </p:nvSpPr>
        <p:spPr/>
        <p:txBody>
          <a:bodyPr/>
          <a:lstStyle/>
          <a:p>
            <a:pPr marL="1066800" marR="504825" indent="-228600">
              <a:lnSpc>
                <a:spcPct val="147000"/>
              </a:lnSpc>
              <a:spcAft>
                <a:spcPts val="0"/>
              </a:spcAft>
            </a:pPr>
            <a:r>
              <a:rPr lang="en-US" sz="1800" dirty="0">
                <a:effectLst/>
                <a:latin typeface="Times New Roman" panose="02020603050405020304" pitchFamily="18" charset="0"/>
                <a:ea typeface="Times New Roman" panose="02020603050405020304" pitchFamily="18" charset="0"/>
              </a:rPr>
              <a:t>So initially y=0,Assuming (x0,y0)as initial point assigning x= x0,y=y0 which is the starting point .</a:t>
            </a:r>
            <a:endParaRPr lang="en-IN" sz="1800" dirty="0">
              <a:effectLst/>
              <a:latin typeface="Times New Roman" panose="02020603050405020304" pitchFamily="18" charset="0"/>
              <a:ea typeface="Times New Roman" panose="02020603050405020304" pitchFamily="18" charset="0"/>
            </a:endParaRPr>
          </a:p>
          <a:p>
            <a:pPr marL="342900" lvl="0" indent="-342900">
              <a:buSzPts val="1200"/>
              <a:buFont typeface="Courier New" panose="02070309020205020404" pitchFamily="49" charset="0"/>
              <a:buChar char="o"/>
              <a:tabLst>
                <a:tab pos="1524635" algn="l"/>
              </a:tabLst>
            </a:pPr>
            <a:r>
              <a:rPr lang="en-US" sz="1800" dirty="0">
                <a:effectLst/>
                <a:latin typeface="Times New Roman" panose="02020603050405020304" pitchFamily="18" charset="0"/>
                <a:ea typeface="Courier New" panose="02070309020205020404" pitchFamily="49" charset="0"/>
              </a:rPr>
              <a:t>Illuminate</a:t>
            </a:r>
            <a:r>
              <a:rPr lang="en-US" sz="1800" spc="-5" dirty="0">
                <a:effectLst/>
                <a:latin typeface="Times New Roman" panose="02020603050405020304" pitchFamily="18" charset="0"/>
                <a:ea typeface="Courier New" panose="02070309020205020404" pitchFamily="49" charset="0"/>
              </a:rPr>
              <a:t> </a:t>
            </a:r>
            <a:r>
              <a:rPr lang="en-US" sz="1800" dirty="0">
                <a:effectLst/>
                <a:latin typeface="Times New Roman" panose="02020603050405020304" pitchFamily="18" charset="0"/>
                <a:ea typeface="Courier New" panose="02070309020205020404" pitchFamily="49" charset="0"/>
              </a:rPr>
              <a:t>pixel(round(x),y)</a:t>
            </a:r>
            <a:endParaRPr lang="en-IN" sz="1800" dirty="0">
              <a:effectLst/>
              <a:latin typeface="Times New Roman" panose="02020603050405020304" pitchFamily="18" charset="0"/>
              <a:ea typeface="Courier New" panose="02070309020205020404" pitchFamily="49" charset="0"/>
            </a:endParaRPr>
          </a:p>
          <a:p>
            <a:pPr marL="1295400">
              <a:spcBef>
                <a:spcPts val="510"/>
              </a:spcBef>
              <a:spcAft>
                <a:spcPts val="0"/>
              </a:spcAf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o </a:t>
            </a:r>
            <a:r>
              <a:rPr lang="en-US" sz="1800" dirty="0">
                <a:effectLst/>
                <a:latin typeface="Times New Roman" panose="02020603050405020304" pitchFamily="18" charset="0"/>
                <a:ea typeface="Times New Roman" panose="02020603050405020304" pitchFamily="18" charset="0"/>
              </a:rPr>
              <a:t>x1= x+( 1/m) ,y1=y</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525"/>
              </a:spcBef>
              <a:spcAft>
                <a:spcPts val="0"/>
              </a:spcAft>
              <a:buSzPts val="1200"/>
              <a:buFont typeface="Courier New" panose="02070309020205020404" pitchFamily="49" charset="0"/>
              <a:buChar char="o"/>
              <a:tabLst>
                <a:tab pos="1524635" algn="l"/>
              </a:tabLst>
            </a:pPr>
            <a:r>
              <a:rPr lang="en-US" sz="1800" dirty="0">
                <a:effectLst/>
                <a:latin typeface="Times New Roman" panose="02020603050405020304" pitchFamily="18" charset="0"/>
                <a:ea typeface="Courier New" panose="02070309020205020404" pitchFamily="49" charset="0"/>
              </a:rPr>
              <a:t>Illuminate</a:t>
            </a:r>
            <a:r>
              <a:rPr lang="en-US" sz="1800" spc="-5" dirty="0">
                <a:effectLst/>
                <a:latin typeface="Times New Roman" panose="02020603050405020304" pitchFamily="18" charset="0"/>
                <a:ea typeface="Courier New" panose="02070309020205020404" pitchFamily="49" charset="0"/>
              </a:rPr>
              <a:t> </a:t>
            </a:r>
            <a:r>
              <a:rPr lang="en-US" sz="1800" dirty="0">
                <a:effectLst/>
                <a:latin typeface="Times New Roman" panose="02020603050405020304" pitchFamily="18" charset="0"/>
                <a:ea typeface="Courier New" panose="02070309020205020404" pitchFamily="49" charset="0"/>
              </a:rPr>
              <a:t>pixel(round(x1),y1)</a:t>
            </a:r>
            <a:endParaRPr lang="en-IN" sz="1800" dirty="0">
              <a:effectLst/>
              <a:latin typeface="Times New Roman" panose="02020603050405020304" pitchFamily="18" charset="0"/>
              <a:ea typeface="Courier New" panose="02070309020205020404" pitchFamily="49" charset="0"/>
            </a:endParaRPr>
          </a:p>
          <a:p>
            <a:pPr marL="1295400">
              <a:spcBef>
                <a:spcPts val="545"/>
              </a:spcBef>
              <a:spcAft>
                <a:spcPts val="0"/>
              </a:spcAf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o </a:t>
            </a:r>
            <a:r>
              <a:rPr lang="en-US" sz="1800" dirty="0">
                <a:effectLst/>
                <a:latin typeface="Times New Roman" panose="02020603050405020304" pitchFamily="18" charset="0"/>
                <a:ea typeface="Times New Roman" panose="02020603050405020304" pitchFamily="18" charset="0"/>
              </a:rPr>
              <a:t>x2= x1+ (1/m) , y2=y1</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525"/>
              </a:spcBef>
              <a:spcAft>
                <a:spcPts val="0"/>
              </a:spcAft>
              <a:buSzPts val="1200"/>
              <a:buFont typeface="Courier New" panose="02070309020205020404" pitchFamily="49" charset="0"/>
              <a:buChar char="o"/>
              <a:tabLst>
                <a:tab pos="1524635" algn="l"/>
              </a:tabLst>
            </a:pPr>
            <a:r>
              <a:rPr lang="en-US" sz="1800" dirty="0">
                <a:effectLst/>
                <a:latin typeface="Times New Roman" panose="02020603050405020304" pitchFamily="18" charset="0"/>
                <a:ea typeface="Courier New" panose="02070309020205020404" pitchFamily="49" charset="0"/>
              </a:rPr>
              <a:t>Illuminate</a:t>
            </a:r>
            <a:r>
              <a:rPr lang="en-US" sz="1800" spc="-5" dirty="0">
                <a:effectLst/>
                <a:latin typeface="Times New Roman" panose="02020603050405020304" pitchFamily="18" charset="0"/>
                <a:ea typeface="Courier New" panose="02070309020205020404" pitchFamily="49" charset="0"/>
              </a:rPr>
              <a:t> </a:t>
            </a:r>
            <a:r>
              <a:rPr lang="en-US" sz="1800" dirty="0">
                <a:effectLst/>
                <a:latin typeface="Times New Roman" panose="02020603050405020304" pitchFamily="18" charset="0"/>
                <a:ea typeface="Courier New" panose="02070309020205020404" pitchFamily="49" charset="0"/>
              </a:rPr>
              <a:t>pixel(round(x2),y2)</a:t>
            </a:r>
            <a:endParaRPr lang="en-IN" sz="1800" dirty="0">
              <a:effectLst/>
              <a:latin typeface="Times New Roman" panose="02020603050405020304" pitchFamily="18" charset="0"/>
              <a:ea typeface="Courier New" panose="02070309020205020404" pitchFamily="49" charset="0"/>
            </a:endParaRPr>
          </a:p>
          <a:p>
            <a:pPr marL="342900" lvl="0" indent="-342900">
              <a:spcBef>
                <a:spcPts val="500"/>
              </a:spcBef>
              <a:spcAft>
                <a:spcPts val="0"/>
              </a:spcAft>
              <a:buSzPts val="1200"/>
              <a:buFont typeface="Courier New" panose="02070309020205020404" pitchFamily="49" charset="0"/>
              <a:buChar char="o"/>
              <a:tabLst>
                <a:tab pos="1524635" algn="l"/>
              </a:tabLst>
            </a:pPr>
            <a:r>
              <a:rPr lang="en-US" sz="1800" dirty="0">
                <a:effectLst/>
                <a:latin typeface="Times New Roman" panose="02020603050405020304" pitchFamily="18" charset="0"/>
                <a:ea typeface="Courier New" panose="02070309020205020404" pitchFamily="49" charset="0"/>
              </a:rPr>
              <a:t>Till it reaches final</a:t>
            </a:r>
            <a:r>
              <a:rPr lang="en-US" sz="1800" spc="5" dirty="0">
                <a:effectLst/>
                <a:latin typeface="Times New Roman" panose="02020603050405020304" pitchFamily="18" charset="0"/>
                <a:ea typeface="Courier New" panose="02070309020205020404" pitchFamily="49" charset="0"/>
              </a:rPr>
              <a:t> </a:t>
            </a:r>
            <a:r>
              <a:rPr lang="en-US" sz="1800" dirty="0">
                <a:effectLst/>
                <a:latin typeface="Times New Roman" panose="02020603050405020304" pitchFamily="18" charset="0"/>
                <a:ea typeface="Courier New" panose="02070309020205020404" pitchFamily="49" charset="0"/>
              </a:rPr>
              <a:t>point.</a:t>
            </a:r>
            <a:endParaRPr lang="en-IN" sz="1800" dirty="0">
              <a:effectLst/>
              <a:latin typeface="Times New Roman" panose="02020603050405020304" pitchFamily="18" charset="0"/>
              <a:ea typeface="Courier New" panose="02070309020205020404" pitchFamily="49" charset="0"/>
            </a:endParaRPr>
          </a:p>
          <a:p>
            <a:endParaRPr lang="en-IN" dirty="0"/>
          </a:p>
        </p:txBody>
      </p:sp>
      <p:sp>
        <p:nvSpPr>
          <p:cNvPr id="4" name="Footer Placeholder 3">
            <a:extLst>
              <a:ext uri="{FF2B5EF4-FFF2-40B4-BE49-F238E27FC236}">
                <a16:creationId xmlns:a16="http://schemas.microsoft.com/office/drawing/2014/main" id="{3A71EF83-11F9-4881-B247-43CC7D74ACC9}"/>
              </a:ext>
            </a:extLst>
          </p:cNvPr>
          <p:cNvSpPr>
            <a:spLocks noGrp="1"/>
          </p:cNvSpPr>
          <p:nvPr>
            <p:ph type="ftr" sz="quarter" idx="11"/>
          </p:nvPr>
        </p:nvSpPr>
        <p:spPr/>
        <p:txBody>
          <a:bodyPr/>
          <a:lstStyle/>
          <a:p>
            <a:r>
              <a:rPr lang="en-IN"/>
              <a:t>COMUTER GRAPHICS AND VISUALIZATION,                                                                                                                                                                             Sougandhika Narayan, Asst Prof, Dept of CSE, KSIT  </a:t>
            </a:r>
          </a:p>
        </p:txBody>
      </p:sp>
    </p:spTree>
    <p:extLst>
      <p:ext uri="{BB962C8B-B14F-4D97-AF65-F5344CB8AC3E}">
        <p14:creationId xmlns:p14="http://schemas.microsoft.com/office/powerpoint/2010/main" val="12178736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B52D1F-239A-431F-8278-0731F8318A17}"/>
              </a:ext>
            </a:extLst>
          </p:cNvPr>
          <p:cNvSpPr>
            <a:spLocks noGrp="1"/>
          </p:cNvSpPr>
          <p:nvPr>
            <p:ph idx="1"/>
          </p:nvPr>
        </p:nvSpPr>
        <p:spPr>
          <a:xfrm>
            <a:off x="838200" y="0"/>
            <a:ext cx="10515600" cy="6324600"/>
          </a:xfrm>
        </p:spPr>
        <p:txBody>
          <a:bodyPr>
            <a:noAutofit/>
          </a:bodyPr>
          <a:lstStyle/>
          <a:p>
            <a:pPr marL="381000" marR="5222875" indent="0">
              <a:lnSpc>
                <a:spcPct val="150000"/>
              </a:lnSpc>
              <a:spcBef>
                <a:spcPts val="10"/>
              </a:spcBef>
              <a:spcAft>
                <a:spcPts val="0"/>
              </a:spcAft>
              <a:buNone/>
            </a:pPr>
            <a:r>
              <a:rPr lang="en-US" sz="1100" b="1" dirty="0">
                <a:effectLst/>
                <a:latin typeface="Times New Roman" panose="02020603050405020304" pitchFamily="18" charset="0"/>
                <a:ea typeface="Times New Roman" panose="02020603050405020304" pitchFamily="18" charset="0"/>
              </a:rPr>
              <a:t>#include &lt;</a:t>
            </a:r>
            <a:r>
              <a:rPr lang="en-US" sz="1100" b="1" dirty="0" err="1">
                <a:effectLst/>
                <a:latin typeface="Times New Roman" panose="02020603050405020304" pitchFamily="18" charset="0"/>
                <a:ea typeface="Times New Roman" panose="02020603050405020304" pitchFamily="18" charset="0"/>
              </a:rPr>
              <a:t>stdlib.h</a:t>
            </a:r>
            <a:r>
              <a:rPr lang="en-US" sz="1100" b="1" dirty="0">
                <a:effectLst/>
                <a:latin typeface="Times New Roman" panose="02020603050405020304" pitchFamily="18" charset="0"/>
                <a:ea typeface="Times New Roman" panose="02020603050405020304" pitchFamily="18" charset="0"/>
              </a:rPr>
              <a:t>&gt; </a:t>
            </a:r>
          </a:p>
          <a:p>
            <a:pPr marL="381000" marR="5222875" indent="0">
              <a:lnSpc>
                <a:spcPct val="150000"/>
              </a:lnSpc>
              <a:spcBef>
                <a:spcPts val="10"/>
              </a:spcBef>
              <a:spcAft>
                <a:spcPts val="0"/>
              </a:spcAft>
              <a:buNone/>
            </a:pPr>
            <a:r>
              <a:rPr lang="en-US" sz="1100" b="1" dirty="0">
                <a:effectLst/>
                <a:latin typeface="Times New Roman" panose="02020603050405020304" pitchFamily="18" charset="0"/>
                <a:ea typeface="Times New Roman" panose="02020603050405020304" pitchFamily="18" charset="0"/>
              </a:rPr>
              <a:t>#include &lt;</a:t>
            </a:r>
            <a:r>
              <a:rPr lang="en-US" sz="1100" b="1" dirty="0" err="1">
                <a:effectLst/>
                <a:latin typeface="Times New Roman" panose="02020603050405020304" pitchFamily="18" charset="0"/>
                <a:ea typeface="Times New Roman" panose="02020603050405020304" pitchFamily="18" charset="0"/>
              </a:rPr>
              <a:t>math.h</a:t>
            </a:r>
            <a:r>
              <a:rPr lang="en-US" sz="1100" b="1" dirty="0">
                <a:effectLst/>
                <a:latin typeface="Times New Roman" panose="02020603050405020304" pitchFamily="18" charset="0"/>
                <a:ea typeface="Times New Roman" panose="02020603050405020304" pitchFamily="18" charset="0"/>
              </a:rPr>
              <a:t>&gt;</a:t>
            </a:r>
            <a:endParaRPr lang="en-IN" sz="1100" b="1" dirty="0">
              <a:effectLst/>
              <a:latin typeface="Times New Roman" panose="02020603050405020304" pitchFamily="18" charset="0"/>
              <a:ea typeface="Times New Roman" panose="02020603050405020304" pitchFamily="18" charset="0"/>
            </a:endParaRPr>
          </a:p>
          <a:p>
            <a:pPr marL="381000" indent="0">
              <a:lnSpc>
                <a:spcPts val="1370"/>
              </a:lnSpc>
              <a:buNone/>
            </a:pPr>
            <a:r>
              <a:rPr lang="en-US" sz="1100" b="1" dirty="0">
                <a:effectLst/>
                <a:latin typeface="Times New Roman" panose="02020603050405020304" pitchFamily="18" charset="0"/>
                <a:ea typeface="Times New Roman" panose="02020603050405020304" pitchFamily="18" charset="0"/>
              </a:rPr>
              <a:t>inline int round (const float a)</a:t>
            </a:r>
            <a:endParaRPr lang="en-IN" sz="1100" b="1" dirty="0">
              <a:effectLst/>
              <a:latin typeface="Times New Roman" panose="02020603050405020304" pitchFamily="18" charset="0"/>
              <a:ea typeface="Times New Roman" panose="02020603050405020304" pitchFamily="18" charset="0"/>
            </a:endParaRPr>
          </a:p>
          <a:p>
            <a:pPr marL="381000" indent="0">
              <a:spcBef>
                <a:spcPts val="675"/>
              </a:spcBef>
              <a:spcAft>
                <a:spcPts val="0"/>
              </a:spcAft>
              <a:buNone/>
            </a:pPr>
            <a:r>
              <a:rPr lang="en-US" sz="1100" b="1" dirty="0">
                <a:effectLst/>
                <a:latin typeface="Times New Roman" panose="02020603050405020304" pitchFamily="18" charset="0"/>
                <a:ea typeface="Times New Roman" panose="02020603050405020304" pitchFamily="18" charset="0"/>
              </a:rPr>
              <a:t>{</a:t>
            </a:r>
            <a:endParaRPr lang="en-IN" sz="1100" b="1" dirty="0">
              <a:effectLst/>
              <a:latin typeface="Times New Roman" panose="02020603050405020304" pitchFamily="18" charset="0"/>
              <a:ea typeface="Times New Roman" panose="02020603050405020304" pitchFamily="18" charset="0"/>
            </a:endParaRPr>
          </a:p>
          <a:p>
            <a:pPr marL="838200" indent="0">
              <a:spcBef>
                <a:spcPts val="695"/>
              </a:spcBef>
              <a:spcAft>
                <a:spcPts val="0"/>
              </a:spcAft>
              <a:buNone/>
            </a:pPr>
            <a:r>
              <a:rPr lang="en-US" sz="1100" b="1" dirty="0">
                <a:effectLst/>
                <a:latin typeface="Times New Roman" panose="02020603050405020304" pitchFamily="18" charset="0"/>
                <a:ea typeface="Times New Roman" panose="02020603050405020304" pitchFamily="18" charset="0"/>
              </a:rPr>
              <a:t>return int (a + 0.5);</a:t>
            </a:r>
            <a:endParaRPr lang="en-IN" sz="1100" b="1" dirty="0">
              <a:effectLst/>
              <a:latin typeface="Times New Roman" panose="02020603050405020304" pitchFamily="18" charset="0"/>
              <a:ea typeface="Times New Roman" panose="02020603050405020304" pitchFamily="18" charset="0"/>
            </a:endParaRPr>
          </a:p>
          <a:p>
            <a:pPr marL="381000" indent="0">
              <a:spcBef>
                <a:spcPts val="685"/>
              </a:spcBef>
              <a:spcAft>
                <a:spcPts val="0"/>
              </a:spcAft>
              <a:buNone/>
            </a:pPr>
            <a:r>
              <a:rPr lang="en-US" sz="1100" b="1" dirty="0">
                <a:effectLst/>
                <a:latin typeface="Times New Roman" panose="02020603050405020304" pitchFamily="18" charset="0"/>
                <a:ea typeface="Times New Roman" panose="02020603050405020304" pitchFamily="18" charset="0"/>
              </a:rPr>
              <a:t>}</a:t>
            </a:r>
            <a:endParaRPr lang="en-IN" sz="1100" b="1" dirty="0">
              <a:effectLst/>
              <a:latin typeface="Times New Roman" panose="02020603050405020304" pitchFamily="18" charset="0"/>
              <a:ea typeface="Times New Roman" panose="02020603050405020304" pitchFamily="18" charset="0"/>
            </a:endParaRPr>
          </a:p>
          <a:p>
            <a:pPr marL="381000" indent="0">
              <a:spcBef>
                <a:spcPts val="695"/>
              </a:spcBef>
              <a:spcAft>
                <a:spcPts val="0"/>
              </a:spcAft>
              <a:buNone/>
            </a:pPr>
            <a:endParaRPr lang="en-US" sz="1100" b="1" dirty="0">
              <a:effectLst/>
              <a:latin typeface="Times New Roman" panose="02020603050405020304" pitchFamily="18" charset="0"/>
              <a:ea typeface="Times New Roman" panose="02020603050405020304" pitchFamily="18" charset="0"/>
            </a:endParaRPr>
          </a:p>
          <a:p>
            <a:pPr marL="381000" indent="0">
              <a:spcBef>
                <a:spcPts val="695"/>
              </a:spcBef>
              <a:spcAft>
                <a:spcPts val="0"/>
              </a:spcAft>
              <a:buNone/>
            </a:pPr>
            <a:r>
              <a:rPr lang="en-US" sz="1100" b="1" dirty="0">
                <a:effectLst/>
                <a:latin typeface="Times New Roman" panose="02020603050405020304" pitchFamily="18" charset="0"/>
                <a:ea typeface="Times New Roman" panose="02020603050405020304" pitchFamily="18" charset="0"/>
              </a:rPr>
              <a:t>void </a:t>
            </a:r>
            <a:r>
              <a:rPr lang="en-US" sz="1100" b="1" dirty="0" err="1">
                <a:effectLst/>
                <a:latin typeface="Times New Roman" panose="02020603050405020304" pitchFamily="18" charset="0"/>
                <a:ea typeface="Times New Roman" panose="02020603050405020304" pitchFamily="18" charset="0"/>
              </a:rPr>
              <a:t>lineDDA</a:t>
            </a:r>
            <a:r>
              <a:rPr lang="en-US" sz="1100" b="1" dirty="0">
                <a:effectLst/>
                <a:latin typeface="Times New Roman" panose="02020603050405020304" pitchFamily="18" charset="0"/>
                <a:ea typeface="Times New Roman" panose="02020603050405020304" pitchFamily="18" charset="0"/>
              </a:rPr>
              <a:t> (int x0, int y0, int </a:t>
            </a:r>
            <a:r>
              <a:rPr lang="en-US" sz="1100" b="1" dirty="0" err="1">
                <a:effectLst/>
                <a:latin typeface="Times New Roman" panose="02020603050405020304" pitchFamily="18" charset="0"/>
                <a:ea typeface="Times New Roman" panose="02020603050405020304" pitchFamily="18" charset="0"/>
              </a:rPr>
              <a:t>xEnd</a:t>
            </a:r>
            <a:r>
              <a:rPr lang="en-US" sz="1100" b="1" dirty="0">
                <a:effectLst/>
                <a:latin typeface="Times New Roman" panose="02020603050405020304" pitchFamily="18" charset="0"/>
                <a:ea typeface="Times New Roman" panose="02020603050405020304" pitchFamily="18" charset="0"/>
              </a:rPr>
              <a:t>, int </a:t>
            </a:r>
            <a:r>
              <a:rPr lang="en-US" sz="1100" b="1" dirty="0" err="1">
                <a:effectLst/>
                <a:latin typeface="Times New Roman" panose="02020603050405020304" pitchFamily="18" charset="0"/>
                <a:ea typeface="Times New Roman" panose="02020603050405020304" pitchFamily="18" charset="0"/>
              </a:rPr>
              <a:t>yEnd</a:t>
            </a:r>
            <a:r>
              <a:rPr lang="en-US" sz="1100" b="1" dirty="0">
                <a:effectLst/>
                <a:latin typeface="Times New Roman" panose="02020603050405020304" pitchFamily="18" charset="0"/>
                <a:ea typeface="Times New Roman" panose="02020603050405020304" pitchFamily="18" charset="0"/>
              </a:rPr>
              <a:t>)</a:t>
            </a:r>
            <a:endParaRPr lang="en-IN" sz="1100" b="1" dirty="0">
              <a:effectLst/>
              <a:latin typeface="Times New Roman" panose="02020603050405020304" pitchFamily="18" charset="0"/>
              <a:ea typeface="Times New Roman" panose="02020603050405020304" pitchFamily="18" charset="0"/>
            </a:endParaRPr>
          </a:p>
          <a:p>
            <a:pPr marL="381000" indent="0">
              <a:spcBef>
                <a:spcPts val="685"/>
              </a:spcBef>
              <a:spcAft>
                <a:spcPts val="0"/>
              </a:spcAft>
              <a:buNone/>
            </a:pPr>
            <a:r>
              <a:rPr lang="en-US" sz="1100" b="1" dirty="0">
                <a:effectLst/>
                <a:latin typeface="Times New Roman" panose="02020603050405020304" pitchFamily="18" charset="0"/>
                <a:ea typeface="Times New Roman" panose="02020603050405020304" pitchFamily="18" charset="0"/>
              </a:rPr>
              <a:t>{</a:t>
            </a:r>
            <a:endParaRPr lang="en-IN" sz="1100" b="1" dirty="0">
              <a:effectLst/>
              <a:latin typeface="Times New Roman" panose="02020603050405020304" pitchFamily="18" charset="0"/>
              <a:ea typeface="Times New Roman" panose="02020603050405020304" pitchFamily="18" charset="0"/>
            </a:endParaRPr>
          </a:p>
          <a:p>
            <a:pPr marL="838200" marR="3209290" indent="0">
              <a:lnSpc>
                <a:spcPct val="150000"/>
              </a:lnSpc>
              <a:spcBef>
                <a:spcPts val="695"/>
              </a:spcBef>
              <a:spcAft>
                <a:spcPts val="0"/>
              </a:spcAft>
              <a:buNone/>
            </a:pPr>
            <a:r>
              <a:rPr lang="en-US" sz="1100" b="1" dirty="0">
                <a:effectLst/>
                <a:latin typeface="Times New Roman" panose="02020603050405020304" pitchFamily="18" charset="0"/>
                <a:ea typeface="Times New Roman" panose="02020603050405020304" pitchFamily="18" charset="0"/>
              </a:rPr>
              <a:t>int dx = </a:t>
            </a:r>
            <a:r>
              <a:rPr lang="en-US" sz="1100" b="1" dirty="0" err="1">
                <a:effectLst/>
                <a:latin typeface="Times New Roman" panose="02020603050405020304" pitchFamily="18" charset="0"/>
                <a:ea typeface="Times New Roman" panose="02020603050405020304" pitchFamily="18" charset="0"/>
              </a:rPr>
              <a:t>xEnd</a:t>
            </a:r>
            <a:r>
              <a:rPr lang="en-US" sz="1100" b="1" dirty="0">
                <a:effectLst/>
                <a:latin typeface="Times New Roman" panose="02020603050405020304" pitchFamily="18" charset="0"/>
                <a:ea typeface="Times New Roman" panose="02020603050405020304" pitchFamily="18" charset="0"/>
              </a:rPr>
              <a:t> - x0, </a:t>
            </a:r>
            <a:r>
              <a:rPr lang="en-US" sz="1100" b="1" dirty="0" err="1">
                <a:effectLst/>
                <a:latin typeface="Times New Roman" panose="02020603050405020304" pitchFamily="18" charset="0"/>
                <a:ea typeface="Times New Roman" panose="02020603050405020304" pitchFamily="18" charset="0"/>
              </a:rPr>
              <a:t>dy</a:t>
            </a:r>
            <a:r>
              <a:rPr lang="en-US" sz="1100" b="1" dirty="0">
                <a:effectLst/>
                <a:latin typeface="Times New Roman" panose="02020603050405020304" pitchFamily="18" charset="0"/>
                <a:ea typeface="Times New Roman" panose="02020603050405020304" pitchFamily="18" charset="0"/>
              </a:rPr>
              <a:t> = </a:t>
            </a:r>
            <a:r>
              <a:rPr lang="en-US" sz="1100" b="1" dirty="0" err="1">
                <a:effectLst/>
                <a:latin typeface="Times New Roman" panose="02020603050405020304" pitchFamily="18" charset="0"/>
                <a:ea typeface="Times New Roman" panose="02020603050405020304" pitchFamily="18" charset="0"/>
              </a:rPr>
              <a:t>yEnd</a:t>
            </a:r>
            <a:r>
              <a:rPr lang="en-US" sz="1100" b="1" dirty="0">
                <a:effectLst/>
                <a:latin typeface="Times New Roman" panose="02020603050405020304" pitchFamily="18" charset="0"/>
                <a:ea typeface="Times New Roman" panose="02020603050405020304" pitchFamily="18" charset="0"/>
              </a:rPr>
              <a:t> - y0, steps, k; </a:t>
            </a:r>
          </a:p>
          <a:p>
            <a:pPr marL="838200" marR="3209290" indent="0">
              <a:lnSpc>
                <a:spcPct val="150000"/>
              </a:lnSpc>
              <a:spcBef>
                <a:spcPts val="695"/>
              </a:spcBef>
              <a:spcAft>
                <a:spcPts val="0"/>
              </a:spcAft>
              <a:buNone/>
            </a:pPr>
            <a:r>
              <a:rPr lang="en-US" sz="1100" b="1" dirty="0">
                <a:effectLst/>
                <a:latin typeface="Times New Roman" panose="02020603050405020304" pitchFamily="18" charset="0"/>
                <a:ea typeface="Times New Roman" panose="02020603050405020304" pitchFamily="18" charset="0"/>
              </a:rPr>
              <a:t>float </a:t>
            </a:r>
            <a:r>
              <a:rPr lang="en-US" sz="1100" b="1" dirty="0" err="1">
                <a:effectLst/>
                <a:latin typeface="Times New Roman" panose="02020603050405020304" pitchFamily="18" charset="0"/>
                <a:ea typeface="Times New Roman" panose="02020603050405020304" pitchFamily="18" charset="0"/>
              </a:rPr>
              <a:t>xIncrement</a:t>
            </a:r>
            <a:r>
              <a:rPr lang="en-US" sz="1100" b="1" dirty="0">
                <a:effectLst/>
                <a:latin typeface="Times New Roman" panose="02020603050405020304" pitchFamily="18" charset="0"/>
                <a:ea typeface="Times New Roman" panose="02020603050405020304" pitchFamily="18" charset="0"/>
              </a:rPr>
              <a:t>, </a:t>
            </a:r>
            <a:r>
              <a:rPr lang="en-US" sz="1100" b="1" dirty="0" err="1">
                <a:effectLst/>
                <a:latin typeface="Times New Roman" panose="02020603050405020304" pitchFamily="18" charset="0"/>
                <a:ea typeface="Times New Roman" panose="02020603050405020304" pitchFamily="18" charset="0"/>
              </a:rPr>
              <a:t>yIncrement</a:t>
            </a:r>
            <a:r>
              <a:rPr lang="en-US" sz="1100" b="1" dirty="0">
                <a:effectLst/>
                <a:latin typeface="Times New Roman" panose="02020603050405020304" pitchFamily="18" charset="0"/>
                <a:ea typeface="Times New Roman" panose="02020603050405020304" pitchFamily="18" charset="0"/>
              </a:rPr>
              <a:t>, x = x0, y =y0; </a:t>
            </a:r>
          </a:p>
          <a:p>
            <a:pPr marL="838200" marR="3209290" indent="0">
              <a:lnSpc>
                <a:spcPct val="150000"/>
              </a:lnSpc>
              <a:spcBef>
                <a:spcPts val="695"/>
              </a:spcBef>
              <a:spcAft>
                <a:spcPts val="0"/>
              </a:spcAft>
              <a:buNone/>
            </a:pPr>
            <a:r>
              <a:rPr lang="en-US" sz="1100" b="1" dirty="0">
                <a:effectLst/>
                <a:latin typeface="Times New Roman" panose="02020603050405020304" pitchFamily="18" charset="0"/>
                <a:ea typeface="Times New Roman" panose="02020603050405020304" pitchFamily="18" charset="0"/>
              </a:rPr>
              <a:t>if (fabs (dx) &gt; fabs</a:t>
            </a:r>
            <a:r>
              <a:rPr lang="en-US" sz="1100" b="1" spc="-25" dirty="0">
                <a:effectLst/>
                <a:latin typeface="Times New Roman" panose="02020603050405020304" pitchFamily="18" charset="0"/>
                <a:ea typeface="Times New Roman" panose="02020603050405020304" pitchFamily="18" charset="0"/>
              </a:rPr>
              <a:t> </a:t>
            </a:r>
            <a:r>
              <a:rPr lang="en-US" sz="1100" b="1" dirty="0">
                <a:effectLst/>
                <a:latin typeface="Times New Roman" panose="02020603050405020304" pitchFamily="18" charset="0"/>
                <a:ea typeface="Times New Roman" panose="02020603050405020304" pitchFamily="18" charset="0"/>
              </a:rPr>
              <a:t>(</a:t>
            </a:r>
            <a:r>
              <a:rPr lang="en-US" sz="1100" b="1" dirty="0" err="1">
                <a:effectLst/>
                <a:latin typeface="Times New Roman" panose="02020603050405020304" pitchFamily="18" charset="0"/>
                <a:ea typeface="Times New Roman" panose="02020603050405020304" pitchFamily="18" charset="0"/>
              </a:rPr>
              <a:t>dy</a:t>
            </a:r>
            <a:r>
              <a:rPr lang="en-US" sz="1100" b="1" dirty="0">
                <a:effectLst/>
                <a:latin typeface="Times New Roman" panose="02020603050405020304" pitchFamily="18" charset="0"/>
                <a:ea typeface="Times New Roman" panose="02020603050405020304" pitchFamily="18" charset="0"/>
              </a:rPr>
              <a:t>))</a:t>
            </a:r>
            <a:endParaRPr lang="en-IN" sz="1100" b="1" dirty="0">
              <a:effectLst/>
              <a:latin typeface="Times New Roman" panose="02020603050405020304" pitchFamily="18" charset="0"/>
              <a:ea typeface="Times New Roman" panose="02020603050405020304" pitchFamily="18" charset="0"/>
            </a:endParaRPr>
          </a:p>
          <a:p>
            <a:pPr marL="1295400" indent="0">
              <a:spcBef>
                <a:spcPts val="10"/>
              </a:spcBef>
              <a:spcAft>
                <a:spcPts val="0"/>
              </a:spcAft>
              <a:buNone/>
            </a:pPr>
            <a:r>
              <a:rPr lang="en-US" sz="1100" b="1" dirty="0">
                <a:effectLst/>
                <a:latin typeface="Times New Roman" panose="02020603050405020304" pitchFamily="18" charset="0"/>
                <a:ea typeface="Times New Roman" panose="02020603050405020304" pitchFamily="18" charset="0"/>
              </a:rPr>
              <a:t>steps = fabs</a:t>
            </a:r>
            <a:r>
              <a:rPr lang="en-US" sz="1100" b="1" spc="-50" dirty="0">
                <a:effectLst/>
                <a:latin typeface="Times New Roman" panose="02020603050405020304" pitchFamily="18" charset="0"/>
                <a:ea typeface="Times New Roman" panose="02020603050405020304" pitchFamily="18" charset="0"/>
              </a:rPr>
              <a:t> </a:t>
            </a:r>
            <a:r>
              <a:rPr lang="en-US" sz="1100" b="1" dirty="0">
                <a:effectLst/>
                <a:latin typeface="Times New Roman" panose="02020603050405020304" pitchFamily="18" charset="0"/>
                <a:ea typeface="Times New Roman" panose="02020603050405020304" pitchFamily="18" charset="0"/>
              </a:rPr>
              <a:t>(dx);</a:t>
            </a:r>
            <a:endParaRPr lang="en-IN" sz="1100" b="1" dirty="0">
              <a:effectLst/>
              <a:latin typeface="Times New Roman" panose="02020603050405020304" pitchFamily="18" charset="0"/>
              <a:ea typeface="Times New Roman" panose="02020603050405020304" pitchFamily="18" charset="0"/>
            </a:endParaRPr>
          </a:p>
          <a:p>
            <a:pPr marL="838200" indent="0">
              <a:spcBef>
                <a:spcPts val="685"/>
              </a:spcBef>
              <a:spcAft>
                <a:spcPts val="0"/>
              </a:spcAft>
              <a:buNone/>
            </a:pPr>
            <a:r>
              <a:rPr lang="en-US" sz="1100" b="1" dirty="0">
                <a:effectLst/>
                <a:latin typeface="Times New Roman" panose="02020603050405020304" pitchFamily="18" charset="0"/>
                <a:ea typeface="Times New Roman" panose="02020603050405020304" pitchFamily="18" charset="0"/>
              </a:rPr>
              <a:t>else</a:t>
            </a:r>
            <a:endParaRPr lang="en-IN" sz="1100" b="1" dirty="0">
              <a:effectLst/>
              <a:latin typeface="Times New Roman" panose="02020603050405020304" pitchFamily="18" charset="0"/>
              <a:ea typeface="Times New Roman" panose="02020603050405020304" pitchFamily="18" charset="0"/>
            </a:endParaRPr>
          </a:p>
          <a:p>
            <a:pPr marL="1295400" indent="0">
              <a:spcBef>
                <a:spcPts val="685"/>
              </a:spcBef>
              <a:spcAft>
                <a:spcPts val="0"/>
              </a:spcAft>
              <a:buNone/>
            </a:pPr>
            <a:r>
              <a:rPr lang="en-US" sz="1100" b="1" dirty="0">
                <a:effectLst/>
                <a:latin typeface="Times New Roman" panose="02020603050405020304" pitchFamily="18" charset="0"/>
                <a:ea typeface="Times New Roman" panose="02020603050405020304" pitchFamily="18" charset="0"/>
              </a:rPr>
              <a:t>steps = fabs (</a:t>
            </a:r>
            <a:r>
              <a:rPr lang="en-US" sz="1100" b="1" dirty="0" err="1">
                <a:effectLst/>
                <a:latin typeface="Times New Roman" panose="02020603050405020304" pitchFamily="18" charset="0"/>
                <a:ea typeface="Times New Roman" panose="02020603050405020304" pitchFamily="18" charset="0"/>
              </a:rPr>
              <a:t>dy</a:t>
            </a:r>
            <a:r>
              <a:rPr lang="en-US" sz="1100" b="1" dirty="0">
                <a:effectLst/>
                <a:latin typeface="Times New Roman" panose="02020603050405020304" pitchFamily="18" charset="0"/>
                <a:ea typeface="Times New Roman" panose="02020603050405020304" pitchFamily="18" charset="0"/>
              </a:rPr>
              <a:t>);</a:t>
            </a:r>
            <a:endParaRPr lang="en-IN" sz="1100" b="1" dirty="0">
              <a:effectLst/>
              <a:latin typeface="Times New Roman" panose="02020603050405020304" pitchFamily="18" charset="0"/>
              <a:ea typeface="Times New Roman" panose="02020603050405020304" pitchFamily="18" charset="0"/>
            </a:endParaRPr>
          </a:p>
          <a:p>
            <a:pPr marL="838200" marR="3653790" indent="0" algn="just">
              <a:lnSpc>
                <a:spcPct val="150000"/>
              </a:lnSpc>
              <a:spcBef>
                <a:spcPts val="695"/>
              </a:spcBef>
              <a:spcAft>
                <a:spcPts val="0"/>
              </a:spcAft>
              <a:buNone/>
            </a:pPr>
            <a:r>
              <a:rPr lang="en-US" sz="1100" b="1" dirty="0" err="1">
                <a:effectLst/>
                <a:latin typeface="Times New Roman" panose="02020603050405020304" pitchFamily="18" charset="0"/>
                <a:ea typeface="Times New Roman" panose="02020603050405020304" pitchFamily="18" charset="0"/>
              </a:rPr>
              <a:t>xIncrement</a:t>
            </a:r>
            <a:r>
              <a:rPr lang="en-US" sz="1100" b="1" dirty="0">
                <a:effectLst/>
                <a:latin typeface="Times New Roman" panose="02020603050405020304" pitchFamily="18" charset="0"/>
                <a:ea typeface="Times New Roman" panose="02020603050405020304" pitchFamily="18" charset="0"/>
              </a:rPr>
              <a:t> = float (dx) / float (steps); </a:t>
            </a:r>
            <a:r>
              <a:rPr lang="en-US" sz="1100" b="1" dirty="0" err="1">
                <a:effectLst/>
                <a:latin typeface="Times New Roman" panose="02020603050405020304" pitchFamily="18" charset="0"/>
                <a:ea typeface="Times New Roman" panose="02020603050405020304" pitchFamily="18" charset="0"/>
              </a:rPr>
              <a:t>yIncrement</a:t>
            </a:r>
            <a:r>
              <a:rPr lang="en-US" sz="1100" b="1" dirty="0">
                <a:effectLst/>
                <a:latin typeface="Times New Roman" panose="02020603050405020304" pitchFamily="18" charset="0"/>
                <a:ea typeface="Times New Roman" panose="02020603050405020304" pitchFamily="18" charset="0"/>
              </a:rPr>
              <a:t> = float (</a:t>
            </a:r>
            <a:r>
              <a:rPr lang="en-US" sz="1100" b="1" dirty="0" err="1">
                <a:effectLst/>
                <a:latin typeface="Times New Roman" panose="02020603050405020304" pitchFamily="18" charset="0"/>
                <a:ea typeface="Times New Roman" panose="02020603050405020304" pitchFamily="18" charset="0"/>
              </a:rPr>
              <a:t>dy</a:t>
            </a:r>
            <a:r>
              <a:rPr lang="en-US" sz="1100" b="1" dirty="0">
                <a:effectLst/>
                <a:latin typeface="Times New Roman" panose="02020603050405020304" pitchFamily="18" charset="0"/>
                <a:ea typeface="Times New Roman" panose="02020603050405020304" pitchFamily="18" charset="0"/>
              </a:rPr>
              <a:t>) / float (steps); </a:t>
            </a:r>
            <a:r>
              <a:rPr lang="en-US" sz="1100" b="1" dirty="0" err="1">
                <a:effectLst/>
                <a:latin typeface="Times New Roman" panose="02020603050405020304" pitchFamily="18" charset="0"/>
                <a:ea typeface="Times New Roman" panose="02020603050405020304" pitchFamily="18" charset="0"/>
              </a:rPr>
              <a:t>setPixel</a:t>
            </a:r>
            <a:r>
              <a:rPr lang="en-US" sz="1100" b="1" dirty="0">
                <a:effectLst/>
                <a:latin typeface="Times New Roman" panose="02020603050405020304" pitchFamily="18" charset="0"/>
                <a:ea typeface="Times New Roman" panose="02020603050405020304" pitchFamily="18" charset="0"/>
              </a:rPr>
              <a:t> (round (x), round (y));</a:t>
            </a:r>
            <a:endParaRPr lang="en-IN" sz="1100" b="1" dirty="0">
              <a:effectLst/>
              <a:latin typeface="Times New Roman" panose="02020603050405020304" pitchFamily="18" charset="0"/>
              <a:ea typeface="Times New Roman" panose="02020603050405020304" pitchFamily="18" charset="0"/>
            </a:endParaRPr>
          </a:p>
          <a:p>
            <a:pPr marL="1066800" marR="4269740" indent="0" algn="just">
              <a:lnSpc>
                <a:spcPct val="150000"/>
              </a:lnSpc>
              <a:spcBef>
                <a:spcPts val="20"/>
              </a:spcBef>
              <a:spcAft>
                <a:spcPts val="0"/>
              </a:spcAft>
              <a:buNone/>
            </a:pPr>
            <a:r>
              <a:rPr lang="en-US" sz="1100" b="1" dirty="0">
                <a:effectLst/>
                <a:latin typeface="Times New Roman" panose="02020603050405020304" pitchFamily="18" charset="0"/>
                <a:ea typeface="Times New Roman" panose="02020603050405020304" pitchFamily="18" charset="0"/>
              </a:rPr>
              <a:t>for (k = 0; k &lt; steps; k++)</a:t>
            </a:r>
          </a:p>
          <a:p>
            <a:pPr marL="1066800" marR="4269740" indent="0" algn="just">
              <a:lnSpc>
                <a:spcPct val="150000"/>
              </a:lnSpc>
              <a:spcBef>
                <a:spcPts val="20"/>
              </a:spcBef>
              <a:spcAft>
                <a:spcPts val="0"/>
              </a:spcAft>
              <a:buNone/>
            </a:pPr>
            <a:r>
              <a:rPr lang="en-US" sz="1100" b="1" dirty="0">
                <a:effectLst/>
                <a:latin typeface="Times New Roman" panose="02020603050405020304" pitchFamily="18" charset="0"/>
                <a:ea typeface="Times New Roman" panose="02020603050405020304" pitchFamily="18" charset="0"/>
              </a:rPr>
              <a:t> </a:t>
            </a:r>
            <a:r>
              <a:rPr lang="en-US" sz="1100" b="1" spc="-75" dirty="0">
                <a:effectLst/>
                <a:latin typeface="Times New Roman" panose="02020603050405020304" pitchFamily="18" charset="0"/>
                <a:ea typeface="Times New Roman" panose="02020603050405020304" pitchFamily="18" charset="0"/>
              </a:rPr>
              <a:t>{</a:t>
            </a:r>
          </a:p>
          <a:p>
            <a:pPr marL="1066800" marR="4269740" indent="0" algn="just">
              <a:lnSpc>
                <a:spcPct val="150000"/>
              </a:lnSpc>
              <a:spcBef>
                <a:spcPts val="20"/>
              </a:spcBef>
              <a:spcAft>
                <a:spcPts val="0"/>
              </a:spcAft>
              <a:buNone/>
            </a:pPr>
            <a:r>
              <a:rPr lang="en-US" sz="1100" b="1" spc="-75" dirty="0">
                <a:effectLst/>
                <a:latin typeface="Times New Roman" panose="02020603050405020304" pitchFamily="18" charset="0"/>
                <a:ea typeface="Times New Roman" panose="02020603050405020304" pitchFamily="18" charset="0"/>
              </a:rPr>
              <a:t>	 </a:t>
            </a:r>
            <a:r>
              <a:rPr lang="en-US" sz="1100" b="1" dirty="0">
                <a:effectLst/>
                <a:latin typeface="Times New Roman" panose="02020603050405020304" pitchFamily="18" charset="0"/>
                <a:ea typeface="Times New Roman" panose="02020603050405020304" pitchFamily="18" charset="0"/>
              </a:rPr>
              <a:t>x +=</a:t>
            </a:r>
            <a:r>
              <a:rPr lang="en-US" sz="1100" b="1" spc="-20" dirty="0">
                <a:effectLst/>
                <a:latin typeface="Times New Roman" panose="02020603050405020304" pitchFamily="18" charset="0"/>
                <a:ea typeface="Times New Roman" panose="02020603050405020304" pitchFamily="18" charset="0"/>
              </a:rPr>
              <a:t> </a:t>
            </a:r>
            <a:r>
              <a:rPr lang="en-US" sz="1100" b="1" dirty="0" err="1">
                <a:effectLst/>
                <a:latin typeface="Times New Roman" panose="02020603050405020304" pitchFamily="18" charset="0"/>
                <a:ea typeface="Times New Roman" panose="02020603050405020304" pitchFamily="18" charset="0"/>
              </a:rPr>
              <a:t>xIncrement</a:t>
            </a:r>
            <a:r>
              <a:rPr lang="en-US" sz="1100" b="1" dirty="0">
                <a:effectLst/>
                <a:latin typeface="Times New Roman" panose="02020603050405020304" pitchFamily="18" charset="0"/>
                <a:ea typeface="Times New Roman" panose="02020603050405020304" pitchFamily="18" charset="0"/>
              </a:rPr>
              <a:t>;</a:t>
            </a:r>
            <a:endParaRPr lang="en-IN" sz="1100" b="1" dirty="0">
              <a:effectLst/>
              <a:latin typeface="Times New Roman" panose="02020603050405020304" pitchFamily="18" charset="0"/>
              <a:ea typeface="Times New Roman" panose="02020603050405020304" pitchFamily="18" charset="0"/>
            </a:endParaRPr>
          </a:p>
          <a:p>
            <a:pPr marL="1295400" indent="0" algn="just">
              <a:lnSpc>
                <a:spcPts val="1360"/>
              </a:lnSpc>
              <a:buNone/>
            </a:pPr>
            <a:r>
              <a:rPr lang="en-US" sz="1100" b="1" dirty="0">
                <a:effectLst/>
                <a:latin typeface="Times New Roman" panose="02020603050405020304" pitchFamily="18" charset="0"/>
                <a:ea typeface="Times New Roman" panose="02020603050405020304" pitchFamily="18" charset="0"/>
              </a:rPr>
              <a:t>	 y +=</a:t>
            </a:r>
            <a:r>
              <a:rPr lang="en-US" sz="1100" b="1" spc="-65" dirty="0">
                <a:effectLst/>
                <a:latin typeface="Times New Roman" panose="02020603050405020304" pitchFamily="18" charset="0"/>
                <a:ea typeface="Times New Roman" panose="02020603050405020304" pitchFamily="18" charset="0"/>
              </a:rPr>
              <a:t> </a:t>
            </a:r>
            <a:r>
              <a:rPr lang="en-US" sz="1100" b="1" dirty="0" err="1">
                <a:effectLst/>
                <a:latin typeface="Times New Roman" panose="02020603050405020304" pitchFamily="18" charset="0"/>
                <a:ea typeface="Times New Roman" panose="02020603050405020304" pitchFamily="18" charset="0"/>
              </a:rPr>
              <a:t>yIncrement</a:t>
            </a:r>
            <a:r>
              <a:rPr lang="en-US" sz="1100" b="1" dirty="0">
                <a:effectLst/>
                <a:latin typeface="Times New Roman" panose="02020603050405020304" pitchFamily="18" charset="0"/>
                <a:ea typeface="Times New Roman" panose="02020603050405020304" pitchFamily="18" charset="0"/>
              </a:rPr>
              <a:t>;</a:t>
            </a:r>
            <a:endParaRPr lang="en-IN" sz="1100" b="1" dirty="0">
              <a:effectLst/>
              <a:latin typeface="Times New Roman" panose="02020603050405020304" pitchFamily="18" charset="0"/>
              <a:ea typeface="Times New Roman" panose="02020603050405020304" pitchFamily="18" charset="0"/>
            </a:endParaRPr>
          </a:p>
          <a:p>
            <a:pPr marL="1295400" indent="0">
              <a:spcBef>
                <a:spcPts val="695"/>
              </a:spcBef>
              <a:spcAft>
                <a:spcPts val="0"/>
              </a:spcAft>
              <a:buNone/>
            </a:pPr>
            <a:r>
              <a:rPr lang="en-US" sz="1100" b="1" dirty="0">
                <a:effectLst/>
                <a:latin typeface="Times New Roman" panose="02020603050405020304" pitchFamily="18" charset="0"/>
                <a:ea typeface="Times New Roman" panose="02020603050405020304" pitchFamily="18" charset="0"/>
              </a:rPr>
              <a:t>	</a:t>
            </a:r>
            <a:r>
              <a:rPr lang="en-US" sz="1100" b="1" dirty="0" err="1">
                <a:effectLst/>
                <a:latin typeface="Times New Roman" panose="02020603050405020304" pitchFamily="18" charset="0"/>
                <a:ea typeface="Times New Roman" panose="02020603050405020304" pitchFamily="18" charset="0"/>
              </a:rPr>
              <a:t>setPixel</a:t>
            </a:r>
            <a:r>
              <a:rPr lang="en-US" sz="1100" b="1" dirty="0">
                <a:effectLst/>
                <a:latin typeface="Times New Roman" panose="02020603050405020304" pitchFamily="18" charset="0"/>
                <a:ea typeface="Times New Roman" panose="02020603050405020304" pitchFamily="18" charset="0"/>
              </a:rPr>
              <a:t> (round (x), round (y));</a:t>
            </a:r>
            <a:endParaRPr lang="en-IN" sz="1100" b="1" dirty="0">
              <a:effectLst/>
              <a:latin typeface="Times New Roman" panose="02020603050405020304" pitchFamily="18" charset="0"/>
              <a:ea typeface="Times New Roman" panose="02020603050405020304" pitchFamily="18" charset="0"/>
            </a:endParaRPr>
          </a:p>
          <a:p>
            <a:pPr marL="0" indent="0">
              <a:buNone/>
            </a:pPr>
            <a:r>
              <a:rPr lang="en-US" sz="1100" b="1" dirty="0">
                <a:effectLst/>
                <a:latin typeface="Times New Roman" panose="02020603050405020304" pitchFamily="18" charset="0"/>
                <a:ea typeface="Times New Roman" panose="02020603050405020304" pitchFamily="18" charset="0"/>
              </a:rPr>
              <a:t>      	      }</a:t>
            </a:r>
          </a:p>
          <a:p>
            <a:pPr marL="0" indent="0">
              <a:buNone/>
            </a:pPr>
            <a:r>
              <a:rPr lang="en-US" sz="1100" b="1" dirty="0">
                <a:latin typeface="Times New Roman" panose="02020603050405020304" pitchFamily="18" charset="0"/>
              </a:rPr>
              <a:t>            }</a:t>
            </a:r>
            <a:endParaRPr lang="en-IN" sz="1100" b="1" dirty="0"/>
          </a:p>
        </p:txBody>
      </p:sp>
      <p:sp>
        <p:nvSpPr>
          <p:cNvPr id="4" name="Footer Placeholder 3">
            <a:extLst>
              <a:ext uri="{FF2B5EF4-FFF2-40B4-BE49-F238E27FC236}">
                <a16:creationId xmlns:a16="http://schemas.microsoft.com/office/drawing/2014/main" id="{D74DEE5A-B028-4D2D-8F59-42CF4EEB74D2}"/>
              </a:ext>
            </a:extLst>
          </p:cNvPr>
          <p:cNvSpPr>
            <a:spLocks noGrp="1"/>
          </p:cNvSpPr>
          <p:nvPr>
            <p:ph type="ftr" sz="quarter" idx="11"/>
          </p:nvPr>
        </p:nvSpPr>
        <p:spPr>
          <a:xfrm>
            <a:off x="95249" y="6457950"/>
            <a:ext cx="11934825" cy="238125"/>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23441144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7162-E8C8-45E3-A241-6AA40A876C74}"/>
              </a:ext>
            </a:extLst>
          </p:cNvPr>
          <p:cNvSpPr>
            <a:spLocks noGrp="1"/>
          </p:cNvSpPr>
          <p:nvPr>
            <p:ph type="title"/>
          </p:nvPr>
        </p:nvSpPr>
        <p:spPr>
          <a:xfrm>
            <a:off x="838200" y="374651"/>
            <a:ext cx="10515600" cy="463550"/>
          </a:xfrm>
        </p:spPr>
        <p:txBody>
          <a:bodyPr>
            <a:normAutofit fontScale="90000"/>
          </a:bodyPr>
          <a:lstStyle/>
          <a:p>
            <a:r>
              <a:rPr lang="en-US" dirty="0"/>
              <a:t>Bresenham’s Algorithm: </a:t>
            </a:r>
            <a:br>
              <a:rPr lang="en-US" dirty="0"/>
            </a:br>
            <a:endParaRPr lang="en-IN" dirty="0"/>
          </a:p>
        </p:txBody>
      </p:sp>
      <p:sp>
        <p:nvSpPr>
          <p:cNvPr id="3" name="Content Placeholder 2">
            <a:extLst>
              <a:ext uri="{FF2B5EF4-FFF2-40B4-BE49-F238E27FC236}">
                <a16:creationId xmlns:a16="http://schemas.microsoft.com/office/drawing/2014/main" id="{86E41B7B-B699-4EC3-B56E-E4921678ACE6}"/>
              </a:ext>
            </a:extLst>
          </p:cNvPr>
          <p:cNvSpPr>
            <a:spLocks noGrp="1"/>
          </p:cNvSpPr>
          <p:nvPr>
            <p:ph idx="1"/>
          </p:nvPr>
        </p:nvSpPr>
        <p:spPr>
          <a:xfrm>
            <a:off x="838200" y="711200"/>
            <a:ext cx="10515600" cy="5499100"/>
          </a:xfrm>
        </p:spPr>
        <p:txBody>
          <a:bodyPr/>
          <a:lstStyle/>
          <a:p>
            <a:pPr>
              <a:buFont typeface="Wingdings" panose="05000000000000000000" pitchFamily="2" charset="2"/>
              <a:buChar char="Ø"/>
            </a:pPr>
            <a:r>
              <a:rPr lang="en-US" dirty="0"/>
              <a:t>It is an efficient raster scan generating algorithm that uses incremental integral calculations </a:t>
            </a:r>
          </a:p>
          <a:p>
            <a:pPr>
              <a:buFont typeface="Wingdings" panose="05000000000000000000" pitchFamily="2" charset="2"/>
              <a:buChar char="Ø"/>
            </a:pPr>
            <a:r>
              <a:rPr lang="en-US" dirty="0"/>
              <a:t>To illustrate Bresenham’s approach, we first consider the scan-conversion process for lines with positive slope less than 1.0. </a:t>
            </a:r>
          </a:p>
          <a:p>
            <a:pPr>
              <a:buFont typeface="Wingdings" panose="05000000000000000000" pitchFamily="2" charset="2"/>
              <a:buChar char="Ø"/>
            </a:pPr>
            <a:r>
              <a:rPr lang="en-US" dirty="0"/>
              <a:t>Pixel positions along a line path are then determined by sampling at unit x intervals. Starting from the left endpoint (x0, y0) of a given line, we step to each successive column (x position) and plot the pixel whose scan-line y value is closest to the line path. </a:t>
            </a:r>
          </a:p>
          <a:p>
            <a:pPr>
              <a:buFont typeface="Wingdings" panose="05000000000000000000" pitchFamily="2" charset="2"/>
              <a:buChar char="Ø"/>
            </a:pPr>
            <a:r>
              <a:rPr lang="en-US" dirty="0"/>
              <a:t>Consider the equation of a straight line y=</a:t>
            </a:r>
            <a:r>
              <a:rPr lang="en-US" dirty="0" err="1"/>
              <a:t>mx+c</a:t>
            </a:r>
            <a:r>
              <a:rPr lang="en-US" dirty="0"/>
              <a:t> where m=</a:t>
            </a:r>
            <a:r>
              <a:rPr lang="en-US" dirty="0" err="1"/>
              <a:t>dy</a:t>
            </a:r>
            <a:r>
              <a:rPr lang="en-US" dirty="0"/>
              <a:t>/dx</a:t>
            </a:r>
            <a:endParaRPr lang="en-IN" dirty="0"/>
          </a:p>
        </p:txBody>
      </p:sp>
      <p:sp>
        <p:nvSpPr>
          <p:cNvPr id="4" name="Footer Placeholder 3">
            <a:extLst>
              <a:ext uri="{FF2B5EF4-FFF2-40B4-BE49-F238E27FC236}">
                <a16:creationId xmlns:a16="http://schemas.microsoft.com/office/drawing/2014/main" id="{A9EA5473-F16F-435C-B104-23A0095F777F}"/>
              </a:ext>
            </a:extLst>
          </p:cNvPr>
          <p:cNvSpPr>
            <a:spLocks noGrp="1"/>
          </p:cNvSpPr>
          <p:nvPr>
            <p:ph type="ftr" sz="quarter" idx="11"/>
          </p:nvPr>
        </p:nvSpPr>
        <p:spPr/>
        <p:txBody>
          <a:bodyPr/>
          <a:lstStyle/>
          <a:p>
            <a:r>
              <a:rPr lang="en-IN"/>
              <a:t>COMUTER GRAPHICS AND VISUALIZATION,                                                                                                                                                                             Sougandhika Narayan, Asst Prof, Dept of CSE, KSIT  </a:t>
            </a:r>
          </a:p>
        </p:txBody>
      </p:sp>
    </p:spTree>
    <p:extLst>
      <p:ext uri="{BB962C8B-B14F-4D97-AF65-F5344CB8AC3E}">
        <p14:creationId xmlns:p14="http://schemas.microsoft.com/office/powerpoint/2010/main" val="7328524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265B8-7192-4BE7-BDE4-F06612B33C8A}"/>
              </a:ext>
            </a:extLst>
          </p:cNvPr>
          <p:cNvSpPr>
            <a:spLocks noGrp="1"/>
          </p:cNvSpPr>
          <p:nvPr>
            <p:ph type="title"/>
          </p:nvPr>
        </p:nvSpPr>
        <p:spPr>
          <a:xfrm>
            <a:off x="752475" y="136525"/>
            <a:ext cx="10515600" cy="492125"/>
          </a:xfrm>
        </p:spPr>
        <p:txBody>
          <a:bodyPr>
            <a:normAutofit fontScale="90000"/>
          </a:bodyPr>
          <a:lstStyle/>
          <a:p>
            <a:r>
              <a:rPr lang="en-US" dirty="0"/>
              <a:t>Bresenham’s Line-Drawing Algorithm</a:t>
            </a:r>
            <a:endParaRPr lang="en-IN" dirty="0"/>
          </a:p>
        </p:txBody>
      </p:sp>
      <p:sp>
        <p:nvSpPr>
          <p:cNvPr id="3" name="Content Placeholder 2">
            <a:extLst>
              <a:ext uri="{FF2B5EF4-FFF2-40B4-BE49-F238E27FC236}">
                <a16:creationId xmlns:a16="http://schemas.microsoft.com/office/drawing/2014/main" id="{FD2F19A1-0949-46AD-9E61-AB82B47724E1}"/>
              </a:ext>
            </a:extLst>
          </p:cNvPr>
          <p:cNvSpPr>
            <a:spLocks noGrp="1"/>
          </p:cNvSpPr>
          <p:nvPr>
            <p:ph idx="1"/>
          </p:nvPr>
        </p:nvSpPr>
        <p:spPr>
          <a:xfrm>
            <a:off x="133349" y="826293"/>
            <a:ext cx="11782425" cy="5660232"/>
          </a:xfrm>
        </p:spPr>
        <p:txBody>
          <a:bodyPr>
            <a:normAutofit/>
          </a:bodyPr>
          <a:lstStyle/>
          <a:p>
            <a:pPr marL="0" indent="0">
              <a:buNone/>
            </a:pPr>
            <a:r>
              <a:rPr lang="en-US" dirty="0"/>
              <a:t>for |m| &lt; 1.0 </a:t>
            </a:r>
          </a:p>
          <a:p>
            <a:pPr marL="514350" indent="-514350">
              <a:buAutoNum type="arabicPeriod"/>
            </a:pPr>
            <a:r>
              <a:rPr lang="en-US" dirty="0"/>
              <a:t>Input the two line endpoints and store the left endpoint in (x0, y0).</a:t>
            </a:r>
          </a:p>
          <a:p>
            <a:pPr marL="514350" indent="-514350">
              <a:buAutoNum type="arabicPeriod"/>
            </a:pPr>
            <a:r>
              <a:rPr lang="en-US" dirty="0"/>
              <a:t>Set the color for frame-buffer position (x0, y0); i.e., plot the first point. </a:t>
            </a:r>
          </a:p>
          <a:p>
            <a:pPr marL="514350" indent="-514350">
              <a:buAutoNum type="arabicPeriod"/>
            </a:pPr>
            <a:r>
              <a:rPr lang="en-US" dirty="0"/>
              <a:t>Calculate the constants ∆x, ∆y, 2∆y, and 2∆y − 2∆x, and obtain the starting value for the decision parameter as p0 = 2∆y −∆x </a:t>
            </a:r>
          </a:p>
          <a:p>
            <a:pPr marL="514350" indent="-514350">
              <a:buAutoNum type="arabicPeriod"/>
            </a:pPr>
            <a:r>
              <a:rPr lang="en-US" dirty="0"/>
              <a:t>At each </a:t>
            </a:r>
            <a:r>
              <a:rPr lang="en-US" dirty="0" err="1"/>
              <a:t>xk</a:t>
            </a:r>
            <a:r>
              <a:rPr lang="en-US" dirty="0"/>
              <a:t> along the line, starting at k = 0, perform the following test: If pk &lt; 0, the next point to plot is (</a:t>
            </a:r>
            <a:r>
              <a:rPr lang="en-US" dirty="0" err="1"/>
              <a:t>xk</a:t>
            </a:r>
            <a:r>
              <a:rPr lang="en-US" dirty="0"/>
              <a:t> + 1, yk ) and pk+1 = pk + 2∆y Otherwise, the next point to plot is (</a:t>
            </a:r>
            <a:r>
              <a:rPr lang="en-US" dirty="0" err="1"/>
              <a:t>xk</a:t>
            </a:r>
            <a:r>
              <a:rPr lang="en-US" dirty="0"/>
              <a:t> + 1, yk + 1) and pk+1 = pk + 2∆y − 2∆x </a:t>
            </a:r>
          </a:p>
          <a:p>
            <a:pPr marL="514350" indent="-514350">
              <a:buAutoNum type="arabicPeriod"/>
            </a:pPr>
            <a:r>
              <a:rPr lang="en-US" dirty="0"/>
              <a:t>Repeat step 4 ∆x − 1 more times. Note: If |m|&gt;1.0 Then p0 = 2∆x −∆y and</a:t>
            </a:r>
          </a:p>
          <a:p>
            <a:pPr marL="0" indent="0">
              <a:buNone/>
            </a:pPr>
            <a:r>
              <a:rPr lang="en-US" dirty="0"/>
              <a:t>If pk &lt; 0, the next point to plot is (</a:t>
            </a:r>
            <a:r>
              <a:rPr lang="en-US" dirty="0" err="1"/>
              <a:t>xk</a:t>
            </a:r>
            <a:r>
              <a:rPr lang="en-US" dirty="0"/>
              <a:t> , yk +1) and pk+1 = pk + 2∆x Otherwise, the next point to plot is (</a:t>
            </a:r>
            <a:r>
              <a:rPr lang="en-US" dirty="0" err="1"/>
              <a:t>xk</a:t>
            </a:r>
            <a:r>
              <a:rPr lang="en-US" dirty="0"/>
              <a:t> + 1, yk + 1) and pk+1 = pk + 2∆x − 2∆y</a:t>
            </a:r>
            <a:endParaRPr lang="en-IN" dirty="0"/>
          </a:p>
        </p:txBody>
      </p:sp>
      <p:sp>
        <p:nvSpPr>
          <p:cNvPr id="4" name="Footer Placeholder 3">
            <a:extLst>
              <a:ext uri="{FF2B5EF4-FFF2-40B4-BE49-F238E27FC236}">
                <a16:creationId xmlns:a16="http://schemas.microsoft.com/office/drawing/2014/main" id="{810F59E2-A805-4BB1-8BAC-29E2AA4876B4}"/>
              </a:ext>
            </a:extLst>
          </p:cNvPr>
          <p:cNvSpPr>
            <a:spLocks noGrp="1"/>
          </p:cNvSpPr>
          <p:nvPr>
            <p:ph type="ftr" sz="quarter" idx="11"/>
          </p:nvPr>
        </p:nvSpPr>
        <p:spPr>
          <a:xfrm>
            <a:off x="85725" y="6486525"/>
            <a:ext cx="11972925" cy="234950"/>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21017773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5A5D5-86AF-44B2-AA79-275E00BBC763}"/>
              </a:ext>
            </a:extLst>
          </p:cNvPr>
          <p:cNvSpPr>
            <a:spLocks noGrp="1"/>
          </p:cNvSpPr>
          <p:nvPr>
            <p:ph idx="1"/>
          </p:nvPr>
        </p:nvSpPr>
        <p:spPr>
          <a:xfrm>
            <a:off x="838200" y="136525"/>
            <a:ext cx="10515600" cy="6040438"/>
          </a:xfrm>
        </p:spPr>
        <p:txBody>
          <a:bodyPr>
            <a:normAutofit fontScale="77500" lnSpcReduction="20000"/>
          </a:bodyPr>
          <a:lstStyle/>
          <a:p>
            <a:pPr marL="0" indent="0">
              <a:buNone/>
            </a:pPr>
            <a:r>
              <a:rPr lang="en-IN" dirty="0"/>
              <a:t>#include #include </a:t>
            </a:r>
          </a:p>
          <a:p>
            <a:pPr marL="0" indent="0">
              <a:buNone/>
            </a:pPr>
            <a:r>
              <a:rPr lang="en-IN" dirty="0"/>
              <a:t>/* </a:t>
            </a:r>
            <a:r>
              <a:rPr lang="en-IN" dirty="0" err="1"/>
              <a:t>Bresenham</a:t>
            </a:r>
            <a:r>
              <a:rPr lang="en-IN" dirty="0"/>
              <a:t> line-drawing procedure for |m| &lt; 1.0. */ </a:t>
            </a:r>
          </a:p>
          <a:p>
            <a:pPr marL="0" indent="0">
              <a:buNone/>
            </a:pPr>
            <a:r>
              <a:rPr lang="en-IN" dirty="0"/>
              <a:t>void </a:t>
            </a:r>
            <a:r>
              <a:rPr lang="en-IN" dirty="0" err="1"/>
              <a:t>lineBres</a:t>
            </a:r>
            <a:r>
              <a:rPr lang="en-IN" dirty="0"/>
              <a:t> (int x0, int y0, int </a:t>
            </a:r>
            <a:r>
              <a:rPr lang="en-IN" dirty="0" err="1"/>
              <a:t>xEnd</a:t>
            </a:r>
            <a:r>
              <a:rPr lang="en-IN" dirty="0"/>
              <a:t>, int </a:t>
            </a:r>
            <a:r>
              <a:rPr lang="en-IN" dirty="0" err="1"/>
              <a:t>yEnd</a:t>
            </a:r>
            <a:r>
              <a:rPr lang="en-IN" dirty="0"/>
              <a:t>) </a:t>
            </a:r>
          </a:p>
          <a:p>
            <a:pPr marL="0" indent="0">
              <a:buNone/>
            </a:pPr>
            <a:r>
              <a:rPr lang="en-IN" dirty="0"/>
              <a:t>{ </a:t>
            </a:r>
          </a:p>
          <a:p>
            <a:pPr marL="0" indent="0">
              <a:buNone/>
            </a:pPr>
            <a:r>
              <a:rPr lang="en-IN" dirty="0"/>
              <a:t>int dx = fabs (</a:t>
            </a:r>
            <a:r>
              <a:rPr lang="en-IN" dirty="0" err="1"/>
              <a:t>xEnd</a:t>
            </a:r>
            <a:r>
              <a:rPr lang="en-IN" dirty="0"/>
              <a:t> - x0), </a:t>
            </a:r>
            <a:r>
              <a:rPr lang="en-IN" dirty="0" err="1"/>
              <a:t>dy</a:t>
            </a:r>
            <a:r>
              <a:rPr lang="en-IN" dirty="0"/>
              <a:t> = fabs(</a:t>
            </a:r>
            <a:r>
              <a:rPr lang="en-IN" dirty="0" err="1"/>
              <a:t>yEnd</a:t>
            </a:r>
            <a:r>
              <a:rPr lang="en-IN" dirty="0"/>
              <a:t> - y0); </a:t>
            </a:r>
          </a:p>
          <a:p>
            <a:pPr marL="0" indent="0">
              <a:buNone/>
            </a:pPr>
            <a:r>
              <a:rPr lang="en-IN" dirty="0"/>
              <a:t>int p = 2 * </a:t>
            </a:r>
            <a:r>
              <a:rPr lang="en-IN" dirty="0" err="1"/>
              <a:t>dy</a:t>
            </a:r>
            <a:r>
              <a:rPr lang="en-IN" dirty="0"/>
              <a:t> - dx; </a:t>
            </a:r>
          </a:p>
          <a:p>
            <a:pPr marL="0" indent="0">
              <a:buNone/>
            </a:pPr>
            <a:r>
              <a:rPr lang="en-IN" dirty="0"/>
              <a:t>int </a:t>
            </a:r>
            <a:r>
              <a:rPr lang="en-IN" dirty="0" err="1"/>
              <a:t>twoDy</a:t>
            </a:r>
            <a:r>
              <a:rPr lang="en-IN" dirty="0"/>
              <a:t> = 2 * </a:t>
            </a:r>
            <a:r>
              <a:rPr lang="en-IN" dirty="0" err="1"/>
              <a:t>dy</a:t>
            </a:r>
            <a:r>
              <a:rPr lang="en-IN" dirty="0"/>
              <a:t>, </a:t>
            </a:r>
            <a:r>
              <a:rPr lang="en-IN" dirty="0" err="1"/>
              <a:t>twoDyMinusDx</a:t>
            </a:r>
            <a:r>
              <a:rPr lang="en-IN" dirty="0"/>
              <a:t> = 2 * (</a:t>
            </a:r>
            <a:r>
              <a:rPr lang="en-IN" dirty="0" err="1"/>
              <a:t>dy</a:t>
            </a:r>
            <a:r>
              <a:rPr lang="en-IN" dirty="0"/>
              <a:t> - dx); int x, y;</a:t>
            </a:r>
          </a:p>
          <a:p>
            <a:pPr marL="0" indent="0">
              <a:buNone/>
            </a:pPr>
            <a:r>
              <a:rPr lang="en-IN" dirty="0"/>
              <a:t> /* Determine which endpoint to use as start position. */ </a:t>
            </a:r>
          </a:p>
          <a:p>
            <a:pPr marL="0" indent="0">
              <a:buNone/>
            </a:pPr>
            <a:r>
              <a:rPr lang="en-IN" dirty="0"/>
              <a:t>if (x0 &gt; </a:t>
            </a:r>
            <a:r>
              <a:rPr lang="en-IN" dirty="0" err="1"/>
              <a:t>xEnd</a:t>
            </a:r>
            <a:r>
              <a:rPr lang="en-IN" dirty="0"/>
              <a:t>) </a:t>
            </a:r>
          </a:p>
          <a:p>
            <a:pPr marL="0" indent="0">
              <a:buNone/>
            </a:pPr>
            <a:r>
              <a:rPr lang="en-IN" dirty="0"/>
              <a:t>{ </a:t>
            </a:r>
          </a:p>
          <a:p>
            <a:pPr marL="0" indent="0">
              <a:buNone/>
            </a:pPr>
            <a:r>
              <a:rPr lang="en-IN" dirty="0"/>
              <a:t>x = </a:t>
            </a:r>
            <a:r>
              <a:rPr lang="en-IN" dirty="0" err="1"/>
              <a:t>xEnd</a:t>
            </a:r>
            <a:r>
              <a:rPr lang="en-IN" dirty="0"/>
              <a:t>; y = </a:t>
            </a:r>
            <a:r>
              <a:rPr lang="en-IN" dirty="0" err="1"/>
              <a:t>yEnd</a:t>
            </a:r>
            <a:r>
              <a:rPr lang="en-IN" dirty="0"/>
              <a:t>; </a:t>
            </a:r>
            <a:r>
              <a:rPr lang="en-IN" dirty="0" err="1"/>
              <a:t>xEnd</a:t>
            </a:r>
            <a:r>
              <a:rPr lang="en-IN" dirty="0"/>
              <a:t> = x0; </a:t>
            </a:r>
          </a:p>
          <a:p>
            <a:pPr marL="0" indent="0">
              <a:buNone/>
            </a:pPr>
            <a:r>
              <a:rPr lang="en-IN" dirty="0"/>
              <a:t>} </a:t>
            </a:r>
          </a:p>
          <a:p>
            <a:pPr marL="0" indent="0">
              <a:buNone/>
            </a:pPr>
            <a:r>
              <a:rPr lang="en-IN" dirty="0"/>
              <a:t>else </a:t>
            </a:r>
          </a:p>
          <a:p>
            <a:pPr marL="0" indent="0">
              <a:buNone/>
            </a:pPr>
            <a:r>
              <a:rPr lang="en-IN" dirty="0"/>
              <a:t>{ </a:t>
            </a:r>
          </a:p>
          <a:p>
            <a:pPr marL="0" indent="0">
              <a:buNone/>
            </a:pPr>
            <a:r>
              <a:rPr lang="en-IN" dirty="0"/>
              <a:t>x = x0; y = y0; </a:t>
            </a:r>
          </a:p>
          <a:p>
            <a:pPr marL="0" indent="0">
              <a:buNone/>
            </a:pPr>
            <a:r>
              <a:rPr lang="en-IN" dirty="0"/>
              <a:t> </a:t>
            </a:r>
          </a:p>
        </p:txBody>
      </p:sp>
      <p:sp>
        <p:nvSpPr>
          <p:cNvPr id="4" name="Footer Placeholder 3">
            <a:extLst>
              <a:ext uri="{FF2B5EF4-FFF2-40B4-BE49-F238E27FC236}">
                <a16:creationId xmlns:a16="http://schemas.microsoft.com/office/drawing/2014/main" id="{6F519763-E9D9-4182-92AE-FC6D9D5901F3}"/>
              </a:ext>
            </a:extLst>
          </p:cNvPr>
          <p:cNvSpPr>
            <a:spLocks noGrp="1"/>
          </p:cNvSpPr>
          <p:nvPr>
            <p:ph type="ftr" sz="quarter" idx="11"/>
          </p:nvPr>
        </p:nvSpPr>
        <p:spPr/>
        <p:txBody>
          <a:bodyPr/>
          <a:lstStyle/>
          <a:p>
            <a:r>
              <a:rPr lang="en-IN"/>
              <a:t>COMUTER GRAPHICS AND VISUALIZATION,                                                                                                                                                                             Sougandhika Narayan, Asst Prof, Dept of CSE, KSIT  </a:t>
            </a:r>
          </a:p>
        </p:txBody>
      </p:sp>
    </p:spTree>
    <p:extLst>
      <p:ext uri="{BB962C8B-B14F-4D97-AF65-F5344CB8AC3E}">
        <p14:creationId xmlns:p14="http://schemas.microsoft.com/office/powerpoint/2010/main" val="36199324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235F01-F86C-40EF-8A69-1D7667E57F33}"/>
              </a:ext>
            </a:extLst>
          </p:cNvPr>
          <p:cNvSpPr>
            <a:spLocks noGrp="1"/>
          </p:cNvSpPr>
          <p:nvPr>
            <p:ph idx="1"/>
          </p:nvPr>
        </p:nvSpPr>
        <p:spPr>
          <a:xfrm>
            <a:off x="838200" y="136525"/>
            <a:ext cx="10515600" cy="6040438"/>
          </a:xfrm>
        </p:spPr>
        <p:txBody>
          <a:bodyPr>
            <a:normAutofit fontScale="92500" lnSpcReduction="20000"/>
          </a:bodyPr>
          <a:lstStyle/>
          <a:p>
            <a:pPr marL="0" indent="0">
              <a:buNone/>
            </a:pPr>
            <a:r>
              <a:rPr lang="en-IN" dirty="0" err="1"/>
              <a:t>setPixel</a:t>
            </a:r>
            <a:r>
              <a:rPr lang="en-IN" dirty="0"/>
              <a:t> (x, y); </a:t>
            </a:r>
          </a:p>
          <a:p>
            <a:pPr marL="0" indent="0">
              <a:buNone/>
            </a:pPr>
            <a:r>
              <a:rPr lang="en-IN" dirty="0"/>
              <a:t>while (x &lt; </a:t>
            </a:r>
            <a:r>
              <a:rPr lang="en-IN" dirty="0" err="1"/>
              <a:t>xEnd</a:t>
            </a:r>
            <a:r>
              <a:rPr lang="en-IN" dirty="0"/>
              <a:t>) </a:t>
            </a:r>
          </a:p>
          <a:p>
            <a:pPr marL="0" indent="0">
              <a:buNone/>
            </a:pPr>
            <a:r>
              <a:rPr lang="en-IN" dirty="0"/>
              <a:t>{ </a:t>
            </a:r>
          </a:p>
          <a:p>
            <a:pPr marL="0" indent="0">
              <a:buNone/>
            </a:pPr>
            <a:r>
              <a:rPr lang="en-IN" dirty="0"/>
              <a:t>	x++; </a:t>
            </a:r>
          </a:p>
          <a:p>
            <a:pPr marL="0" indent="0">
              <a:buNone/>
            </a:pPr>
            <a:r>
              <a:rPr lang="en-IN" dirty="0"/>
              <a:t>	if (p &lt; 0) </a:t>
            </a:r>
          </a:p>
          <a:p>
            <a:pPr marL="0" indent="0">
              <a:buNone/>
            </a:pPr>
            <a:r>
              <a:rPr lang="en-IN" dirty="0"/>
              <a:t>		p += </a:t>
            </a:r>
            <a:r>
              <a:rPr lang="en-IN" dirty="0" err="1"/>
              <a:t>twoDy</a:t>
            </a:r>
            <a:r>
              <a:rPr lang="en-IN" dirty="0"/>
              <a:t>;</a:t>
            </a:r>
          </a:p>
          <a:p>
            <a:pPr marL="0" indent="0">
              <a:buNone/>
            </a:pPr>
            <a:r>
              <a:rPr lang="en-IN" dirty="0"/>
              <a:t>	else </a:t>
            </a:r>
          </a:p>
          <a:p>
            <a:pPr marL="0" indent="0">
              <a:buNone/>
            </a:pPr>
            <a:r>
              <a:rPr lang="en-IN" dirty="0"/>
              <a:t>	{ </a:t>
            </a:r>
          </a:p>
          <a:p>
            <a:pPr marL="0" indent="0">
              <a:buNone/>
            </a:pPr>
            <a:r>
              <a:rPr lang="en-IN" dirty="0"/>
              <a:t>		y++; </a:t>
            </a:r>
          </a:p>
          <a:p>
            <a:pPr marL="0" indent="0">
              <a:buNone/>
            </a:pPr>
            <a:r>
              <a:rPr lang="en-IN" dirty="0"/>
              <a:t>		p += </a:t>
            </a:r>
            <a:r>
              <a:rPr lang="en-IN" dirty="0" err="1"/>
              <a:t>twoDyMinusDx</a:t>
            </a:r>
            <a:r>
              <a:rPr lang="en-IN" dirty="0"/>
              <a:t>; </a:t>
            </a:r>
          </a:p>
          <a:p>
            <a:pPr marL="0" indent="0">
              <a:buNone/>
            </a:pPr>
            <a:r>
              <a:rPr lang="en-IN" dirty="0"/>
              <a:t>	} </a:t>
            </a:r>
          </a:p>
          <a:p>
            <a:pPr marL="0" indent="0">
              <a:buNone/>
            </a:pPr>
            <a:r>
              <a:rPr lang="en-IN" dirty="0" err="1"/>
              <a:t>setPixel</a:t>
            </a:r>
            <a:r>
              <a:rPr lang="en-IN" dirty="0"/>
              <a:t> (x, y); </a:t>
            </a:r>
          </a:p>
          <a:p>
            <a:pPr marL="0" indent="0">
              <a:buNone/>
            </a:pPr>
            <a:r>
              <a:rPr lang="en-IN" dirty="0"/>
              <a:t>}</a:t>
            </a:r>
          </a:p>
          <a:p>
            <a:pPr marL="0" indent="0">
              <a:buNone/>
            </a:pPr>
            <a:r>
              <a:rPr lang="en-IN" dirty="0"/>
              <a:t>}</a:t>
            </a:r>
          </a:p>
        </p:txBody>
      </p:sp>
      <p:sp>
        <p:nvSpPr>
          <p:cNvPr id="4" name="Footer Placeholder 3">
            <a:extLst>
              <a:ext uri="{FF2B5EF4-FFF2-40B4-BE49-F238E27FC236}">
                <a16:creationId xmlns:a16="http://schemas.microsoft.com/office/drawing/2014/main" id="{375A7768-A7B7-4E08-9E18-2DE10005846E}"/>
              </a:ext>
            </a:extLst>
          </p:cNvPr>
          <p:cNvSpPr>
            <a:spLocks noGrp="1"/>
          </p:cNvSpPr>
          <p:nvPr>
            <p:ph type="ftr" sz="quarter" idx="11"/>
          </p:nvPr>
        </p:nvSpPr>
        <p:spPr/>
        <p:txBody>
          <a:bodyPr/>
          <a:lstStyle/>
          <a:p>
            <a:r>
              <a:rPr lang="en-IN"/>
              <a:t>COMUTER GRAPHICS AND VISUALIZATION,                                                                                                                                                                             Sougandhika Narayan, Asst Prof, Dept of CSE, KSIT  </a:t>
            </a:r>
          </a:p>
        </p:txBody>
      </p:sp>
    </p:spTree>
    <p:extLst>
      <p:ext uri="{BB962C8B-B14F-4D97-AF65-F5344CB8AC3E}">
        <p14:creationId xmlns:p14="http://schemas.microsoft.com/office/powerpoint/2010/main" val="3816984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F74D9-3069-41D3-8E05-C711DE7F19C1}"/>
              </a:ext>
            </a:extLst>
          </p:cNvPr>
          <p:cNvSpPr>
            <a:spLocks noGrp="1"/>
          </p:cNvSpPr>
          <p:nvPr>
            <p:ph type="title"/>
          </p:nvPr>
        </p:nvSpPr>
        <p:spPr>
          <a:xfrm>
            <a:off x="838200" y="136525"/>
            <a:ext cx="10515600" cy="644525"/>
          </a:xfrm>
        </p:spPr>
        <p:txBody>
          <a:bodyPr>
            <a:normAutofit fontScale="90000"/>
          </a:bodyPr>
          <a:lstStyle/>
          <a:p>
            <a:r>
              <a:rPr lang="en-US" dirty="0"/>
              <a:t>Header Files</a:t>
            </a:r>
            <a:endParaRPr lang="en-IN" dirty="0"/>
          </a:p>
        </p:txBody>
      </p:sp>
      <p:sp>
        <p:nvSpPr>
          <p:cNvPr id="3" name="Content Placeholder 2">
            <a:extLst>
              <a:ext uri="{FF2B5EF4-FFF2-40B4-BE49-F238E27FC236}">
                <a16:creationId xmlns:a16="http://schemas.microsoft.com/office/drawing/2014/main" id="{B8CA6258-F80C-4846-991E-4B9C049384E0}"/>
              </a:ext>
            </a:extLst>
          </p:cNvPr>
          <p:cNvSpPr>
            <a:spLocks noGrp="1"/>
          </p:cNvSpPr>
          <p:nvPr>
            <p:ph idx="1"/>
          </p:nvPr>
        </p:nvSpPr>
        <p:spPr>
          <a:xfrm>
            <a:off x="838200" y="781050"/>
            <a:ext cx="10515600" cy="5395913"/>
          </a:xfrm>
        </p:spPr>
        <p:txBody>
          <a:bodyPr>
            <a:normAutofit lnSpcReduction="10000"/>
          </a:bodyPr>
          <a:lstStyle/>
          <a:p>
            <a:r>
              <a:rPr lang="en-US" dirty="0"/>
              <a:t>In all graphics programs, we will need to include the header file for the OpenGL core library.</a:t>
            </a:r>
          </a:p>
          <a:p>
            <a:r>
              <a:rPr lang="en-US" dirty="0"/>
              <a:t>In windows to include OpenGL core libraries and GLU we can use the following header files:- #include //precedes other header files for including Microsoft windows version of OpenGL libraries</a:t>
            </a:r>
          </a:p>
          <a:p>
            <a:pPr marL="0" indent="0">
              <a:buNone/>
            </a:pPr>
            <a:r>
              <a:rPr lang="en-IN" dirty="0"/>
              <a:t>#include&lt;GL/gl.h&gt; </a:t>
            </a:r>
          </a:p>
          <a:p>
            <a:pPr marL="0" indent="0">
              <a:buNone/>
            </a:pPr>
            <a:r>
              <a:rPr lang="en-IN" dirty="0"/>
              <a:t>#include&lt;GL/glu.h&gt; </a:t>
            </a:r>
            <a:endParaRPr lang="en-US" dirty="0"/>
          </a:p>
          <a:p>
            <a:r>
              <a:rPr lang="en-US" dirty="0"/>
              <a:t>The above lines can be replaced by using GLUT header file which ensures gl.h and glu.h are included correctly, </a:t>
            </a:r>
          </a:p>
          <a:p>
            <a:pPr marL="0" indent="0">
              <a:buNone/>
            </a:pPr>
            <a:r>
              <a:rPr lang="en-US" dirty="0"/>
              <a:t>#include</a:t>
            </a:r>
            <a:r>
              <a:rPr lang="en-IN" dirty="0"/>
              <a:t> &lt;GL/glut.h&gt;</a:t>
            </a:r>
            <a:r>
              <a:rPr lang="en-US" dirty="0"/>
              <a:t> //GL in windows </a:t>
            </a:r>
          </a:p>
          <a:p>
            <a:r>
              <a:rPr lang="en-US" dirty="0"/>
              <a:t>In Apple OS X systems, the header file inclusion statement will be, #include</a:t>
            </a:r>
            <a:r>
              <a:rPr lang="en-IN" dirty="0"/>
              <a:t>&lt;GLUT/glut.h&gt; </a:t>
            </a:r>
          </a:p>
        </p:txBody>
      </p:sp>
      <p:sp>
        <p:nvSpPr>
          <p:cNvPr id="4" name="Footer Placeholder 3">
            <a:extLst>
              <a:ext uri="{FF2B5EF4-FFF2-40B4-BE49-F238E27FC236}">
                <a16:creationId xmlns:a16="http://schemas.microsoft.com/office/drawing/2014/main" id="{F1E8AA94-EF2D-4069-B350-3C25F650FF88}"/>
              </a:ext>
            </a:extLst>
          </p:cNvPr>
          <p:cNvSpPr>
            <a:spLocks noGrp="1"/>
          </p:cNvSpPr>
          <p:nvPr>
            <p:ph type="ftr" sz="quarter" idx="11"/>
          </p:nvPr>
        </p:nvSpPr>
        <p:spPr>
          <a:xfrm>
            <a:off x="85725" y="6534150"/>
            <a:ext cx="11982450" cy="287338"/>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1000665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4CE389-B4A1-41DE-8D9B-B70784DB54DB}"/>
              </a:ext>
            </a:extLst>
          </p:cNvPr>
          <p:cNvSpPr>
            <a:spLocks noGrp="1"/>
          </p:cNvSpPr>
          <p:nvPr>
            <p:ph idx="1"/>
          </p:nvPr>
        </p:nvSpPr>
        <p:spPr>
          <a:xfrm>
            <a:off x="838200" y="171448"/>
            <a:ext cx="10515600" cy="6191251"/>
          </a:xfrm>
        </p:spPr>
        <p:txBody>
          <a:bodyPr>
            <a:normAutofit fontScale="85000" lnSpcReduction="20000"/>
          </a:bodyPr>
          <a:lstStyle/>
          <a:p>
            <a:pPr marL="0" indent="0">
              <a:buNone/>
            </a:pPr>
            <a:r>
              <a:rPr lang="en-US" b="1" dirty="0"/>
              <a:t>Display-Window Management Using GLUT</a:t>
            </a:r>
          </a:p>
          <a:p>
            <a:pPr>
              <a:buFont typeface="Wingdings" panose="05000000000000000000" pitchFamily="2" charset="2"/>
              <a:buChar char="Ø"/>
            </a:pPr>
            <a:r>
              <a:rPr lang="en-US" dirty="0"/>
              <a:t> We can consider a simplified example, minimal number of operations for displaying a picture. </a:t>
            </a:r>
          </a:p>
          <a:p>
            <a:pPr marL="0" indent="0">
              <a:buNone/>
            </a:pPr>
            <a:r>
              <a:rPr lang="en-US" dirty="0">
                <a:solidFill>
                  <a:srgbClr val="FF0000"/>
                </a:solidFill>
              </a:rPr>
              <a:t>Step 1:</a:t>
            </a:r>
            <a:r>
              <a:rPr lang="en-US" dirty="0"/>
              <a:t> initialization of GLUT</a:t>
            </a:r>
          </a:p>
          <a:p>
            <a:pPr>
              <a:buFont typeface="Wingdings" panose="05000000000000000000" pitchFamily="2" charset="2"/>
              <a:buChar char="Ø"/>
            </a:pPr>
            <a:r>
              <a:rPr lang="en-US" dirty="0"/>
              <a:t>We are using the OpenGL Utility Toolkit, our first step is to initialize GLUT. </a:t>
            </a:r>
          </a:p>
          <a:p>
            <a:pPr>
              <a:buFont typeface="Wingdings" panose="05000000000000000000" pitchFamily="2" charset="2"/>
              <a:buChar char="Ø"/>
            </a:pPr>
            <a:r>
              <a:rPr lang="en-US" dirty="0"/>
              <a:t>This initialization function could also process any command line arguments, but we will not need to use these parameters for our first example programs. </a:t>
            </a:r>
          </a:p>
          <a:p>
            <a:pPr>
              <a:buFont typeface="Wingdings" panose="05000000000000000000" pitchFamily="2" charset="2"/>
              <a:buChar char="Ø"/>
            </a:pPr>
            <a:r>
              <a:rPr lang="en-US" dirty="0"/>
              <a:t>We perform the GLUT initialization with the statement glutInit (&amp;argc, argv); </a:t>
            </a:r>
          </a:p>
          <a:p>
            <a:pPr marL="0" indent="0">
              <a:buNone/>
            </a:pPr>
            <a:r>
              <a:rPr lang="en-US" dirty="0">
                <a:solidFill>
                  <a:srgbClr val="FF0000"/>
                </a:solidFill>
              </a:rPr>
              <a:t>Step 2:</a:t>
            </a:r>
            <a:r>
              <a:rPr lang="en-US" dirty="0"/>
              <a:t> title</a:t>
            </a:r>
          </a:p>
          <a:p>
            <a:pPr>
              <a:buFont typeface="Wingdings" panose="05000000000000000000" pitchFamily="2" charset="2"/>
              <a:buChar char="Ø"/>
            </a:pPr>
            <a:r>
              <a:rPr lang="en-US" dirty="0"/>
              <a:t>We can state that a display window is to be created on the screen with a given caption for the title bar. This is accomplished with the function glutCreateWindow ("An Example OpenGL Program"); </a:t>
            </a:r>
          </a:p>
          <a:p>
            <a:pPr>
              <a:buFont typeface="Wingdings" panose="05000000000000000000" pitchFamily="2" charset="2"/>
              <a:buChar char="Ø"/>
            </a:pPr>
            <a:r>
              <a:rPr lang="en-US" dirty="0"/>
              <a:t>where the single argument for this function can be any character string that we want to use for the display-window title. </a:t>
            </a:r>
          </a:p>
          <a:p>
            <a:pPr marL="0" indent="0">
              <a:buNone/>
            </a:pPr>
            <a:r>
              <a:rPr lang="en-US" dirty="0">
                <a:solidFill>
                  <a:srgbClr val="FF0000"/>
                </a:solidFill>
              </a:rPr>
              <a:t>Step 3: </a:t>
            </a:r>
            <a:r>
              <a:rPr lang="en-US" dirty="0"/>
              <a:t>Specification of the display window </a:t>
            </a:r>
          </a:p>
          <a:p>
            <a:pPr marL="0" indent="0">
              <a:buNone/>
            </a:pPr>
            <a:r>
              <a:rPr lang="en-US" dirty="0"/>
              <a:t>Then we need to specify what the display window is to contain.  For this, we create a picture using OpenGL functions and pass the picture definition to the GLUT routine glutDisplayFunc, which assigns our picture to the display window</a:t>
            </a:r>
            <a:endParaRPr lang="en-IN" dirty="0"/>
          </a:p>
        </p:txBody>
      </p:sp>
      <p:sp>
        <p:nvSpPr>
          <p:cNvPr id="4" name="Footer Placeholder 3">
            <a:extLst>
              <a:ext uri="{FF2B5EF4-FFF2-40B4-BE49-F238E27FC236}">
                <a16:creationId xmlns:a16="http://schemas.microsoft.com/office/drawing/2014/main" id="{CC83A857-9AB5-4FF5-997E-782C6B080E1C}"/>
              </a:ext>
            </a:extLst>
          </p:cNvPr>
          <p:cNvSpPr>
            <a:spLocks noGrp="1"/>
          </p:cNvSpPr>
          <p:nvPr>
            <p:ph type="ftr" sz="quarter" idx="11"/>
          </p:nvPr>
        </p:nvSpPr>
        <p:spPr>
          <a:xfrm>
            <a:off x="66675" y="6492875"/>
            <a:ext cx="12049125" cy="193676"/>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1851190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639B74-0C8D-4FD7-A02A-DA912EAF2E10}"/>
              </a:ext>
            </a:extLst>
          </p:cNvPr>
          <p:cNvSpPr>
            <a:spLocks noGrp="1"/>
          </p:cNvSpPr>
          <p:nvPr>
            <p:ph idx="1"/>
          </p:nvPr>
        </p:nvSpPr>
        <p:spPr>
          <a:xfrm>
            <a:off x="838200" y="219075"/>
            <a:ext cx="10515600" cy="5957888"/>
          </a:xfrm>
        </p:spPr>
        <p:txBody>
          <a:bodyPr>
            <a:normAutofit fontScale="85000" lnSpcReduction="10000"/>
          </a:bodyPr>
          <a:lstStyle/>
          <a:p>
            <a:pPr marL="0" indent="0">
              <a:buNone/>
            </a:pPr>
            <a:r>
              <a:rPr lang="en-US" dirty="0"/>
              <a:t>Example: suppose we have the OpenGL code for describing a line segment in a procedure called line Segment. </a:t>
            </a:r>
          </a:p>
          <a:p>
            <a:pPr>
              <a:buFont typeface="Wingdings" panose="05000000000000000000" pitchFamily="2" charset="2"/>
              <a:buChar char="Ø"/>
            </a:pPr>
            <a:r>
              <a:rPr lang="en-US" dirty="0"/>
              <a:t>Then the following function call passes the line-segment description to the display window: glutDisplayFunc (lineSegment); </a:t>
            </a:r>
          </a:p>
          <a:p>
            <a:pPr marL="0" indent="0">
              <a:buNone/>
            </a:pPr>
            <a:r>
              <a:rPr lang="en-US" dirty="0">
                <a:solidFill>
                  <a:srgbClr val="FF0000"/>
                </a:solidFill>
              </a:rPr>
              <a:t>Step 4:</a:t>
            </a:r>
            <a:r>
              <a:rPr lang="en-US" dirty="0"/>
              <a:t> one more GLUT function </a:t>
            </a:r>
          </a:p>
          <a:p>
            <a:pPr>
              <a:buFont typeface="Wingdings" panose="05000000000000000000" pitchFamily="2" charset="2"/>
              <a:buChar char="Ø"/>
            </a:pPr>
            <a:r>
              <a:rPr lang="en-US" dirty="0"/>
              <a:t>But the display window is not yet on the screen. </a:t>
            </a:r>
          </a:p>
          <a:p>
            <a:pPr>
              <a:buFont typeface="Wingdings" panose="05000000000000000000" pitchFamily="2" charset="2"/>
              <a:buChar char="Ø"/>
            </a:pPr>
            <a:r>
              <a:rPr lang="en-US" dirty="0"/>
              <a:t>We need one more GLUT function to complete the window-processing operations. </a:t>
            </a:r>
          </a:p>
          <a:p>
            <a:pPr>
              <a:buFont typeface="Wingdings" panose="05000000000000000000" pitchFamily="2" charset="2"/>
              <a:buChar char="Ø"/>
            </a:pPr>
            <a:r>
              <a:rPr lang="en-US" dirty="0"/>
              <a:t>After execution of the following statement, all display windows that we have created, including their graphic content, are now activated: glutMainLoop ( ); </a:t>
            </a:r>
          </a:p>
          <a:p>
            <a:pPr>
              <a:buFont typeface="Wingdings" panose="05000000000000000000" pitchFamily="2" charset="2"/>
              <a:buChar char="Ø"/>
            </a:pPr>
            <a:r>
              <a:rPr lang="en-US" dirty="0"/>
              <a:t>This function must be the last one in our program. It displays the initial graphics and puts the program into an infinite loop that checks for input from devices such as a mouse or keyboard. </a:t>
            </a:r>
          </a:p>
          <a:p>
            <a:pPr marL="0" indent="0">
              <a:buNone/>
            </a:pPr>
            <a:r>
              <a:rPr lang="en-US" dirty="0">
                <a:solidFill>
                  <a:srgbClr val="FF0000"/>
                </a:solidFill>
              </a:rPr>
              <a:t>Step 5:</a:t>
            </a:r>
            <a:r>
              <a:rPr lang="en-US" dirty="0"/>
              <a:t> these parameters using additional GLUT functions </a:t>
            </a:r>
          </a:p>
          <a:p>
            <a:pPr>
              <a:buFont typeface="Wingdings" panose="05000000000000000000" pitchFamily="2" charset="2"/>
              <a:buChar char="Ø"/>
            </a:pPr>
            <a:r>
              <a:rPr lang="en-US" dirty="0"/>
              <a:t> Although the display window that we created will be in some default location and size, we can set these parameters using additional GLUT functions.</a:t>
            </a:r>
            <a:endParaRPr lang="en-IN" dirty="0"/>
          </a:p>
        </p:txBody>
      </p:sp>
      <p:sp>
        <p:nvSpPr>
          <p:cNvPr id="4" name="Footer Placeholder 3">
            <a:extLst>
              <a:ext uri="{FF2B5EF4-FFF2-40B4-BE49-F238E27FC236}">
                <a16:creationId xmlns:a16="http://schemas.microsoft.com/office/drawing/2014/main" id="{37C55770-E4EC-4EDF-84ED-C5CE85E9DC4D}"/>
              </a:ext>
            </a:extLst>
          </p:cNvPr>
          <p:cNvSpPr>
            <a:spLocks noGrp="1"/>
          </p:cNvSpPr>
          <p:nvPr>
            <p:ph type="ftr" sz="quarter" idx="11"/>
          </p:nvPr>
        </p:nvSpPr>
        <p:spPr>
          <a:xfrm>
            <a:off x="0" y="6538912"/>
            <a:ext cx="12068175" cy="200025"/>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3658748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569E24-ACF1-4A2B-994B-32B205DF58BB}"/>
              </a:ext>
            </a:extLst>
          </p:cNvPr>
          <p:cNvSpPr>
            <a:spLocks noGrp="1"/>
          </p:cNvSpPr>
          <p:nvPr>
            <p:ph idx="1"/>
          </p:nvPr>
        </p:nvSpPr>
        <p:spPr>
          <a:xfrm>
            <a:off x="838200" y="200026"/>
            <a:ext cx="10515600" cy="5976938"/>
          </a:xfrm>
        </p:spPr>
        <p:txBody>
          <a:bodyPr/>
          <a:lstStyle/>
          <a:p>
            <a:pPr marL="0" indent="0">
              <a:buNone/>
            </a:pPr>
            <a:r>
              <a:rPr lang="en-US" dirty="0">
                <a:solidFill>
                  <a:srgbClr val="FF0000"/>
                </a:solidFill>
              </a:rPr>
              <a:t>GLUT Function 1:</a:t>
            </a:r>
          </a:p>
          <a:p>
            <a:pPr algn="just">
              <a:buFont typeface="Wingdings" panose="05000000000000000000" pitchFamily="2" charset="2"/>
              <a:buChar char="Ø"/>
            </a:pPr>
            <a:r>
              <a:rPr lang="en-US" dirty="0"/>
              <a:t>We use the glutInitWindowPosition function to give an initial location for the upper left corner of the display window. </a:t>
            </a:r>
          </a:p>
          <a:p>
            <a:pPr algn="just">
              <a:buFont typeface="Wingdings" panose="05000000000000000000" pitchFamily="2" charset="2"/>
              <a:buChar char="Ø"/>
            </a:pPr>
            <a:r>
              <a:rPr lang="en-US" dirty="0"/>
              <a:t>This position is specified in integer screen coordinates, whose origin is at the upper-left corner of the screen.</a:t>
            </a:r>
            <a:endParaRPr lang="en-IN" dirty="0"/>
          </a:p>
        </p:txBody>
      </p:sp>
      <p:sp>
        <p:nvSpPr>
          <p:cNvPr id="4" name="Footer Placeholder 3">
            <a:extLst>
              <a:ext uri="{FF2B5EF4-FFF2-40B4-BE49-F238E27FC236}">
                <a16:creationId xmlns:a16="http://schemas.microsoft.com/office/drawing/2014/main" id="{6555B028-D4AF-4409-8EDC-5BE7ACCB7154}"/>
              </a:ext>
            </a:extLst>
          </p:cNvPr>
          <p:cNvSpPr>
            <a:spLocks noGrp="1"/>
          </p:cNvSpPr>
          <p:nvPr>
            <p:ph type="ftr" sz="quarter" idx="11"/>
          </p:nvPr>
        </p:nvSpPr>
        <p:spPr>
          <a:xfrm>
            <a:off x="76199" y="6492875"/>
            <a:ext cx="11934825" cy="165100"/>
          </a:xfrm>
        </p:spPr>
        <p:txBody>
          <a:bodyPr/>
          <a:lstStyle/>
          <a:p>
            <a:r>
              <a:rPr lang="en-IN" dirty="0"/>
              <a:t>COMUTER GRAPHICS AND VISUALIZATION,                                                                                                                                                                             Sougandhika Narayan, Asst Prof, Dept of CSE, KSIT  </a:t>
            </a:r>
          </a:p>
        </p:txBody>
      </p:sp>
      <p:pic>
        <p:nvPicPr>
          <p:cNvPr id="6" name="Picture 5">
            <a:extLst>
              <a:ext uri="{FF2B5EF4-FFF2-40B4-BE49-F238E27FC236}">
                <a16:creationId xmlns:a16="http://schemas.microsoft.com/office/drawing/2014/main" id="{B8FA99F3-0EF6-4708-8E61-C64C5CF8B275}"/>
              </a:ext>
            </a:extLst>
          </p:cNvPr>
          <p:cNvPicPr>
            <a:picLocks noChangeAspect="1"/>
          </p:cNvPicPr>
          <p:nvPr/>
        </p:nvPicPr>
        <p:blipFill>
          <a:blip r:embed="rId2"/>
          <a:stretch>
            <a:fillRect/>
          </a:stretch>
        </p:blipFill>
        <p:spPr>
          <a:xfrm>
            <a:off x="4433887" y="2757487"/>
            <a:ext cx="3324225" cy="3076575"/>
          </a:xfrm>
          <a:prstGeom prst="rect">
            <a:avLst/>
          </a:prstGeom>
        </p:spPr>
      </p:pic>
    </p:spTree>
    <p:extLst>
      <p:ext uri="{BB962C8B-B14F-4D97-AF65-F5344CB8AC3E}">
        <p14:creationId xmlns:p14="http://schemas.microsoft.com/office/powerpoint/2010/main" val="2865341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5423C4-6B29-402D-830C-0D838E6C5566}"/>
              </a:ext>
            </a:extLst>
          </p:cNvPr>
          <p:cNvSpPr>
            <a:spLocks noGrp="1"/>
          </p:cNvSpPr>
          <p:nvPr>
            <p:ph idx="1"/>
          </p:nvPr>
        </p:nvSpPr>
        <p:spPr>
          <a:xfrm>
            <a:off x="838200" y="333375"/>
            <a:ext cx="10515600" cy="5843588"/>
          </a:xfrm>
        </p:spPr>
        <p:txBody>
          <a:bodyPr>
            <a:normAutofit fontScale="92500" lnSpcReduction="20000"/>
          </a:bodyPr>
          <a:lstStyle/>
          <a:p>
            <a:pPr marL="0" indent="0">
              <a:buNone/>
            </a:pPr>
            <a:r>
              <a:rPr lang="en-US" dirty="0">
                <a:solidFill>
                  <a:srgbClr val="FF0000"/>
                </a:solidFill>
              </a:rPr>
              <a:t>GLUT Function 2: </a:t>
            </a:r>
          </a:p>
          <a:p>
            <a:pPr>
              <a:buFont typeface="Wingdings" panose="05000000000000000000" pitchFamily="2" charset="2"/>
              <a:buChar char="Ø"/>
            </a:pPr>
            <a:r>
              <a:rPr lang="en-US" dirty="0"/>
              <a:t>After the display window is on the screen, we can reposition and resize it. </a:t>
            </a:r>
          </a:p>
          <a:p>
            <a:pPr marL="0" indent="0">
              <a:buNone/>
            </a:pPr>
            <a:r>
              <a:rPr lang="en-US" dirty="0"/>
              <a:t>GLUT Function 3: </a:t>
            </a:r>
          </a:p>
          <a:p>
            <a:pPr>
              <a:buFont typeface="Wingdings" panose="05000000000000000000" pitchFamily="2" charset="2"/>
              <a:buChar char="Ø"/>
            </a:pPr>
            <a:r>
              <a:rPr lang="en-US" dirty="0"/>
              <a:t>We can also set a number of other options for the display window, such as buffering and a choice of color modes, with the glutInitDisplayMode function. </a:t>
            </a:r>
          </a:p>
          <a:p>
            <a:pPr marL="0" indent="0">
              <a:buNone/>
            </a:pPr>
            <a:r>
              <a:rPr lang="en-US" dirty="0"/>
              <a:t>Arguments for this routine are assigned with symbolic GLUT constants. </a:t>
            </a:r>
          </a:p>
          <a:p>
            <a:pPr marL="0" indent="0">
              <a:buNone/>
            </a:pPr>
            <a:r>
              <a:rPr lang="en-US" dirty="0"/>
              <a:t>Example: the following command specifies that a single refresh buffer is to be used for the display window and that we want to use the color mode which uses red, green, and blue (RGB) components to select color values: glutInitDisplayMode (GLUT_SINGLE | GLUT_RGB); </a:t>
            </a:r>
          </a:p>
          <a:p>
            <a:pPr marL="0" indent="0">
              <a:buNone/>
            </a:pPr>
            <a:r>
              <a:rPr lang="en-US" dirty="0"/>
              <a:t>The values of the constants passed to this function are combined using a logical or operation. </a:t>
            </a:r>
          </a:p>
          <a:p>
            <a:pPr marL="0" indent="0">
              <a:buNone/>
            </a:pPr>
            <a:r>
              <a:rPr lang="en-US" dirty="0"/>
              <a:t>Actually, single buffering and RGB color mode are the default options.</a:t>
            </a:r>
          </a:p>
          <a:p>
            <a:pPr marL="0" indent="0">
              <a:buNone/>
            </a:pPr>
            <a:r>
              <a:rPr lang="en-US" dirty="0"/>
              <a:t>But we will use the function now as a reminder that these are the options that are set for our display. </a:t>
            </a:r>
          </a:p>
        </p:txBody>
      </p:sp>
      <p:sp>
        <p:nvSpPr>
          <p:cNvPr id="4" name="Footer Placeholder 3">
            <a:extLst>
              <a:ext uri="{FF2B5EF4-FFF2-40B4-BE49-F238E27FC236}">
                <a16:creationId xmlns:a16="http://schemas.microsoft.com/office/drawing/2014/main" id="{983DE99B-9CB2-42A0-85D3-C5FBC85019EA}"/>
              </a:ext>
            </a:extLst>
          </p:cNvPr>
          <p:cNvSpPr>
            <a:spLocks noGrp="1"/>
          </p:cNvSpPr>
          <p:nvPr>
            <p:ph type="ftr" sz="quarter" idx="11"/>
          </p:nvPr>
        </p:nvSpPr>
        <p:spPr>
          <a:xfrm>
            <a:off x="85725" y="6492874"/>
            <a:ext cx="12030075" cy="174625"/>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2853534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8246001A792A9489A975426E76A6690" ma:contentTypeVersion="0" ma:contentTypeDescription="Create a new document." ma:contentTypeScope="" ma:versionID="7ce8410f973f8a7c0768b226a00a41a9">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AB1C9E2-386D-4B57-9186-2B29E0648F2C}"/>
</file>

<file path=customXml/itemProps2.xml><?xml version="1.0" encoding="utf-8"?>
<ds:datastoreItem xmlns:ds="http://schemas.openxmlformats.org/officeDocument/2006/customXml" ds:itemID="{0BCE3BF2-4F55-4124-A775-ADA67A3F4344}"/>
</file>

<file path=customXml/itemProps3.xml><?xml version="1.0" encoding="utf-8"?>
<ds:datastoreItem xmlns:ds="http://schemas.openxmlformats.org/officeDocument/2006/customXml" ds:itemID="{8BECE1AB-5B38-4E45-A8BF-07C9F629E913}"/>
</file>

<file path=docProps/app.xml><?xml version="1.0" encoding="utf-8"?>
<Properties xmlns="http://schemas.openxmlformats.org/officeDocument/2006/extended-properties" xmlns:vt="http://schemas.openxmlformats.org/officeDocument/2006/docPropsVTypes">
  <TotalTime>450</TotalTime>
  <Words>6690</Words>
  <Application>Microsoft Office PowerPoint</Application>
  <PresentationFormat>Widescreen</PresentationFormat>
  <Paragraphs>475</Paragraphs>
  <Slides>48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Calibri Light</vt:lpstr>
      <vt:lpstr>Courier New</vt:lpstr>
      <vt:lpstr>Times New Roman</vt:lpstr>
      <vt:lpstr>Wingdings</vt:lpstr>
      <vt:lpstr>Office Theme</vt:lpstr>
      <vt:lpstr>Introduction To OpenGL </vt:lpstr>
      <vt:lpstr>OpenGL Basic(core) library</vt:lpstr>
      <vt:lpstr>Basic OpenGL Syntax</vt:lpstr>
      <vt:lpstr>Related Libraries</vt:lpstr>
      <vt:lpstr>Header Files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Screen co-ordinates:</vt:lpstr>
      <vt:lpstr>Absolute and Relative Coordinate Specifications</vt:lpstr>
      <vt:lpstr>Specifying a Two-Dimensional World-Coordinate Reference Frame in OpenGL </vt:lpstr>
      <vt:lpstr>The display window will then be referenced by coordinates (xmin, ymin) at the lower-left corner and by coordinates (xmax, ymax) at the upper-right corner, as shown in Figure below</vt:lpstr>
      <vt:lpstr>OpenGL Functions </vt:lpstr>
      <vt:lpstr>OpenGL Point Functions</vt:lpstr>
      <vt:lpstr>PowerPoint Presentation</vt:lpstr>
      <vt:lpstr>PowerPoint Presentation</vt:lpstr>
      <vt:lpstr>PowerPoint Presentation</vt:lpstr>
      <vt:lpstr>PowerPoint Presentation</vt:lpstr>
      <vt:lpstr>Opengl Point-Attribute Functions</vt:lpstr>
      <vt:lpstr>The following code segment plots three points in varying colors and sizes. The first is a standard-size red point, the second is a double-size green point, and the third is a triple-size blue point,  Attribute functions may be listed inside or outside of a glBegin/glEnd pair.</vt:lpstr>
      <vt:lpstr>Line-Attribute Functions OpenGL</vt:lpstr>
      <vt:lpstr>PowerPoint Presentation</vt:lpstr>
      <vt:lpstr>PowerPoint Presentation</vt:lpstr>
      <vt:lpstr>Curve Attributes</vt:lpstr>
      <vt:lpstr>Different methods to draw a curve:</vt:lpstr>
      <vt:lpstr>PowerPoint Presentation</vt:lpstr>
      <vt:lpstr>Line Drawing Algorithm</vt:lpstr>
      <vt:lpstr>PowerPoint Presentation</vt:lpstr>
      <vt:lpstr>PowerPoint Presentation</vt:lpstr>
      <vt:lpstr>DDA Algorithm (DIGITAL DIFFERENTIAL ANALYZER)</vt:lpstr>
      <vt:lpstr>Case1:</vt:lpstr>
      <vt:lpstr>Case 2: </vt:lpstr>
      <vt:lpstr>Case 3:</vt:lpstr>
      <vt:lpstr>Summary of the DDA is</vt:lpstr>
      <vt:lpstr>PowerPoint Presentation</vt:lpstr>
      <vt:lpstr>PowerPoint Presentation</vt:lpstr>
      <vt:lpstr>Bresenham’s Algorithm:  </vt:lpstr>
      <vt:lpstr>Bresenham’s Line-Drawing Algorithm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OpenGL </dc:title>
  <dc:creator>sourp_97@yahoo.com</dc:creator>
  <cp:lastModifiedBy>sourp_97@yahoo.com</cp:lastModifiedBy>
  <cp:revision>70</cp:revision>
  <dcterms:created xsi:type="dcterms:W3CDTF">2021-05-08T10:06:08Z</dcterms:created>
  <dcterms:modified xsi:type="dcterms:W3CDTF">2021-05-10T16:10:29Z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0x01010068246001A792A9489A975426E76A6690</vt:lpwstr>
  </property>
</Properties>
</file>