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08" r:id="rId2"/>
    <p:sldId id="309" r:id="rId3"/>
    <p:sldId id="310" r:id="rId4"/>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7DE9F-8ABB-497E-A09A-C113564FD9E2}" type="datetimeFigureOut">
              <a:rPr lang="en-IN" smtClean="0"/>
              <a:t>22-04-2021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ACECF-BA31-414B-B8BF-10624C42E152}" type="slidenum">
              <a:rPr lang="en-IN" smtClean="0"/>
              <a:t>‹#›</a:t>
            </a:fld>
            <a:endParaRPr lang="en-IN"/>
          </a:p>
        </p:txBody>
      </p:sp>
    </p:spTree>
    <p:extLst>
      <p:ext uri="{BB962C8B-B14F-4D97-AF65-F5344CB8AC3E}">
        <p14:creationId xmlns:p14="http://schemas.microsoft.com/office/powerpoint/2010/main" val="276873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FA14-A861-4394-BD77-6D5B0448D8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1388CA-F25B-413F-BC57-B11C41B1A4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AE2DF2-C403-4611-8AA6-CA9EF7D9D378}"/>
              </a:ext>
            </a:extLst>
          </p:cNvPr>
          <p:cNvSpPr>
            <a:spLocks noGrp="1"/>
          </p:cNvSpPr>
          <p:nvPr>
            <p:ph type="dt" sz="half" idx="10"/>
          </p:nvPr>
        </p:nvSpPr>
        <p:spPr/>
        <p:txBody>
          <a:bodyPr/>
          <a:lstStyle/>
          <a:p>
            <a:fld id="{B22CFC3C-816A-495B-B90F-E8126E41C529}" type="datetime1">
              <a:rPr lang="en-IN" smtClean="0"/>
              <a:t>22-04-2021</a:t>
            </a:fld>
            <a:endParaRPr lang="en-IN"/>
          </a:p>
        </p:txBody>
      </p:sp>
      <p:sp>
        <p:nvSpPr>
          <p:cNvPr id="5" name="Footer Placeholder 4">
            <a:extLst>
              <a:ext uri="{FF2B5EF4-FFF2-40B4-BE49-F238E27FC236}">
                <a16:creationId xmlns:a16="http://schemas.microsoft.com/office/drawing/2014/main" id="{A2246723-5025-4944-983F-C8FBEAE45B6A}"/>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6" name="Slide Number Placeholder 5">
            <a:extLst>
              <a:ext uri="{FF2B5EF4-FFF2-40B4-BE49-F238E27FC236}">
                <a16:creationId xmlns:a16="http://schemas.microsoft.com/office/drawing/2014/main" id="{B2300DF5-D827-409F-B011-3103A7F28647}"/>
              </a:ext>
            </a:extLst>
          </p:cNvPr>
          <p:cNvSpPr>
            <a:spLocks noGrp="1"/>
          </p:cNvSpPr>
          <p:nvPr>
            <p:ph type="sldNum" sz="quarter" idx="12"/>
          </p:nvPr>
        </p:nvSpPr>
        <p:spPr/>
        <p:txBody>
          <a:bodyPr/>
          <a:lstStyle/>
          <a:p>
            <a:fld id="{16FE72A4-FC96-473A-A458-EBDF3320BE86}" type="slidenum">
              <a:rPr lang="en-IN" smtClean="0"/>
              <a:t>‹#›</a:t>
            </a:fld>
            <a:endParaRPr lang="en-IN"/>
          </a:p>
        </p:txBody>
      </p:sp>
    </p:spTree>
    <p:extLst>
      <p:ext uri="{BB962C8B-B14F-4D97-AF65-F5344CB8AC3E}">
        <p14:creationId xmlns:p14="http://schemas.microsoft.com/office/powerpoint/2010/main" val="242481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EBFB-67F9-40F2-A0BB-B6C785A486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1E9C7A-C04E-448A-A3F7-6E00E7AE3F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3CCA6A-9701-46E6-A991-E73E68936D06}"/>
              </a:ext>
            </a:extLst>
          </p:cNvPr>
          <p:cNvSpPr>
            <a:spLocks noGrp="1"/>
          </p:cNvSpPr>
          <p:nvPr>
            <p:ph type="dt" sz="half" idx="10"/>
          </p:nvPr>
        </p:nvSpPr>
        <p:spPr/>
        <p:txBody>
          <a:bodyPr/>
          <a:lstStyle/>
          <a:p>
            <a:fld id="{21266AA5-1F88-4ADF-899B-5340B8B25E7A}" type="datetime1">
              <a:rPr lang="en-IN" smtClean="0"/>
              <a:t>22-04-2021</a:t>
            </a:fld>
            <a:endParaRPr lang="en-IN"/>
          </a:p>
        </p:txBody>
      </p:sp>
      <p:sp>
        <p:nvSpPr>
          <p:cNvPr id="5" name="Footer Placeholder 4">
            <a:extLst>
              <a:ext uri="{FF2B5EF4-FFF2-40B4-BE49-F238E27FC236}">
                <a16:creationId xmlns:a16="http://schemas.microsoft.com/office/drawing/2014/main" id="{2AC54C18-D0BD-4A59-8707-A430DA479484}"/>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6" name="Slide Number Placeholder 5">
            <a:extLst>
              <a:ext uri="{FF2B5EF4-FFF2-40B4-BE49-F238E27FC236}">
                <a16:creationId xmlns:a16="http://schemas.microsoft.com/office/drawing/2014/main" id="{99741B0C-07DF-4BB4-B91B-178A491D64C5}"/>
              </a:ext>
            </a:extLst>
          </p:cNvPr>
          <p:cNvSpPr>
            <a:spLocks noGrp="1"/>
          </p:cNvSpPr>
          <p:nvPr>
            <p:ph type="sldNum" sz="quarter" idx="12"/>
          </p:nvPr>
        </p:nvSpPr>
        <p:spPr/>
        <p:txBody>
          <a:bodyPr/>
          <a:lstStyle/>
          <a:p>
            <a:fld id="{16FE72A4-FC96-473A-A458-EBDF3320BE86}" type="slidenum">
              <a:rPr lang="en-IN" smtClean="0"/>
              <a:t>‹#›</a:t>
            </a:fld>
            <a:endParaRPr lang="en-IN"/>
          </a:p>
        </p:txBody>
      </p:sp>
    </p:spTree>
    <p:extLst>
      <p:ext uri="{BB962C8B-B14F-4D97-AF65-F5344CB8AC3E}">
        <p14:creationId xmlns:p14="http://schemas.microsoft.com/office/powerpoint/2010/main" val="154756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A761F-F494-45B4-BF83-BF0CE52D80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6F7F1F-08A8-4444-83EC-E91FE5514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F166B-4F58-435D-A199-B007F69944E6}"/>
              </a:ext>
            </a:extLst>
          </p:cNvPr>
          <p:cNvSpPr>
            <a:spLocks noGrp="1"/>
          </p:cNvSpPr>
          <p:nvPr>
            <p:ph type="dt" sz="half" idx="10"/>
          </p:nvPr>
        </p:nvSpPr>
        <p:spPr/>
        <p:txBody>
          <a:bodyPr/>
          <a:lstStyle/>
          <a:p>
            <a:fld id="{6E030A65-2261-463F-9458-8C5FC641F99A}" type="datetime1">
              <a:rPr lang="en-IN" smtClean="0"/>
              <a:t>22-04-2021</a:t>
            </a:fld>
            <a:endParaRPr lang="en-IN"/>
          </a:p>
        </p:txBody>
      </p:sp>
      <p:sp>
        <p:nvSpPr>
          <p:cNvPr id="5" name="Footer Placeholder 4">
            <a:extLst>
              <a:ext uri="{FF2B5EF4-FFF2-40B4-BE49-F238E27FC236}">
                <a16:creationId xmlns:a16="http://schemas.microsoft.com/office/drawing/2014/main" id="{F48C80ED-01F8-473D-9153-7BC0FFBC63F6}"/>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6" name="Slide Number Placeholder 5">
            <a:extLst>
              <a:ext uri="{FF2B5EF4-FFF2-40B4-BE49-F238E27FC236}">
                <a16:creationId xmlns:a16="http://schemas.microsoft.com/office/drawing/2014/main" id="{A4EA0D77-E385-4B54-A577-574DF31B4E0B}"/>
              </a:ext>
            </a:extLst>
          </p:cNvPr>
          <p:cNvSpPr>
            <a:spLocks noGrp="1"/>
          </p:cNvSpPr>
          <p:nvPr>
            <p:ph type="sldNum" sz="quarter" idx="12"/>
          </p:nvPr>
        </p:nvSpPr>
        <p:spPr/>
        <p:txBody>
          <a:bodyPr/>
          <a:lstStyle/>
          <a:p>
            <a:fld id="{16FE72A4-FC96-473A-A458-EBDF3320BE86}" type="slidenum">
              <a:rPr lang="en-IN" smtClean="0"/>
              <a:t>‹#›</a:t>
            </a:fld>
            <a:endParaRPr lang="en-IN"/>
          </a:p>
        </p:txBody>
      </p:sp>
    </p:spTree>
    <p:extLst>
      <p:ext uri="{BB962C8B-B14F-4D97-AF65-F5344CB8AC3E}">
        <p14:creationId xmlns:p14="http://schemas.microsoft.com/office/powerpoint/2010/main" val="21611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513D-51A1-4BEE-ABE8-BD8C9EAFEB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DFDF8B-5486-40D1-961B-B2FB2F936B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10E515-0FEC-4E69-9CA8-0C451D778CBC}"/>
              </a:ext>
            </a:extLst>
          </p:cNvPr>
          <p:cNvSpPr>
            <a:spLocks noGrp="1"/>
          </p:cNvSpPr>
          <p:nvPr>
            <p:ph type="dt" sz="half" idx="10"/>
          </p:nvPr>
        </p:nvSpPr>
        <p:spPr/>
        <p:txBody>
          <a:bodyPr/>
          <a:lstStyle/>
          <a:p>
            <a:fld id="{1FA89EFB-3595-4716-954E-C99576314474}" type="datetime1">
              <a:rPr lang="en-IN" smtClean="0"/>
              <a:t>22-04-2021</a:t>
            </a:fld>
            <a:endParaRPr lang="en-IN"/>
          </a:p>
        </p:txBody>
      </p:sp>
      <p:sp>
        <p:nvSpPr>
          <p:cNvPr id="5" name="Footer Placeholder 4">
            <a:extLst>
              <a:ext uri="{FF2B5EF4-FFF2-40B4-BE49-F238E27FC236}">
                <a16:creationId xmlns:a16="http://schemas.microsoft.com/office/drawing/2014/main" id="{953016C5-02A8-4A24-8638-972783CCAAF8}"/>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6" name="Slide Number Placeholder 5">
            <a:extLst>
              <a:ext uri="{FF2B5EF4-FFF2-40B4-BE49-F238E27FC236}">
                <a16:creationId xmlns:a16="http://schemas.microsoft.com/office/drawing/2014/main" id="{FEAAA808-A5AD-4106-BA31-B28FCFB9770B}"/>
              </a:ext>
            </a:extLst>
          </p:cNvPr>
          <p:cNvSpPr>
            <a:spLocks noGrp="1"/>
          </p:cNvSpPr>
          <p:nvPr>
            <p:ph type="sldNum" sz="quarter" idx="12"/>
          </p:nvPr>
        </p:nvSpPr>
        <p:spPr/>
        <p:txBody>
          <a:bodyPr/>
          <a:lstStyle/>
          <a:p>
            <a:fld id="{16FE72A4-FC96-473A-A458-EBDF3320BE86}" type="slidenum">
              <a:rPr lang="en-IN" smtClean="0"/>
              <a:t>‹#›</a:t>
            </a:fld>
            <a:endParaRPr lang="en-IN"/>
          </a:p>
        </p:txBody>
      </p:sp>
    </p:spTree>
    <p:extLst>
      <p:ext uri="{BB962C8B-B14F-4D97-AF65-F5344CB8AC3E}">
        <p14:creationId xmlns:p14="http://schemas.microsoft.com/office/powerpoint/2010/main" val="186801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8EF-D7ED-4216-9809-5BCB8395F0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390F86-DDD9-410C-9447-433CC4ED2C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310340-5199-4EB3-A841-71A5EF50D4E4}"/>
              </a:ext>
            </a:extLst>
          </p:cNvPr>
          <p:cNvSpPr>
            <a:spLocks noGrp="1"/>
          </p:cNvSpPr>
          <p:nvPr>
            <p:ph type="dt" sz="half" idx="10"/>
          </p:nvPr>
        </p:nvSpPr>
        <p:spPr/>
        <p:txBody>
          <a:bodyPr/>
          <a:lstStyle/>
          <a:p>
            <a:fld id="{E287E9C4-22FD-433F-8EED-E849C0CA81EF}" type="datetime1">
              <a:rPr lang="en-IN" smtClean="0"/>
              <a:t>22-04-2021</a:t>
            </a:fld>
            <a:endParaRPr lang="en-IN"/>
          </a:p>
        </p:txBody>
      </p:sp>
      <p:sp>
        <p:nvSpPr>
          <p:cNvPr id="5" name="Footer Placeholder 4">
            <a:extLst>
              <a:ext uri="{FF2B5EF4-FFF2-40B4-BE49-F238E27FC236}">
                <a16:creationId xmlns:a16="http://schemas.microsoft.com/office/drawing/2014/main" id="{F51DE180-6489-4998-A4DB-CE47A48F9026}"/>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6" name="Slide Number Placeholder 5">
            <a:extLst>
              <a:ext uri="{FF2B5EF4-FFF2-40B4-BE49-F238E27FC236}">
                <a16:creationId xmlns:a16="http://schemas.microsoft.com/office/drawing/2014/main" id="{0F1FAA2A-7AB8-413D-AA5A-189C1D14B410}"/>
              </a:ext>
            </a:extLst>
          </p:cNvPr>
          <p:cNvSpPr>
            <a:spLocks noGrp="1"/>
          </p:cNvSpPr>
          <p:nvPr>
            <p:ph type="sldNum" sz="quarter" idx="12"/>
          </p:nvPr>
        </p:nvSpPr>
        <p:spPr/>
        <p:txBody>
          <a:bodyPr/>
          <a:lstStyle/>
          <a:p>
            <a:fld id="{16FE72A4-FC96-473A-A458-EBDF3320BE86}" type="slidenum">
              <a:rPr lang="en-IN" smtClean="0"/>
              <a:t>‹#›</a:t>
            </a:fld>
            <a:endParaRPr lang="en-IN"/>
          </a:p>
        </p:txBody>
      </p:sp>
    </p:spTree>
    <p:extLst>
      <p:ext uri="{BB962C8B-B14F-4D97-AF65-F5344CB8AC3E}">
        <p14:creationId xmlns:p14="http://schemas.microsoft.com/office/powerpoint/2010/main" val="138336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E2B92-7FCE-4E94-9F33-D98139376F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3FF5B-D565-45D3-9913-3E588D7D74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B99BAC-31ED-4676-B057-3B288C4942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E2C4DA-3064-4E3A-B241-3AADC46B6C2A}"/>
              </a:ext>
            </a:extLst>
          </p:cNvPr>
          <p:cNvSpPr>
            <a:spLocks noGrp="1"/>
          </p:cNvSpPr>
          <p:nvPr>
            <p:ph type="dt" sz="half" idx="10"/>
          </p:nvPr>
        </p:nvSpPr>
        <p:spPr/>
        <p:txBody>
          <a:bodyPr/>
          <a:lstStyle/>
          <a:p>
            <a:fld id="{AF1063B4-33DB-4A32-AF3C-F108BE618E73}" type="datetime1">
              <a:rPr lang="en-IN" smtClean="0"/>
              <a:t>22-04-2021</a:t>
            </a:fld>
            <a:endParaRPr lang="en-IN"/>
          </a:p>
        </p:txBody>
      </p:sp>
      <p:sp>
        <p:nvSpPr>
          <p:cNvPr id="6" name="Footer Placeholder 5">
            <a:extLst>
              <a:ext uri="{FF2B5EF4-FFF2-40B4-BE49-F238E27FC236}">
                <a16:creationId xmlns:a16="http://schemas.microsoft.com/office/drawing/2014/main" id="{7C3C69EC-58A3-433C-9AE4-017B74247D86}"/>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7" name="Slide Number Placeholder 6">
            <a:extLst>
              <a:ext uri="{FF2B5EF4-FFF2-40B4-BE49-F238E27FC236}">
                <a16:creationId xmlns:a16="http://schemas.microsoft.com/office/drawing/2014/main" id="{8844224B-43D2-4C44-BF9A-4471F1531A34}"/>
              </a:ext>
            </a:extLst>
          </p:cNvPr>
          <p:cNvSpPr>
            <a:spLocks noGrp="1"/>
          </p:cNvSpPr>
          <p:nvPr>
            <p:ph type="sldNum" sz="quarter" idx="12"/>
          </p:nvPr>
        </p:nvSpPr>
        <p:spPr/>
        <p:txBody>
          <a:bodyPr/>
          <a:lstStyle/>
          <a:p>
            <a:fld id="{16FE72A4-FC96-473A-A458-EBDF3320BE86}" type="slidenum">
              <a:rPr lang="en-IN" smtClean="0"/>
              <a:t>‹#›</a:t>
            </a:fld>
            <a:endParaRPr lang="en-IN"/>
          </a:p>
        </p:txBody>
      </p:sp>
    </p:spTree>
    <p:extLst>
      <p:ext uri="{BB962C8B-B14F-4D97-AF65-F5344CB8AC3E}">
        <p14:creationId xmlns:p14="http://schemas.microsoft.com/office/powerpoint/2010/main" val="187510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61B3-5D3D-46A5-A674-F3510CA405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9DDC29-6A3F-40D9-8B6E-63057A3C8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853E90-B78D-4351-B72B-03BB599E0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7EE459-1D7C-4EFC-8E7A-1FB0438945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131915-CA41-4B9D-B96D-8D9FBA1436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17C5FF-9DAE-4AE7-9BEF-7E93A7EC6709}"/>
              </a:ext>
            </a:extLst>
          </p:cNvPr>
          <p:cNvSpPr>
            <a:spLocks noGrp="1"/>
          </p:cNvSpPr>
          <p:nvPr>
            <p:ph type="dt" sz="half" idx="10"/>
          </p:nvPr>
        </p:nvSpPr>
        <p:spPr/>
        <p:txBody>
          <a:bodyPr/>
          <a:lstStyle/>
          <a:p>
            <a:fld id="{E231226E-FA87-4BEF-8F1F-8DA377C7900C}" type="datetime1">
              <a:rPr lang="en-IN" smtClean="0"/>
              <a:t>22-04-2021</a:t>
            </a:fld>
            <a:endParaRPr lang="en-IN"/>
          </a:p>
        </p:txBody>
      </p:sp>
      <p:sp>
        <p:nvSpPr>
          <p:cNvPr id="8" name="Footer Placeholder 7">
            <a:extLst>
              <a:ext uri="{FF2B5EF4-FFF2-40B4-BE49-F238E27FC236}">
                <a16:creationId xmlns:a16="http://schemas.microsoft.com/office/drawing/2014/main" id="{EC9CF586-9CDB-4836-9E15-E3F00C7BDF48}"/>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9" name="Slide Number Placeholder 8">
            <a:extLst>
              <a:ext uri="{FF2B5EF4-FFF2-40B4-BE49-F238E27FC236}">
                <a16:creationId xmlns:a16="http://schemas.microsoft.com/office/drawing/2014/main" id="{B411EBA0-EF5C-434B-A85D-6BAD2EBB7B54}"/>
              </a:ext>
            </a:extLst>
          </p:cNvPr>
          <p:cNvSpPr>
            <a:spLocks noGrp="1"/>
          </p:cNvSpPr>
          <p:nvPr>
            <p:ph type="sldNum" sz="quarter" idx="12"/>
          </p:nvPr>
        </p:nvSpPr>
        <p:spPr/>
        <p:txBody>
          <a:bodyPr/>
          <a:lstStyle/>
          <a:p>
            <a:fld id="{16FE72A4-FC96-473A-A458-EBDF3320BE86}" type="slidenum">
              <a:rPr lang="en-IN" smtClean="0"/>
              <a:t>‹#›</a:t>
            </a:fld>
            <a:endParaRPr lang="en-IN"/>
          </a:p>
        </p:txBody>
      </p:sp>
    </p:spTree>
    <p:extLst>
      <p:ext uri="{BB962C8B-B14F-4D97-AF65-F5344CB8AC3E}">
        <p14:creationId xmlns:p14="http://schemas.microsoft.com/office/powerpoint/2010/main" val="300899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9CFB-8152-4D6C-9365-410EB99CA0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C37135-1C5F-4A0D-8AD9-D9D2D6264A0B}"/>
              </a:ext>
            </a:extLst>
          </p:cNvPr>
          <p:cNvSpPr>
            <a:spLocks noGrp="1"/>
          </p:cNvSpPr>
          <p:nvPr>
            <p:ph type="dt" sz="half" idx="10"/>
          </p:nvPr>
        </p:nvSpPr>
        <p:spPr/>
        <p:txBody>
          <a:bodyPr/>
          <a:lstStyle/>
          <a:p>
            <a:fld id="{D2D8CD37-A9C6-4772-BFFE-679D4B16ACE8}" type="datetime1">
              <a:rPr lang="en-IN" smtClean="0"/>
              <a:t>22-04-2021</a:t>
            </a:fld>
            <a:endParaRPr lang="en-IN"/>
          </a:p>
        </p:txBody>
      </p:sp>
      <p:sp>
        <p:nvSpPr>
          <p:cNvPr id="4" name="Footer Placeholder 3">
            <a:extLst>
              <a:ext uri="{FF2B5EF4-FFF2-40B4-BE49-F238E27FC236}">
                <a16:creationId xmlns:a16="http://schemas.microsoft.com/office/drawing/2014/main" id="{F82DE997-FB9D-4B0F-A3D7-0BE3C067E18F}"/>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5" name="Slide Number Placeholder 4">
            <a:extLst>
              <a:ext uri="{FF2B5EF4-FFF2-40B4-BE49-F238E27FC236}">
                <a16:creationId xmlns:a16="http://schemas.microsoft.com/office/drawing/2014/main" id="{39739A30-E7EB-4CC8-BB78-77E74CD282CC}"/>
              </a:ext>
            </a:extLst>
          </p:cNvPr>
          <p:cNvSpPr>
            <a:spLocks noGrp="1"/>
          </p:cNvSpPr>
          <p:nvPr>
            <p:ph type="sldNum" sz="quarter" idx="12"/>
          </p:nvPr>
        </p:nvSpPr>
        <p:spPr/>
        <p:txBody>
          <a:bodyPr/>
          <a:lstStyle/>
          <a:p>
            <a:fld id="{16FE72A4-FC96-473A-A458-EBDF3320BE86}" type="slidenum">
              <a:rPr lang="en-IN" smtClean="0"/>
              <a:t>‹#›</a:t>
            </a:fld>
            <a:endParaRPr lang="en-IN"/>
          </a:p>
        </p:txBody>
      </p:sp>
    </p:spTree>
    <p:extLst>
      <p:ext uri="{BB962C8B-B14F-4D97-AF65-F5344CB8AC3E}">
        <p14:creationId xmlns:p14="http://schemas.microsoft.com/office/powerpoint/2010/main" val="187059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24693-826C-40B7-BB8D-99CCF810DA3B}"/>
              </a:ext>
            </a:extLst>
          </p:cNvPr>
          <p:cNvSpPr>
            <a:spLocks noGrp="1"/>
          </p:cNvSpPr>
          <p:nvPr>
            <p:ph type="dt" sz="half" idx="10"/>
          </p:nvPr>
        </p:nvSpPr>
        <p:spPr/>
        <p:txBody>
          <a:bodyPr/>
          <a:lstStyle/>
          <a:p>
            <a:fld id="{4623E622-6F26-4F79-932F-AFC79136A78C}" type="datetime1">
              <a:rPr lang="en-IN" smtClean="0"/>
              <a:t>22-04-2021</a:t>
            </a:fld>
            <a:endParaRPr lang="en-IN"/>
          </a:p>
        </p:txBody>
      </p:sp>
      <p:sp>
        <p:nvSpPr>
          <p:cNvPr id="3" name="Footer Placeholder 2">
            <a:extLst>
              <a:ext uri="{FF2B5EF4-FFF2-40B4-BE49-F238E27FC236}">
                <a16:creationId xmlns:a16="http://schemas.microsoft.com/office/drawing/2014/main" id="{75A79647-83D8-403C-8D5A-68CF7D6EFEB8}"/>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4" name="Slide Number Placeholder 3">
            <a:extLst>
              <a:ext uri="{FF2B5EF4-FFF2-40B4-BE49-F238E27FC236}">
                <a16:creationId xmlns:a16="http://schemas.microsoft.com/office/drawing/2014/main" id="{FFDF97D7-FFDB-4ACC-ACEA-FF51F30AFD44}"/>
              </a:ext>
            </a:extLst>
          </p:cNvPr>
          <p:cNvSpPr>
            <a:spLocks noGrp="1"/>
          </p:cNvSpPr>
          <p:nvPr>
            <p:ph type="sldNum" sz="quarter" idx="12"/>
          </p:nvPr>
        </p:nvSpPr>
        <p:spPr/>
        <p:txBody>
          <a:bodyPr/>
          <a:lstStyle/>
          <a:p>
            <a:fld id="{16FE72A4-FC96-473A-A458-EBDF3320BE86}" type="slidenum">
              <a:rPr lang="en-IN" smtClean="0"/>
              <a:t>‹#›</a:t>
            </a:fld>
            <a:endParaRPr lang="en-IN"/>
          </a:p>
        </p:txBody>
      </p:sp>
    </p:spTree>
    <p:extLst>
      <p:ext uri="{BB962C8B-B14F-4D97-AF65-F5344CB8AC3E}">
        <p14:creationId xmlns:p14="http://schemas.microsoft.com/office/powerpoint/2010/main" val="241996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9683-7192-48F7-A158-14393CB7C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ABCE6D-152F-4715-AAA1-C0D54F2D5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FDF6AB-C203-4608-B329-40037306F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DCB579-74DA-489C-9C9E-D6B27F0B4B6E}"/>
              </a:ext>
            </a:extLst>
          </p:cNvPr>
          <p:cNvSpPr>
            <a:spLocks noGrp="1"/>
          </p:cNvSpPr>
          <p:nvPr>
            <p:ph type="dt" sz="half" idx="10"/>
          </p:nvPr>
        </p:nvSpPr>
        <p:spPr/>
        <p:txBody>
          <a:bodyPr/>
          <a:lstStyle/>
          <a:p>
            <a:fld id="{EF10F078-4239-484B-9C8E-25F3C510016E}" type="datetime1">
              <a:rPr lang="en-IN" smtClean="0"/>
              <a:t>22-04-2021</a:t>
            </a:fld>
            <a:endParaRPr lang="en-IN"/>
          </a:p>
        </p:txBody>
      </p:sp>
      <p:sp>
        <p:nvSpPr>
          <p:cNvPr id="6" name="Footer Placeholder 5">
            <a:extLst>
              <a:ext uri="{FF2B5EF4-FFF2-40B4-BE49-F238E27FC236}">
                <a16:creationId xmlns:a16="http://schemas.microsoft.com/office/drawing/2014/main" id="{1CCEAA7E-DD31-4068-B031-A65D34A315C0}"/>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7" name="Slide Number Placeholder 6">
            <a:extLst>
              <a:ext uri="{FF2B5EF4-FFF2-40B4-BE49-F238E27FC236}">
                <a16:creationId xmlns:a16="http://schemas.microsoft.com/office/drawing/2014/main" id="{AE6299DE-8734-400C-8FA9-2D88AE0FDD4D}"/>
              </a:ext>
            </a:extLst>
          </p:cNvPr>
          <p:cNvSpPr>
            <a:spLocks noGrp="1"/>
          </p:cNvSpPr>
          <p:nvPr>
            <p:ph type="sldNum" sz="quarter" idx="12"/>
          </p:nvPr>
        </p:nvSpPr>
        <p:spPr/>
        <p:txBody>
          <a:bodyPr/>
          <a:lstStyle/>
          <a:p>
            <a:fld id="{16FE72A4-FC96-473A-A458-EBDF3320BE86}" type="slidenum">
              <a:rPr lang="en-IN" smtClean="0"/>
              <a:t>‹#›</a:t>
            </a:fld>
            <a:endParaRPr lang="en-IN"/>
          </a:p>
        </p:txBody>
      </p:sp>
    </p:spTree>
    <p:extLst>
      <p:ext uri="{BB962C8B-B14F-4D97-AF65-F5344CB8AC3E}">
        <p14:creationId xmlns:p14="http://schemas.microsoft.com/office/powerpoint/2010/main" val="100238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F5D1-3BF5-4A7B-9E5D-859D0F9C5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E9B7CD-4DFF-44CA-AE2B-99A766B42A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10E752-63C8-4C42-BCE2-6941DF3B6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E80FD-1EBC-40AB-AE3E-2660F135983B}"/>
              </a:ext>
            </a:extLst>
          </p:cNvPr>
          <p:cNvSpPr>
            <a:spLocks noGrp="1"/>
          </p:cNvSpPr>
          <p:nvPr>
            <p:ph type="dt" sz="half" idx="10"/>
          </p:nvPr>
        </p:nvSpPr>
        <p:spPr/>
        <p:txBody>
          <a:bodyPr/>
          <a:lstStyle/>
          <a:p>
            <a:fld id="{0C5D33DB-12DE-475D-83BD-38C9B54E91D3}" type="datetime1">
              <a:rPr lang="en-IN" smtClean="0"/>
              <a:t>22-04-2021</a:t>
            </a:fld>
            <a:endParaRPr lang="en-IN"/>
          </a:p>
        </p:txBody>
      </p:sp>
      <p:sp>
        <p:nvSpPr>
          <p:cNvPr id="6" name="Footer Placeholder 5">
            <a:extLst>
              <a:ext uri="{FF2B5EF4-FFF2-40B4-BE49-F238E27FC236}">
                <a16:creationId xmlns:a16="http://schemas.microsoft.com/office/drawing/2014/main" id="{D1C9FEF2-6DE3-4AC1-AF50-EE43B17E9C55}"/>
              </a:ext>
            </a:extLst>
          </p:cNvPr>
          <p:cNvSpPr>
            <a:spLocks noGrp="1"/>
          </p:cNvSpPr>
          <p:nvPr>
            <p:ph type="ftr" sz="quarter" idx="11"/>
          </p:nvPr>
        </p:nvSpPr>
        <p:spPr/>
        <p:txBody>
          <a:bodyPr/>
          <a:lstStyle/>
          <a:p>
            <a:r>
              <a:rPr lang="en-IN"/>
              <a:t>COMUTER GRAPHICS AND VISUALIZATION,  Sougandhika Narayan, Asst Prof, Dept of CSE, KSIT  </a:t>
            </a:r>
          </a:p>
        </p:txBody>
      </p:sp>
      <p:sp>
        <p:nvSpPr>
          <p:cNvPr id="7" name="Slide Number Placeholder 6">
            <a:extLst>
              <a:ext uri="{FF2B5EF4-FFF2-40B4-BE49-F238E27FC236}">
                <a16:creationId xmlns:a16="http://schemas.microsoft.com/office/drawing/2014/main" id="{E415B27D-FD6A-4AB6-B35C-E679F1977D04}"/>
              </a:ext>
            </a:extLst>
          </p:cNvPr>
          <p:cNvSpPr>
            <a:spLocks noGrp="1"/>
          </p:cNvSpPr>
          <p:nvPr>
            <p:ph type="sldNum" sz="quarter" idx="12"/>
          </p:nvPr>
        </p:nvSpPr>
        <p:spPr/>
        <p:txBody>
          <a:bodyPr/>
          <a:lstStyle/>
          <a:p>
            <a:fld id="{16FE72A4-FC96-473A-A458-EBDF3320BE86}" type="slidenum">
              <a:rPr lang="en-IN" smtClean="0"/>
              <a:t>‹#›</a:t>
            </a:fld>
            <a:endParaRPr lang="en-IN"/>
          </a:p>
        </p:txBody>
      </p:sp>
    </p:spTree>
    <p:extLst>
      <p:ext uri="{BB962C8B-B14F-4D97-AF65-F5344CB8AC3E}">
        <p14:creationId xmlns:p14="http://schemas.microsoft.com/office/powerpoint/2010/main" val="230200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1F5785-D15C-4E89-A954-1A7C620C0F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DC1124-3208-4991-9A2C-99EC466366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815C02-D35D-4C11-BF00-2A869C082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E2E34-093E-4622-AB54-2E3E6E6EAE05}" type="datetime1">
              <a:rPr lang="en-IN" smtClean="0"/>
              <a:t>22-04-2021</a:t>
            </a:fld>
            <a:endParaRPr lang="en-IN"/>
          </a:p>
        </p:txBody>
      </p:sp>
      <p:sp>
        <p:nvSpPr>
          <p:cNvPr id="5" name="Footer Placeholder 4">
            <a:extLst>
              <a:ext uri="{FF2B5EF4-FFF2-40B4-BE49-F238E27FC236}">
                <a16:creationId xmlns:a16="http://schemas.microsoft.com/office/drawing/2014/main" id="{B200582C-D77D-460E-965A-661A7B25FA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COMUTER GRAPHICS AND VISUALIZATION,  Sougandhika Narayan, Asst Prof, Dept of CSE, KSIT  </a:t>
            </a:r>
          </a:p>
        </p:txBody>
      </p:sp>
      <p:sp>
        <p:nvSpPr>
          <p:cNvPr id="6" name="Slide Number Placeholder 5">
            <a:extLst>
              <a:ext uri="{FF2B5EF4-FFF2-40B4-BE49-F238E27FC236}">
                <a16:creationId xmlns:a16="http://schemas.microsoft.com/office/drawing/2014/main" id="{E674DC4A-C912-4FE1-B09B-C2306981B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E72A4-FC96-473A-A458-EBDF3320BE86}" type="slidenum">
              <a:rPr lang="en-IN" smtClean="0"/>
              <a:t>‹#›</a:t>
            </a:fld>
            <a:endParaRPr lang="en-IN"/>
          </a:p>
        </p:txBody>
      </p:sp>
    </p:spTree>
    <p:extLst>
      <p:ext uri="{BB962C8B-B14F-4D97-AF65-F5344CB8AC3E}">
        <p14:creationId xmlns:p14="http://schemas.microsoft.com/office/powerpoint/2010/main" val="2126482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5623" y="352315"/>
            <a:ext cx="7720852" cy="5956733"/>
          </a:xfrm>
          <a:prstGeom prst="rect">
            <a:avLst/>
          </a:prstGeom>
        </p:spPr>
        <p:txBody>
          <a:bodyPr vert="horz" wrap="square" lIns="0" tIns="14007" rIns="0" bIns="0" rtlCol="0">
            <a:spAutoFit/>
          </a:bodyPr>
          <a:lstStyle/>
          <a:p>
            <a:pPr marL="11206">
              <a:spcBef>
                <a:spcPts val="110"/>
              </a:spcBef>
            </a:pPr>
            <a:r>
              <a:rPr sz="2691" b="1" spc="9" dirty="0">
                <a:latin typeface="Times New Roman"/>
                <a:cs typeface="Times New Roman"/>
              </a:rPr>
              <a:t>Typical</a:t>
            </a:r>
            <a:r>
              <a:rPr sz="2691" b="1" spc="-4" dirty="0">
                <a:latin typeface="Times New Roman"/>
                <a:cs typeface="Times New Roman"/>
              </a:rPr>
              <a:t> </a:t>
            </a:r>
            <a:r>
              <a:rPr sz="2691" b="1" spc="9" dirty="0">
                <a:latin typeface="Times New Roman"/>
                <a:cs typeface="Times New Roman"/>
              </a:rPr>
              <a:t>applications</a:t>
            </a:r>
            <a:r>
              <a:rPr sz="2691" b="1" spc="-4" dirty="0">
                <a:latin typeface="Times New Roman"/>
                <a:cs typeface="Times New Roman"/>
              </a:rPr>
              <a:t> </a:t>
            </a:r>
            <a:r>
              <a:rPr sz="2691" b="1" spc="9" dirty="0">
                <a:latin typeface="Times New Roman"/>
                <a:cs typeface="Times New Roman"/>
              </a:rPr>
              <a:t>areas</a:t>
            </a:r>
            <a:r>
              <a:rPr sz="2691" b="1" dirty="0">
                <a:latin typeface="Times New Roman"/>
                <a:cs typeface="Times New Roman"/>
              </a:rPr>
              <a:t> </a:t>
            </a:r>
            <a:r>
              <a:rPr sz="2691" b="1" spc="9" dirty="0">
                <a:latin typeface="Times New Roman"/>
                <a:cs typeface="Times New Roman"/>
              </a:rPr>
              <a:t>are</a:t>
            </a:r>
            <a:endParaRPr sz="2691" dirty="0">
              <a:latin typeface="Times New Roman"/>
              <a:cs typeface="Times New Roman"/>
            </a:endParaRPr>
          </a:p>
          <a:p>
            <a:pPr marL="759799" indent="-605150">
              <a:spcBef>
                <a:spcPts val="2078"/>
              </a:spcBef>
              <a:buFont typeface="Arial" panose="020B0604020202020204" pitchFamily="34" charset="0"/>
              <a:buChar char="•"/>
              <a:tabLst>
                <a:tab pos="533989" algn="l"/>
                <a:tab pos="534549" algn="l"/>
                <a:tab pos="4209714" algn="l"/>
                <a:tab pos="4589054" algn="l"/>
              </a:tabLst>
            </a:pPr>
            <a:r>
              <a:rPr sz="4037" b="1" spc="19" baseline="-3642" dirty="0">
                <a:solidFill>
                  <a:srgbClr val="0000FF"/>
                </a:solidFill>
                <a:latin typeface="Times New Roman"/>
                <a:cs typeface="Times New Roman"/>
              </a:rPr>
              <a:t>GUI	</a:t>
            </a:r>
            <a:r>
              <a:rPr sz="2691" spc="4" dirty="0">
                <a:solidFill>
                  <a:srgbClr val="0000FF"/>
                </a:solidFill>
                <a:latin typeface="Times New Roman"/>
                <a:cs typeface="Times New Roman"/>
              </a:rPr>
              <a:t>•	</a:t>
            </a:r>
            <a:r>
              <a:rPr sz="2691" b="1" spc="9" dirty="0">
                <a:solidFill>
                  <a:srgbClr val="0000FF"/>
                </a:solidFill>
                <a:latin typeface="Times New Roman"/>
                <a:cs typeface="Times New Roman"/>
              </a:rPr>
              <a:t>Plotting</a:t>
            </a:r>
            <a:r>
              <a:rPr sz="2691" b="1" spc="-22" dirty="0">
                <a:solidFill>
                  <a:srgbClr val="0000FF"/>
                </a:solidFill>
                <a:latin typeface="Times New Roman"/>
                <a:cs typeface="Times New Roman"/>
              </a:rPr>
              <a:t> </a:t>
            </a:r>
            <a:r>
              <a:rPr sz="2691" b="1" spc="9" dirty="0">
                <a:solidFill>
                  <a:srgbClr val="0000FF"/>
                </a:solidFill>
                <a:latin typeface="Times New Roman"/>
                <a:cs typeface="Times New Roman"/>
              </a:rPr>
              <a:t>in</a:t>
            </a:r>
            <a:r>
              <a:rPr sz="2691" b="1" spc="-22" dirty="0">
                <a:solidFill>
                  <a:srgbClr val="0000FF"/>
                </a:solidFill>
                <a:latin typeface="Times New Roman"/>
                <a:cs typeface="Times New Roman"/>
              </a:rPr>
              <a:t> </a:t>
            </a:r>
            <a:r>
              <a:rPr sz="2691" b="1" spc="9" dirty="0">
                <a:solidFill>
                  <a:srgbClr val="0000FF"/>
                </a:solidFill>
                <a:latin typeface="Times New Roman"/>
                <a:cs typeface="Times New Roman"/>
              </a:rPr>
              <a:t>business</a:t>
            </a:r>
            <a:endParaRPr sz="2691" dirty="0">
              <a:latin typeface="Times New Roman"/>
              <a:cs typeface="Times New Roman"/>
            </a:endParaRPr>
          </a:p>
          <a:p>
            <a:pPr>
              <a:spcBef>
                <a:spcPts val="31"/>
              </a:spcBef>
              <a:buClr>
                <a:srgbClr val="0000FF"/>
              </a:buClr>
              <a:buFont typeface="Times New Roman"/>
              <a:buChar char="•"/>
            </a:pPr>
            <a:endParaRPr sz="2912" dirty="0">
              <a:latin typeface="Times New Roman"/>
              <a:cs typeface="Times New Roman"/>
            </a:endParaRPr>
          </a:p>
          <a:p>
            <a:pPr marL="533989" indent="-379339">
              <a:spcBef>
                <a:spcPts val="4"/>
              </a:spcBef>
              <a:buFont typeface="Times New Roman"/>
              <a:buChar char="•"/>
              <a:tabLst>
                <a:tab pos="533989" algn="l"/>
                <a:tab pos="534549" algn="l"/>
                <a:tab pos="4209714" algn="l"/>
                <a:tab pos="4589054" algn="l"/>
              </a:tabLst>
            </a:pPr>
            <a:r>
              <a:rPr sz="2691" b="1" spc="9" dirty="0">
                <a:solidFill>
                  <a:srgbClr val="0000FF"/>
                </a:solidFill>
                <a:latin typeface="Times New Roman"/>
                <a:cs typeface="Times New Roman"/>
              </a:rPr>
              <a:t>Office</a:t>
            </a:r>
            <a:r>
              <a:rPr sz="2691" b="1" spc="40" dirty="0">
                <a:solidFill>
                  <a:srgbClr val="0000FF"/>
                </a:solidFill>
                <a:latin typeface="Times New Roman"/>
                <a:cs typeface="Times New Roman"/>
              </a:rPr>
              <a:t> </a:t>
            </a:r>
            <a:r>
              <a:rPr sz="2691" b="1" spc="9" dirty="0">
                <a:solidFill>
                  <a:srgbClr val="0000FF"/>
                </a:solidFill>
                <a:latin typeface="Times New Roman"/>
                <a:cs typeface="Times New Roman"/>
              </a:rPr>
              <a:t>automation	</a:t>
            </a:r>
            <a:r>
              <a:rPr sz="2691" spc="4" dirty="0">
                <a:solidFill>
                  <a:srgbClr val="0000FF"/>
                </a:solidFill>
                <a:latin typeface="Times New Roman"/>
                <a:cs typeface="Times New Roman"/>
              </a:rPr>
              <a:t>•	</a:t>
            </a:r>
            <a:r>
              <a:rPr sz="2691" b="1" spc="9" dirty="0">
                <a:solidFill>
                  <a:srgbClr val="0000FF"/>
                </a:solidFill>
                <a:latin typeface="Times New Roman"/>
                <a:cs typeface="Times New Roman"/>
              </a:rPr>
              <a:t>Desktop</a:t>
            </a:r>
            <a:r>
              <a:rPr sz="2691" b="1" spc="-35" dirty="0">
                <a:solidFill>
                  <a:srgbClr val="0000FF"/>
                </a:solidFill>
                <a:latin typeface="Times New Roman"/>
                <a:cs typeface="Times New Roman"/>
              </a:rPr>
              <a:t> </a:t>
            </a:r>
            <a:r>
              <a:rPr sz="2691" b="1" spc="9" dirty="0">
                <a:solidFill>
                  <a:srgbClr val="0000FF"/>
                </a:solidFill>
                <a:latin typeface="Times New Roman"/>
                <a:cs typeface="Times New Roman"/>
              </a:rPr>
              <a:t>publishing</a:t>
            </a:r>
            <a:endParaRPr sz="2691" dirty="0">
              <a:latin typeface="Times New Roman"/>
              <a:cs typeface="Times New Roman"/>
            </a:endParaRPr>
          </a:p>
          <a:p>
            <a:pPr>
              <a:spcBef>
                <a:spcPts val="4"/>
              </a:spcBef>
              <a:buClr>
                <a:srgbClr val="0000FF"/>
              </a:buClr>
              <a:buFont typeface="Times New Roman"/>
              <a:buChar char="•"/>
            </a:pPr>
            <a:endParaRPr sz="3883" dirty="0">
              <a:latin typeface="Times New Roman"/>
              <a:cs typeface="Times New Roman"/>
            </a:endParaRPr>
          </a:p>
          <a:p>
            <a:pPr marL="1350381" lvl="1" indent="-379900">
              <a:spcBef>
                <a:spcPts val="4"/>
              </a:spcBef>
              <a:buFont typeface="Times New Roman"/>
              <a:buChar char="•"/>
              <a:tabLst>
                <a:tab pos="1350381" algn="l"/>
                <a:tab pos="1350941" algn="l"/>
              </a:tabLst>
            </a:pPr>
            <a:r>
              <a:rPr sz="2691" b="1" spc="9" dirty="0">
                <a:solidFill>
                  <a:srgbClr val="0000FF"/>
                </a:solidFill>
                <a:latin typeface="Times New Roman"/>
                <a:cs typeface="Times New Roman"/>
              </a:rPr>
              <a:t>Plotting</a:t>
            </a:r>
            <a:r>
              <a:rPr sz="2691" b="1" spc="-4" dirty="0">
                <a:solidFill>
                  <a:srgbClr val="0000FF"/>
                </a:solidFill>
                <a:latin typeface="Times New Roman"/>
                <a:cs typeface="Times New Roman"/>
              </a:rPr>
              <a:t> </a:t>
            </a:r>
            <a:r>
              <a:rPr sz="2691" b="1" spc="9" dirty="0">
                <a:solidFill>
                  <a:srgbClr val="0000FF"/>
                </a:solidFill>
                <a:latin typeface="Times New Roman"/>
                <a:cs typeface="Times New Roman"/>
              </a:rPr>
              <a:t>in</a:t>
            </a:r>
            <a:r>
              <a:rPr sz="2691" b="1" dirty="0">
                <a:solidFill>
                  <a:srgbClr val="0000FF"/>
                </a:solidFill>
                <a:latin typeface="Times New Roman"/>
                <a:cs typeface="Times New Roman"/>
              </a:rPr>
              <a:t> </a:t>
            </a:r>
            <a:r>
              <a:rPr sz="2691" b="1" spc="9" dirty="0">
                <a:solidFill>
                  <a:srgbClr val="0000FF"/>
                </a:solidFill>
                <a:latin typeface="Times New Roman"/>
                <a:cs typeface="Times New Roman"/>
              </a:rPr>
              <a:t>science</a:t>
            </a:r>
            <a:r>
              <a:rPr sz="2691" b="1" dirty="0">
                <a:solidFill>
                  <a:srgbClr val="0000FF"/>
                </a:solidFill>
                <a:latin typeface="Times New Roman"/>
                <a:cs typeface="Times New Roman"/>
              </a:rPr>
              <a:t> </a:t>
            </a:r>
            <a:r>
              <a:rPr sz="2691" b="1" spc="9" dirty="0">
                <a:solidFill>
                  <a:srgbClr val="0000FF"/>
                </a:solidFill>
                <a:latin typeface="Times New Roman"/>
                <a:cs typeface="Times New Roman"/>
              </a:rPr>
              <a:t>and</a:t>
            </a:r>
            <a:r>
              <a:rPr sz="2691" b="1" dirty="0">
                <a:solidFill>
                  <a:srgbClr val="0000FF"/>
                </a:solidFill>
                <a:latin typeface="Times New Roman"/>
                <a:cs typeface="Times New Roman"/>
              </a:rPr>
              <a:t> </a:t>
            </a:r>
            <a:r>
              <a:rPr sz="2691" b="1" spc="9" dirty="0">
                <a:solidFill>
                  <a:srgbClr val="0000FF"/>
                </a:solidFill>
                <a:latin typeface="Times New Roman"/>
                <a:cs typeface="Times New Roman"/>
              </a:rPr>
              <a:t>technology</a:t>
            </a:r>
            <a:endParaRPr sz="2691" dirty="0">
              <a:latin typeface="Times New Roman"/>
              <a:cs typeface="Times New Roman"/>
            </a:endParaRPr>
          </a:p>
          <a:p>
            <a:pPr>
              <a:spcBef>
                <a:spcPts val="44"/>
              </a:spcBef>
            </a:pPr>
            <a:endParaRPr sz="2382" dirty="0">
              <a:latin typeface="Times New Roman"/>
              <a:cs typeface="Times New Roman"/>
            </a:endParaRPr>
          </a:p>
          <a:p>
            <a:pPr marL="1529685" marR="1414258" indent="-604029">
              <a:lnSpc>
                <a:spcPct val="101099"/>
              </a:lnSpc>
              <a:buFont typeface="Times New Roman"/>
              <a:buChar char="•"/>
              <a:tabLst>
                <a:tab pos="1478135" algn="l"/>
                <a:tab pos="1478694" algn="l"/>
              </a:tabLst>
            </a:pPr>
            <a:r>
              <a:rPr sz="2691" b="1" spc="9" dirty="0">
                <a:solidFill>
                  <a:srgbClr val="0000FF"/>
                </a:solidFill>
                <a:latin typeface="Times New Roman"/>
                <a:cs typeface="Times New Roman"/>
              </a:rPr>
              <a:t>Web/business/commercial </a:t>
            </a:r>
            <a:r>
              <a:rPr sz="2691" b="1" spc="13" dirty="0">
                <a:solidFill>
                  <a:srgbClr val="0000FF"/>
                </a:solidFill>
                <a:latin typeface="Times New Roman"/>
                <a:cs typeface="Times New Roman"/>
              </a:rPr>
              <a:t> </a:t>
            </a:r>
            <a:r>
              <a:rPr sz="2691" b="1" spc="9" dirty="0">
                <a:solidFill>
                  <a:srgbClr val="0000FF"/>
                </a:solidFill>
                <a:latin typeface="Times New Roman"/>
                <a:cs typeface="Times New Roman"/>
              </a:rPr>
              <a:t>publishing</a:t>
            </a:r>
            <a:r>
              <a:rPr sz="2691" b="1" spc="-9" dirty="0">
                <a:solidFill>
                  <a:srgbClr val="0000FF"/>
                </a:solidFill>
                <a:latin typeface="Times New Roman"/>
                <a:cs typeface="Times New Roman"/>
              </a:rPr>
              <a:t> </a:t>
            </a:r>
            <a:r>
              <a:rPr sz="2691" b="1" spc="9" dirty="0">
                <a:solidFill>
                  <a:srgbClr val="0000FF"/>
                </a:solidFill>
                <a:latin typeface="Times New Roman"/>
                <a:cs typeface="Times New Roman"/>
              </a:rPr>
              <a:t>and</a:t>
            </a:r>
            <a:r>
              <a:rPr sz="2691" b="1" spc="-4" dirty="0">
                <a:solidFill>
                  <a:srgbClr val="0000FF"/>
                </a:solidFill>
                <a:latin typeface="Times New Roman"/>
                <a:cs typeface="Times New Roman"/>
              </a:rPr>
              <a:t> </a:t>
            </a:r>
            <a:r>
              <a:rPr sz="2691" b="1" spc="9" dirty="0">
                <a:solidFill>
                  <a:srgbClr val="0000FF"/>
                </a:solidFill>
                <a:latin typeface="Times New Roman"/>
                <a:cs typeface="Times New Roman"/>
              </a:rPr>
              <a:t>advertisements</a:t>
            </a:r>
            <a:endParaRPr sz="2691" dirty="0">
              <a:latin typeface="Times New Roman"/>
              <a:cs typeface="Times New Roman"/>
            </a:endParaRPr>
          </a:p>
          <a:p>
            <a:pPr marL="1479255" indent="-552479">
              <a:spcBef>
                <a:spcPts val="1760"/>
              </a:spcBef>
              <a:buFont typeface="Times New Roman"/>
              <a:buChar char="•"/>
              <a:tabLst>
                <a:tab pos="1479255" algn="l"/>
                <a:tab pos="1479816" algn="l"/>
              </a:tabLst>
            </a:pPr>
            <a:r>
              <a:rPr sz="2691" b="1" spc="13" dirty="0">
                <a:solidFill>
                  <a:srgbClr val="0000FF"/>
                </a:solidFill>
                <a:latin typeface="Times New Roman"/>
                <a:cs typeface="Times New Roman"/>
              </a:rPr>
              <a:t>CAD/CAM</a:t>
            </a:r>
            <a:r>
              <a:rPr sz="2691" b="1" spc="-18" dirty="0">
                <a:solidFill>
                  <a:srgbClr val="0000FF"/>
                </a:solidFill>
                <a:latin typeface="Times New Roman"/>
                <a:cs typeface="Times New Roman"/>
              </a:rPr>
              <a:t> </a:t>
            </a:r>
            <a:r>
              <a:rPr sz="2691" b="1" spc="9" dirty="0">
                <a:solidFill>
                  <a:srgbClr val="0000FF"/>
                </a:solidFill>
                <a:latin typeface="Times New Roman"/>
                <a:cs typeface="Times New Roman"/>
              </a:rPr>
              <a:t>design</a:t>
            </a:r>
            <a:endParaRPr sz="2691" dirty="0">
              <a:latin typeface="Times New Roman"/>
              <a:cs typeface="Times New Roman"/>
            </a:endParaRPr>
          </a:p>
          <a:p>
            <a:pPr marL="109824" algn="ctr">
              <a:spcBef>
                <a:spcPts val="31"/>
              </a:spcBef>
            </a:pPr>
            <a:r>
              <a:rPr sz="2691" b="1" spc="9" dirty="0">
                <a:solidFill>
                  <a:srgbClr val="0000FF"/>
                </a:solidFill>
                <a:latin typeface="Times New Roman"/>
                <a:cs typeface="Times New Roman"/>
              </a:rPr>
              <a:t>(VLSI,</a:t>
            </a:r>
            <a:r>
              <a:rPr sz="2691" b="1" spc="-4" dirty="0">
                <a:solidFill>
                  <a:srgbClr val="0000FF"/>
                </a:solidFill>
                <a:latin typeface="Times New Roman"/>
                <a:cs typeface="Times New Roman"/>
              </a:rPr>
              <a:t> </a:t>
            </a:r>
            <a:r>
              <a:rPr sz="2691" b="1" spc="9" dirty="0">
                <a:solidFill>
                  <a:srgbClr val="0000FF"/>
                </a:solidFill>
                <a:latin typeface="Times New Roman"/>
                <a:cs typeface="Times New Roman"/>
              </a:rPr>
              <a:t>Construction,</a:t>
            </a:r>
            <a:r>
              <a:rPr sz="2691" b="1" dirty="0">
                <a:solidFill>
                  <a:srgbClr val="0000FF"/>
                </a:solidFill>
                <a:latin typeface="Times New Roman"/>
                <a:cs typeface="Times New Roman"/>
              </a:rPr>
              <a:t> </a:t>
            </a:r>
            <a:r>
              <a:rPr sz="2691" b="1" spc="9" dirty="0">
                <a:solidFill>
                  <a:srgbClr val="0000FF"/>
                </a:solidFill>
                <a:latin typeface="Times New Roman"/>
                <a:cs typeface="Times New Roman"/>
              </a:rPr>
              <a:t>Circuits)</a:t>
            </a:r>
            <a:endParaRPr sz="2691" dirty="0">
              <a:latin typeface="Times New Roman"/>
              <a:cs typeface="Times New Roman"/>
            </a:endParaRPr>
          </a:p>
          <a:p>
            <a:pPr marL="1325727" indent="-379339">
              <a:spcBef>
                <a:spcPts val="2316"/>
              </a:spcBef>
              <a:buFont typeface="Times New Roman"/>
              <a:buChar char="•"/>
              <a:tabLst>
                <a:tab pos="1325166" algn="l"/>
                <a:tab pos="1325727" algn="l"/>
              </a:tabLst>
            </a:pPr>
            <a:r>
              <a:rPr sz="2691" b="1" spc="9" dirty="0">
                <a:solidFill>
                  <a:srgbClr val="0000FF"/>
                </a:solidFill>
                <a:latin typeface="Times New Roman"/>
                <a:cs typeface="Times New Roman"/>
              </a:rPr>
              <a:t>Scientific</a:t>
            </a:r>
            <a:r>
              <a:rPr sz="2691" b="1" spc="-31" dirty="0">
                <a:solidFill>
                  <a:srgbClr val="0000FF"/>
                </a:solidFill>
                <a:latin typeface="Times New Roman"/>
                <a:cs typeface="Times New Roman"/>
              </a:rPr>
              <a:t> </a:t>
            </a:r>
            <a:r>
              <a:rPr sz="2691" b="1" spc="9" dirty="0">
                <a:solidFill>
                  <a:srgbClr val="0000FF"/>
                </a:solidFill>
                <a:latin typeface="Times New Roman"/>
                <a:cs typeface="Times New Roman"/>
              </a:rPr>
              <a:t>Visualization</a:t>
            </a:r>
            <a:endParaRPr sz="2691" dirty="0">
              <a:latin typeface="Times New Roman"/>
              <a:cs typeface="Times New Roman"/>
            </a:endParaRPr>
          </a:p>
        </p:txBody>
      </p:sp>
      <p:sp>
        <p:nvSpPr>
          <p:cNvPr id="3" name="object 3"/>
          <p:cNvSpPr/>
          <p:nvPr/>
        </p:nvSpPr>
        <p:spPr>
          <a:xfrm>
            <a:off x="1663849" y="106231"/>
            <a:ext cx="8863853" cy="6645088"/>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sz="1588"/>
          </a:p>
        </p:txBody>
      </p:sp>
      <p:sp>
        <p:nvSpPr>
          <p:cNvPr id="6" name="Footer Placeholder 5">
            <a:extLst>
              <a:ext uri="{FF2B5EF4-FFF2-40B4-BE49-F238E27FC236}">
                <a16:creationId xmlns:a16="http://schemas.microsoft.com/office/drawing/2014/main" id="{510D71AF-A24A-41F2-BF22-A78188E2E059}"/>
              </a:ext>
            </a:extLst>
          </p:cNvPr>
          <p:cNvSpPr>
            <a:spLocks noGrp="1"/>
          </p:cNvSpPr>
          <p:nvPr>
            <p:ph type="ftr" sz="quarter" idx="5"/>
          </p:nvPr>
        </p:nvSpPr>
        <p:spPr>
          <a:xfrm>
            <a:off x="200024" y="6469380"/>
            <a:ext cx="10182225" cy="276999"/>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GRAPHICS AND VISUALIZATION,                           Sougandhika Narayan, Asst Prof, Dept of CSE, KSIT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3D84-3C84-40B2-911F-D23E4BADE6B2}"/>
              </a:ext>
            </a:extLst>
          </p:cNvPr>
          <p:cNvSpPr>
            <a:spLocks noGrp="1"/>
          </p:cNvSpPr>
          <p:nvPr>
            <p:ph type="title"/>
          </p:nvPr>
        </p:nvSpPr>
        <p:spPr/>
        <p:txBody>
          <a:bodyPr/>
          <a:lstStyle/>
          <a:p>
            <a:r>
              <a:rPr lang="en-US" b="1" spc="-5" dirty="0">
                <a:solidFill>
                  <a:srgbClr val="FF0000"/>
                </a:solidFill>
                <a:latin typeface="Arial"/>
                <a:cs typeface="Arial"/>
              </a:rPr>
              <a:t>Electrostatic deflection of the electron beam in a CRT </a:t>
            </a:r>
            <a:endParaRPr lang="en-IN" b="1" spc="-5" dirty="0">
              <a:solidFill>
                <a:srgbClr val="FF0000"/>
              </a:solidFill>
              <a:latin typeface="Arial"/>
              <a:cs typeface="Arial"/>
            </a:endParaRPr>
          </a:p>
        </p:txBody>
      </p:sp>
      <p:sp>
        <p:nvSpPr>
          <p:cNvPr id="4" name="Footer Placeholder 3">
            <a:extLst>
              <a:ext uri="{FF2B5EF4-FFF2-40B4-BE49-F238E27FC236}">
                <a16:creationId xmlns:a16="http://schemas.microsoft.com/office/drawing/2014/main" id="{8742FC0D-AF40-4268-987C-ACB2859EB135}"/>
              </a:ext>
            </a:extLst>
          </p:cNvPr>
          <p:cNvSpPr>
            <a:spLocks noGrp="1"/>
          </p:cNvSpPr>
          <p:nvPr>
            <p:ph type="ftr" sz="quarter" idx="11"/>
          </p:nvPr>
        </p:nvSpPr>
        <p:spPr>
          <a:xfrm>
            <a:off x="0" y="6492875"/>
            <a:ext cx="12115800" cy="193676"/>
          </a:xfrm>
        </p:spPr>
        <p:txBody>
          <a:bodyPr/>
          <a:lstStyle/>
          <a:p>
            <a:r>
              <a:rPr lang="en-IN" dirty="0"/>
              <a:t>COMUTER GRAPHICS AND VISUALIZATION,                                                                                                                                                                                  Sougandhika Narayan, Asst Prof, Dept of CSE, KSIT  </a:t>
            </a:r>
          </a:p>
        </p:txBody>
      </p:sp>
      <p:sp>
        <p:nvSpPr>
          <p:cNvPr id="8" name="Content Placeholder 7">
            <a:extLst>
              <a:ext uri="{FF2B5EF4-FFF2-40B4-BE49-F238E27FC236}">
                <a16:creationId xmlns:a16="http://schemas.microsoft.com/office/drawing/2014/main" id="{E206E7D7-596B-453C-A325-AD7ED05F813A}"/>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FB8AC0F6-CF2A-4355-A751-6BBC8010001D}"/>
              </a:ext>
            </a:extLst>
          </p:cNvPr>
          <p:cNvPicPr>
            <a:picLocks noChangeAspect="1"/>
          </p:cNvPicPr>
          <p:nvPr/>
        </p:nvPicPr>
        <p:blipFill>
          <a:blip r:embed="rId2"/>
          <a:stretch>
            <a:fillRect/>
          </a:stretch>
        </p:blipFill>
        <p:spPr>
          <a:xfrm>
            <a:off x="0" y="1690688"/>
            <a:ext cx="12192000" cy="4576762"/>
          </a:xfrm>
          <a:prstGeom prst="rect">
            <a:avLst/>
          </a:prstGeom>
        </p:spPr>
      </p:pic>
    </p:spTree>
    <p:extLst>
      <p:ext uri="{BB962C8B-B14F-4D97-AF65-F5344CB8AC3E}">
        <p14:creationId xmlns:p14="http://schemas.microsoft.com/office/powerpoint/2010/main" val="316356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DC16-8732-4661-8B99-7E312985831F}"/>
              </a:ext>
            </a:extLst>
          </p:cNvPr>
          <p:cNvSpPr>
            <a:spLocks noGrp="1"/>
          </p:cNvSpPr>
          <p:nvPr>
            <p:ph type="title"/>
          </p:nvPr>
        </p:nvSpPr>
        <p:spPr/>
        <p:txBody>
          <a:bodyPr>
            <a:normAutofit fontScale="90000"/>
          </a:bodyPr>
          <a:lstStyle/>
          <a:p>
            <a:pPr algn="ctr"/>
            <a:r>
              <a:rPr lang="en-US" b="1" spc="-5" dirty="0">
                <a:solidFill>
                  <a:srgbClr val="FF0000"/>
                </a:solidFill>
                <a:latin typeface="Arial"/>
                <a:cs typeface="Arial"/>
              </a:rPr>
              <a:t>DVST - Direct View Storage Tube (contd.)</a:t>
            </a:r>
            <a:br>
              <a:rPr lang="en-US" b="1" spc="-5" dirty="0">
                <a:solidFill>
                  <a:srgbClr val="FF0000"/>
                </a:solidFill>
                <a:latin typeface="Arial"/>
                <a:cs typeface="Arial"/>
              </a:rPr>
            </a:br>
            <a:r>
              <a:rPr lang="en-US" b="1" spc="-5" dirty="0">
                <a:solidFill>
                  <a:srgbClr val="FF0000"/>
                </a:solidFill>
                <a:latin typeface="Arial"/>
                <a:cs typeface="Arial"/>
              </a:rPr>
              <a:t>Drawbacks</a:t>
            </a:r>
            <a:endParaRPr lang="en-IN" b="1" spc="-5" dirty="0">
              <a:solidFill>
                <a:srgbClr val="FF0000"/>
              </a:solidFill>
              <a:latin typeface="Arial"/>
              <a:cs typeface="Arial"/>
            </a:endParaRPr>
          </a:p>
        </p:txBody>
      </p:sp>
      <p:sp>
        <p:nvSpPr>
          <p:cNvPr id="3" name="Content Placeholder 2">
            <a:extLst>
              <a:ext uri="{FF2B5EF4-FFF2-40B4-BE49-F238E27FC236}">
                <a16:creationId xmlns:a16="http://schemas.microsoft.com/office/drawing/2014/main" id="{A8B316B7-A1B5-4712-A524-F3535E63963C}"/>
              </a:ext>
            </a:extLst>
          </p:cNvPr>
          <p:cNvSpPr>
            <a:spLocks noGrp="1"/>
          </p:cNvSpPr>
          <p:nvPr>
            <p:ph idx="1"/>
          </p:nvPr>
        </p:nvSpPr>
        <p:spPr/>
        <p:txBody>
          <a:bodyPr/>
          <a:lstStyle/>
          <a:p>
            <a:r>
              <a:rPr lang="en-US" dirty="0"/>
              <a:t>Modifying any part of the image requires redrawing the entire modified image</a:t>
            </a:r>
          </a:p>
          <a:p>
            <a:r>
              <a:rPr lang="en-US" dirty="0"/>
              <a:t>Change in the image requires to generate a new charge distribution in the DVST</a:t>
            </a:r>
          </a:p>
          <a:p>
            <a:r>
              <a:rPr lang="en-US" dirty="0"/>
              <a:t>Slow process of drawing – typically a few seconds are necessary for a complex picture</a:t>
            </a:r>
          </a:p>
          <a:p>
            <a:r>
              <a:rPr lang="en-US" dirty="0"/>
              <a:t>Erasing takes about 0.5 seconds. All lines and characters must be erased</a:t>
            </a:r>
          </a:p>
          <a:p>
            <a:r>
              <a:rPr lang="en-US" dirty="0"/>
              <a:t>No animation possible with DVST</a:t>
            </a:r>
            <a:endParaRPr lang="en-IN" dirty="0"/>
          </a:p>
        </p:txBody>
      </p:sp>
      <p:sp>
        <p:nvSpPr>
          <p:cNvPr id="4" name="Footer Placeholder 3">
            <a:extLst>
              <a:ext uri="{FF2B5EF4-FFF2-40B4-BE49-F238E27FC236}">
                <a16:creationId xmlns:a16="http://schemas.microsoft.com/office/drawing/2014/main" id="{D2EA4DAD-5545-4B75-9D48-9EA1C1E9C7BE}"/>
              </a:ext>
            </a:extLst>
          </p:cNvPr>
          <p:cNvSpPr>
            <a:spLocks noGrp="1"/>
          </p:cNvSpPr>
          <p:nvPr>
            <p:ph type="ftr" sz="quarter" idx="11"/>
          </p:nvPr>
        </p:nvSpPr>
        <p:spPr>
          <a:xfrm>
            <a:off x="85725" y="6356350"/>
            <a:ext cx="11915775" cy="33972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1972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229C-3C29-4213-B651-6281E28F28B4}"/>
              </a:ext>
            </a:extLst>
          </p:cNvPr>
          <p:cNvSpPr>
            <a:spLocks noGrp="1"/>
          </p:cNvSpPr>
          <p:nvPr>
            <p:ph type="title"/>
          </p:nvPr>
        </p:nvSpPr>
        <p:spPr/>
        <p:txBody>
          <a:bodyPr/>
          <a:lstStyle/>
          <a:p>
            <a:r>
              <a:rPr lang="en-US" sz="4000" b="1" spc="-5" dirty="0">
                <a:solidFill>
                  <a:srgbClr val="FF0000"/>
                </a:solidFill>
                <a:latin typeface="Arial"/>
                <a:cs typeface="Arial"/>
              </a:rPr>
              <a:t>Calligraphic or Random Scan display system</a:t>
            </a:r>
            <a:endParaRPr lang="en-IN" sz="4000" b="1" spc="-5" dirty="0">
              <a:solidFill>
                <a:srgbClr val="FF0000"/>
              </a:solidFill>
              <a:latin typeface="Arial"/>
              <a:cs typeface="Arial"/>
            </a:endParaRPr>
          </a:p>
        </p:txBody>
      </p:sp>
      <p:sp>
        <p:nvSpPr>
          <p:cNvPr id="3" name="Content Placeholder 2">
            <a:extLst>
              <a:ext uri="{FF2B5EF4-FFF2-40B4-BE49-F238E27FC236}">
                <a16:creationId xmlns:a16="http://schemas.microsoft.com/office/drawing/2014/main" id="{6EB3710A-0EA3-430E-A21C-CC3FA0E8AB13}"/>
              </a:ext>
            </a:extLst>
          </p:cNvPr>
          <p:cNvSpPr>
            <a:spLocks noGrp="1"/>
          </p:cNvSpPr>
          <p:nvPr>
            <p:ph idx="1"/>
          </p:nvPr>
        </p:nvSpPr>
        <p:spPr/>
        <p:txBody>
          <a:bodyPr/>
          <a:lstStyle/>
          <a:p>
            <a:r>
              <a:rPr lang="en-US" dirty="0"/>
              <a:t>Also called Vector, Stroke, Line drawing displays</a:t>
            </a:r>
          </a:p>
          <a:p>
            <a:r>
              <a:rPr lang="en-US" dirty="0"/>
              <a:t>Characters are also made of sequences of strokes (or short lines)</a:t>
            </a:r>
          </a:p>
          <a:p>
            <a:r>
              <a:rPr lang="en-US" dirty="0"/>
              <a:t>Vectored – electron beam is deflected from end-point to end-point</a:t>
            </a:r>
          </a:p>
          <a:p>
            <a:r>
              <a:rPr lang="en-US" dirty="0"/>
              <a:t>Random scan - Order of deflection is dictated by the arbitrary order of the display commands</a:t>
            </a:r>
          </a:p>
          <a:p>
            <a:r>
              <a:rPr lang="en-US" dirty="0"/>
              <a:t>Phosphor has short persistence – decays in 10-100 s</a:t>
            </a:r>
            <a:endParaRPr lang="en-IN" dirty="0"/>
          </a:p>
        </p:txBody>
      </p:sp>
      <p:sp>
        <p:nvSpPr>
          <p:cNvPr id="4" name="Footer Placeholder 3">
            <a:extLst>
              <a:ext uri="{FF2B5EF4-FFF2-40B4-BE49-F238E27FC236}">
                <a16:creationId xmlns:a16="http://schemas.microsoft.com/office/drawing/2014/main" id="{380E66D9-4BAE-439F-A588-B548D1D8EDE4}"/>
              </a:ext>
            </a:extLst>
          </p:cNvPr>
          <p:cNvSpPr>
            <a:spLocks noGrp="1"/>
          </p:cNvSpPr>
          <p:nvPr>
            <p:ph type="ftr" sz="quarter" idx="11"/>
          </p:nvPr>
        </p:nvSpPr>
        <p:spPr>
          <a:xfrm>
            <a:off x="76199" y="6356350"/>
            <a:ext cx="12011025" cy="38735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500393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B839-B5AC-422C-9E08-F844B5042D0C}"/>
              </a:ext>
            </a:extLst>
          </p:cNvPr>
          <p:cNvSpPr>
            <a:spLocks noGrp="1"/>
          </p:cNvSpPr>
          <p:nvPr>
            <p:ph type="title"/>
          </p:nvPr>
        </p:nvSpPr>
        <p:spPr>
          <a:xfrm>
            <a:off x="838200" y="136525"/>
            <a:ext cx="10515600" cy="1325563"/>
          </a:xfrm>
        </p:spPr>
        <p:txBody>
          <a:bodyPr/>
          <a:lstStyle/>
          <a:p>
            <a:r>
              <a:rPr lang="en-US" sz="4000" b="1" spc="-5" dirty="0">
                <a:solidFill>
                  <a:srgbClr val="FF0000"/>
                </a:solidFill>
                <a:latin typeface="Arial"/>
                <a:cs typeface="Arial"/>
              </a:rPr>
              <a:t>Calligraphic or Random Scan display system (contd.)</a:t>
            </a:r>
            <a:endParaRPr lang="en-IN" sz="4000" b="1" spc="-5" dirty="0">
              <a:solidFill>
                <a:srgbClr val="FF0000"/>
              </a:solidFill>
              <a:latin typeface="Arial"/>
              <a:cs typeface="Arial"/>
            </a:endParaRPr>
          </a:p>
        </p:txBody>
      </p:sp>
      <p:sp>
        <p:nvSpPr>
          <p:cNvPr id="3" name="Content Placeholder 2">
            <a:extLst>
              <a:ext uri="{FF2B5EF4-FFF2-40B4-BE49-F238E27FC236}">
                <a16:creationId xmlns:a16="http://schemas.microsoft.com/office/drawing/2014/main" id="{625AC66E-D2A7-42CA-9DB6-68F581CAA8CC}"/>
              </a:ext>
            </a:extLst>
          </p:cNvPr>
          <p:cNvSpPr>
            <a:spLocks noGrp="1"/>
          </p:cNvSpPr>
          <p:nvPr>
            <p:ph idx="1"/>
          </p:nvPr>
        </p:nvSpPr>
        <p:spPr>
          <a:xfrm>
            <a:off x="838200" y="1714500"/>
            <a:ext cx="10515600" cy="4462463"/>
          </a:xfrm>
        </p:spPr>
        <p:txBody>
          <a:bodyPr>
            <a:normAutofit/>
          </a:bodyPr>
          <a:lstStyle/>
          <a:p>
            <a:r>
              <a:rPr lang="en-US" dirty="0"/>
              <a:t>The display must be refreshed at regular intervals – minimum of 30 Hz (fps) for flicker-free display</a:t>
            </a:r>
          </a:p>
          <a:p>
            <a:r>
              <a:rPr lang="en-US" dirty="0"/>
              <a:t>Refresh Buffer – memory space allocated to store the display list or display program for the display processor to draw the picture</a:t>
            </a:r>
          </a:p>
          <a:p>
            <a:r>
              <a:rPr lang="en-US" dirty="0"/>
              <a:t>The display processor interprets the commands in the refresh buffer for plotting</a:t>
            </a:r>
          </a:p>
          <a:p>
            <a:r>
              <a:rPr lang="en-US" dirty="0"/>
              <a:t>The display processor must cycle through the display list to refresh the phosphor </a:t>
            </a:r>
          </a:p>
          <a:p>
            <a:r>
              <a:rPr lang="en-US" dirty="0"/>
              <a:t>The display program has commands for point- , line–, and character plotting</a:t>
            </a:r>
            <a:endParaRPr lang="en-IN" dirty="0"/>
          </a:p>
        </p:txBody>
      </p:sp>
      <p:sp>
        <p:nvSpPr>
          <p:cNvPr id="4" name="Footer Placeholder 3">
            <a:extLst>
              <a:ext uri="{FF2B5EF4-FFF2-40B4-BE49-F238E27FC236}">
                <a16:creationId xmlns:a16="http://schemas.microsoft.com/office/drawing/2014/main" id="{0FE99FC2-D46A-4430-BBF9-AFD4D5AA43F6}"/>
              </a:ext>
            </a:extLst>
          </p:cNvPr>
          <p:cNvSpPr>
            <a:spLocks noGrp="1"/>
          </p:cNvSpPr>
          <p:nvPr>
            <p:ph type="ftr" sz="quarter" idx="11"/>
          </p:nvPr>
        </p:nvSpPr>
        <p:spPr>
          <a:xfrm>
            <a:off x="133349" y="6356350"/>
            <a:ext cx="11858625" cy="36512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50312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7B28-1664-4085-A736-FDBD0846E16D}"/>
              </a:ext>
            </a:extLst>
          </p:cNvPr>
          <p:cNvSpPr>
            <a:spLocks noGrp="1"/>
          </p:cNvSpPr>
          <p:nvPr>
            <p:ph type="title"/>
          </p:nvPr>
        </p:nvSpPr>
        <p:spPr/>
        <p:txBody>
          <a:bodyPr/>
          <a:lstStyle/>
          <a:p>
            <a:r>
              <a:rPr lang="en-US" sz="4000" b="1" spc="-5" dirty="0">
                <a:solidFill>
                  <a:srgbClr val="FF0000"/>
                </a:solidFill>
                <a:latin typeface="Arial"/>
                <a:cs typeface="Arial"/>
              </a:rPr>
              <a:t>Conceptual block diagram of calligraphic refresh display - I</a:t>
            </a:r>
            <a:endParaRPr lang="en-IN" sz="4000" b="1" spc="-5" dirty="0">
              <a:solidFill>
                <a:srgbClr val="FF0000"/>
              </a:solidFill>
              <a:latin typeface="Arial"/>
              <a:cs typeface="Arial"/>
            </a:endParaRPr>
          </a:p>
        </p:txBody>
      </p:sp>
      <p:pic>
        <p:nvPicPr>
          <p:cNvPr id="6" name="Content Placeholder 5">
            <a:extLst>
              <a:ext uri="{FF2B5EF4-FFF2-40B4-BE49-F238E27FC236}">
                <a16:creationId xmlns:a16="http://schemas.microsoft.com/office/drawing/2014/main" id="{FBFDF7C3-2012-46A9-A6B9-9969D7B14DF0}"/>
              </a:ext>
            </a:extLst>
          </p:cNvPr>
          <p:cNvPicPr>
            <a:picLocks noGrp="1" noChangeAspect="1"/>
          </p:cNvPicPr>
          <p:nvPr>
            <p:ph idx="1"/>
          </p:nvPr>
        </p:nvPicPr>
        <p:blipFill>
          <a:blip r:embed="rId2"/>
          <a:stretch>
            <a:fillRect/>
          </a:stretch>
        </p:blipFill>
        <p:spPr>
          <a:xfrm>
            <a:off x="762001" y="1825625"/>
            <a:ext cx="9642024" cy="4351338"/>
          </a:xfrm>
        </p:spPr>
      </p:pic>
      <p:sp>
        <p:nvSpPr>
          <p:cNvPr id="4" name="Footer Placeholder 3">
            <a:extLst>
              <a:ext uri="{FF2B5EF4-FFF2-40B4-BE49-F238E27FC236}">
                <a16:creationId xmlns:a16="http://schemas.microsoft.com/office/drawing/2014/main" id="{8CA6E63E-C687-46A6-A122-E66DA1AA2BF9}"/>
              </a:ext>
            </a:extLst>
          </p:cNvPr>
          <p:cNvSpPr>
            <a:spLocks noGrp="1"/>
          </p:cNvSpPr>
          <p:nvPr>
            <p:ph type="ftr" sz="quarter" idx="11"/>
          </p:nvPr>
        </p:nvSpPr>
        <p:spPr>
          <a:xfrm>
            <a:off x="133350" y="6356350"/>
            <a:ext cx="11982450" cy="368299"/>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296570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AEF5-6C28-4CB5-B790-CACC8ACD4854}"/>
              </a:ext>
            </a:extLst>
          </p:cNvPr>
          <p:cNvSpPr>
            <a:spLocks noGrp="1"/>
          </p:cNvSpPr>
          <p:nvPr>
            <p:ph type="title"/>
          </p:nvPr>
        </p:nvSpPr>
        <p:spPr>
          <a:xfrm>
            <a:off x="561975" y="320675"/>
            <a:ext cx="10515600" cy="1325563"/>
          </a:xfrm>
        </p:spPr>
        <p:txBody>
          <a:bodyPr/>
          <a:lstStyle/>
          <a:p>
            <a:r>
              <a:rPr lang="en-US" sz="4000" b="1" spc="-5" dirty="0">
                <a:solidFill>
                  <a:srgbClr val="FF0000"/>
                </a:solidFill>
                <a:latin typeface="Arial"/>
                <a:cs typeface="Arial"/>
              </a:rPr>
              <a:t>Conceptual block diagram of calligraphic refresh display - II</a:t>
            </a:r>
            <a:endParaRPr lang="en-IN" sz="4000" b="1" spc="-5" dirty="0">
              <a:solidFill>
                <a:srgbClr val="FF0000"/>
              </a:solidFill>
              <a:latin typeface="Arial"/>
              <a:cs typeface="Arial"/>
            </a:endParaRPr>
          </a:p>
        </p:txBody>
      </p:sp>
      <p:pic>
        <p:nvPicPr>
          <p:cNvPr id="6" name="Content Placeholder 5">
            <a:extLst>
              <a:ext uri="{FF2B5EF4-FFF2-40B4-BE49-F238E27FC236}">
                <a16:creationId xmlns:a16="http://schemas.microsoft.com/office/drawing/2014/main" id="{2AF8AA68-485A-4607-8E77-460AF2E106F3}"/>
              </a:ext>
            </a:extLst>
          </p:cNvPr>
          <p:cNvPicPr>
            <a:picLocks noGrp="1" noChangeAspect="1"/>
          </p:cNvPicPr>
          <p:nvPr>
            <p:ph idx="1"/>
          </p:nvPr>
        </p:nvPicPr>
        <p:blipFill>
          <a:blip r:embed="rId2"/>
          <a:stretch>
            <a:fillRect/>
          </a:stretch>
        </p:blipFill>
        <p:spPr>
          <a:xfrm>
            <a:off x="695325" y="1825625"/>
            <a:ext cx="9937247" cy="4351338"/>
          </a:xfrm>
        </p:spPr>
      </p:pic>
      <p:sp>
        <p:nvSpPr>
          <p:cNvPr id="4" name="Footer Placeholder 3">
            <a:extLst>
              <a:ext uri="{FF2B5EF4-FFF2-40B4-BE49-F238E27FC236}">
                <a16:creationId xmlns:a16="http://schemas.microsoft.com/office/drawing/2014/main" id="{EE089BE2-10A3-4A33-9540-649770CF6117}"/>
              </a:ext>
            </a:extLst>
          </p:cNvPr>
          <p:cNvSpPr>
            <a:spLocks noGrp="1"/>
          </p:cNvSpPr>
          <p:nvPr>
            <p:ph type="ftr" sz="quarter" idx="11"/>
          </p:nvPr>
        </p:nvSpPr>
        <p:spPr>
          <a:xfrm>
            <a:off x="104775" y="6537325"/>
            <a:ext cx="11896725" cy="21590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563402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0CBC-E774-4D75-A722-ECF607239DF1}"/>
              </a:ext>
            </a:extLst>
          </p:cNvPr>
          <p:cNvSpPr>
            <a:spLocks noGrp="1"/>
          </p:cNvSpPr>
          <p:nvPr>
            <p:ph type="title"/>
          </p:nvPr>
        </p:nvSpPr>
        <p:spPr/>
        <p:txBody>
          <a:bodyPr/>
          <a:lstStyle/>
          <a:p>
            <a:r>
              <a:rPr lang="en-US" sz="4000" b="1" spc="-5" dirty="0">
                <a:solidFill>
                  <a:srgbClr val="FF0000"/>
                </a:solidFill>
                <a:latin typeface="Arial"/>
                <a:cs typeface="Arial"/>
              </a:rPr>
              <a:t>Calligraphic or Random Scan display system (contd.)</a:t>
            </a:r>
            <a:endParaRPr lang="en-IN" sz="4000" b="1" spc="-5" dirty="0">
              <a:solidFill>
                <a:srgbClr val="FF0000"/>
              </a:solidFill>
              <a:latin typeface="Arial"/>
              <a:cs typeface="Arial"/>
            </a:endParaRPr>
          </a:p>
        </p:txBody>
      </p:sp>
      <p:sp>
        <p:nvSpPr>
          <p:cNvPr id="3" name="Content Placeholder 2">
            <a:extLst>
              <a:ext uri="{FF2B5EF4-FFF2-40B4-BE49-F238E27FC236}">
                <a16:creationId xmlns:a16="http://schemas.microsoft.com/office/drawing/2014/main" id="{BF1942F5-693F-4C6A-B5D0-5AF3720B6F7B}"/>
              </a:ext>
            </a:extLst>
          </p:cNvPr>
          <p:cNvSpPr>
            <a:spLocks noGrp="1"/>
          </p:cNvSpPr>
          <p:nvPr>
            <p:ph idx="1"/>
          </p:nvPr>
        </p:nvSpPr>
        <p:spPr>
          <a:xfrm>
            <a:off x="838200" y="1825624"/>
            <a:ext cx="10515600" cy="4441825"/>
          </a:xfrm>
        </p:spPr>
        <p:txBody>
          <a:bodyPr/>
          <a:lstStyle/>
          <a:p>
            <a:r>
              <a:rPr lang="en-US" dirty="0"/>
              <a:t>The display processor sends digital and point coordinate values to a vector generator</a:t>
            </a:r>
          </a:p>
          <a:p>
            <a:r>
              <a:rPr lang="en-US" dirty="0"/>
              <a:t>The vector generator converts the digital coordinate values to analog voltages for the beam-deflection circuits</a:t>
            </a:r>
          </a:p>
          <a:p>
            <a:r>
              <a:rPr lang="en-US" dirty="0"/>
              <a:t>The beam-deflection circuits displace the electron beam for writing on the CRT’s phosphor coating</a:t>
            </a:r>
          </a:p>
          <a:p>
            <a:r>
              <a:rPr lang="en-US" dirty="0"/>
              <a:t>Recommended refresh rate is 40 – 50 Hz.</a:t>
            </a:r>
          </a:p>
          <a:p>
            <a:r>
              <a:rPr lang="en-US" dirty="0"/>
              <a:t>Scope of animation with segmentation – mixture of static and dynamic parts of a picture </a:t>
            </a:r>
            <a:endParaRPr lang="en-IN" dirty="0"/>
          </a:p>
        </p:txBody>
      </p:sp>
      <p:sp>
        <p:nvSpPr>
          <p:cNvPr id="4" name="Footer Placeholder 3">
            <a:extLst>
              <a:ext uri="{FF2B5EF4-FFF2-40B4-BE49-F238E27FC236}">
                <a16:creationId xmlns:a16="http://schemas.microsoft.com/office/drawing/2014/main" id="{92204F26-D8D3-43A2-A554-2FE78D1BD172}"/>
              </a:ext>
            </a:extLst>
          </p:cNvPr>
          <p:cNvSpPr>
            <a:spLocks noGrp="1"/>
          </p:cNvSpPr>
          <p:nvPr>
            <p:ph type="ftr" sz="quarter" idx="11"/>
          </p:nvPr>
        </p:nvSpPr>
        <p:spPr>
          <a:xfrm>
            <a:off x="-1" y="6356351"/>
            <a:ext cx="12049125" cy="339724"/>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00186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BFC0-8E22-41A9-83F3-70CE1CB1F3E0}"/>
              </a:ext>
            </a:extLst>
          </p:cNvPr>
          <p:cNvSpPr>
            <a:spLocks noGrp="1"/>
          </p:cNvSpPr>
          <p:nvPr>
            <p:ph type="title"/>
          </p:nvPr>
        </p:nvSpPr>
        <p:spPr/>
        <p:txBody>
          <a:bodyPr/>
          <a:lstStyle/>
          <a:p>
            <a:r>
              <a:rPr lang="en-US" sz="4000" b="1" spc="-5" dirty="0">
                <a:solidFill>
                  <a:srgbClr val="FF0000"/>
                </a:solidFill>
                <a:latin typeface="Arial"/>
                <a:cs typeface="Arial"/>
              </a:rPr>
              <a:t>Random-scan display system draws a set of lines in any order.</a:t>
            </a:r>
            <a:endParaRPr lang="en-IN" sz="4000" b="1" spc="-5" dirty="0">
              <a:solidFill>
                <a:srgbClr val="FF0000"/>
              </a:solidFill>
              <a:latin typeface="Arial"/>
              <a:cs typeface="Arial"/>
            </a:endParaRPr>
          </a:p>
        </p:txBody>
      </p:sp>
      <p:pic>
        <p:nvPicPr>
          <p:cNvPr id="6" name="Content Placeholder 5">
            <a:extLst>
              <a:ext uri="{FF2B5EF4-FFF2-40B4-BE49-F238E27FC236}">
                <a16:creationId xmlns:a16="http://schemas.microsoft.com/office/drawing/2014/main" id="{0B57BEC6-6E11-459C-A20A-CB96B5F1CEE8}"/>
              </a:ext>
            </a:extLst>
          </p:cNvPr>
          <p:cNvPicPr>
            <a:picLocks noGrp="1" noChangeAspect="1"/>
          </p:cNvPicPr>
          <p:nvPr>
            <p:ph idx="1"/>
          </p:nvPr>
        </p:nvPicPr>
        <p:blipFill>
          <a:blip r:embed="rId2"/>
          <a:stretch>
            <a:fillRect/>
          </a:stretch>
        </p:blipFill>
        <p:spPr>
          <a:xfrm>
            <a:off x="1836592" y="1825625"/>
            <a:ext cx="8518816" cy="4351338"/>
          </a:xfrm>
        </p:spPr>
      </p:pic>
      <p:sp>
        <p:nvSpPr>
          <p:cNvPr id="4" name="Footer Placeholder 3">
            <a:extLst>
              <a:ext uri="{FF2B5EF4-FFF2-40B4-BE49-F238E27FC236}">
                <a16:creationId xmlns:a16="http://schemas.microsoft.com/office/drawing/2014/main" id="{89C50DD6-2EBD-401E-B31D-401AB89AB5AB}"/>
              </a:ext>
            </a:extLst>
          </p:cNvPr>
          <p:cNvSpPr>
            <a:spLocks noGrp="1"/>
          </p:cNvSpPr>
          <p:nvPr>
            <p:ph type="ftr" sz="quarter" idx="11"/>
          </p:nvPr>
        </p:nvSpPr>
        <p:spPr>
          <a:xfrm>
            <a:off x="85725" y="6492875"/>
            <a:ext cx="12011025" cy="231776"/>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01968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F745-37E9-4817-8586-9925AD16940D}"/>
              </a:ext>
            </a:extLst>
          </p:cNvPr>
          <p:cNvSpPr>
            <a:spLocks noGrp="1"/>
          </p:cNvSpPr>
          <p:nvPr>
            <p:ph type="title"/>
          </p:nvPr>
        </p:nvSpPr>
        <p:spPr/>
        <p:txBody>
          <a:bodyPr/>
          <a:lstStyle/>
          <a:p>
            <a:r>
              <a:rPr lang="en-IN" dirty="0"/>
              <a:t>(a) Ideal line drawing              (b) Vector scan</a:t>
            </a:r>
          </a:p>
        </p:txBody>
      </p:sp>
      <p:pic>
        <p:nvPicPr>
          <p:cNvPr id="6" name="Content Placeholder 5">
            <a:extLst>
              <a:ext uri="{FF2B5EF4-FFF2-40B4-BE49-F238E27FC236}">
                <a16:creationId xmlns:a16="http://schemas.microsoft.com/office/drawing/2014/main" id="{E18495DE-9DCE-494D-8C40-0F9C20A0D41C}"/>
              </a:ext>
            </a:extLst>
          </p:cNvPr>
          <p:cNvPicPr>
            <a:picLocks noGrp="1" noChangeAspect="1"/>
          </p:cNvPicPr>
          <p:nvPr>
            <p:ph idx="1"/>
          </p:nvPr>
        </p:nvPicPr>
        <p:blipFill>
          <a:blip r:embed="rId2"/>
          <a:stretch>
            <a:fillRect/>
          </a:stretch>
        </p:blipFill>
        <p:spPr>
          <a:xfrm>
            <a:off x="1489433" y="1825625"/>
            <a:ext cx="9213133" cy="4351338"/>
          </a:xfrm>
        </p:spPr>
      </p:pic>
      <p:sp>
        <p:nvSpPr>
          <p:cNvPr id="4" name="Footer Placeholder 3">
            <a:extLst>
              <a:ext uri="{FF2B5EF4-FFF2-40B4-BE49-F238E27FC236}">
                <a16:creationId xmlns:a16="http://schemas.microsoft.com/office/drawing/2014/main" id="{6B06C996-21C3-4692-A734-05DD76C69D51}"/>
              </a:ext>
            </a:extLst>
          </p:cNvPr>
          <p:cNvSpPr>
            <a:spLocks noGrp="1"/>
          </p:cNvSpPr>
          <p:nvPr>
            <p:ph type="ftr" sz="quarter" idx="11"/>
          </p:nvPr>
        </p:nvSpPr>
        <p:spPr>
          <a:xfrm>
            <a:off x="104775" y="6356350"/>
            <a:ext cx="11953875" cy="40640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001746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A6DC-702F-46DB-90AD-F0DFA0DD51C3}"/>
              </a:ext>
            </a:extLst>
          </p:cNvPr>
          <p:cNvSpPr>
            <a:spLocks noGrp="1"/>
          </p:cNvSpPr>
          <p:nvPr>
            <p:ph type="title"/>
          </p:nvPr>
        </p:nvSpPr>
        <p:spPr>
          <a:xfrm>
            <a:off x="838200" y="136525"/>
            <a:ext cx="10515600" cy="1325563"/>
          </a:xfrm>
        </p:spPr>
        <p:txBody>
          <a:bodyPr/>
          <a:lstStyle/>
          <a:p>
            <a:r>
              <a:rPr lang="en-US" sz="4000" b="1" spc="-5" dirty="0">
                <a:solidFill>
                  <a:srgbClr val="FF0000"/>
                </a:solidFill>
                <a:latin typeface="Arial"/>
                <a:cs typeface="Arial"/>
              </a:rPr>
              <a:t>Calligraphic or Random Scan display system (contd.)</a:t>
            </a:r>
            <a:endParaRPr lang="en-IN" sz="4000" b="1" spc="-5" dirty="0">
              <a:solidFill>
                <a:srgbClr val="FF0000"/>
              </a:solidFill>
              <a:latin typeface="Arial"/>
              <a:cs typeface="Arial"/>
            </a:endParaRPr>
          </a:p>
        </p:txBody>
      </p:sp>
      <p:sp>
        <p:nvSpPr>
          <p:cNvPr id="3" name="Content Placeholder 2">
            <a:extLst>
              <a:ext uri="{FF2B5EF4-FFF2-40B4-BE49-F238E27FC236}">
                <a16:creationId xmlns:a16="http://schemas.microsoft.com/office/drawing/2014/main" id="{DCE21C29-0296-4758-BB68-CAB5CFAFCB53}"/>
              </a:ext>
            </a:extLst>
          </p:cNvPr>
          <p:cNvSpPr>
            <a:spLocks noGrp="1"/>
          </p:cNvSpPr>
          <p:nvPr>
            <p:ph idx="1"/>
          </p:nvPr>
        </p:nvSpPr>
        <p:spPr>
          <a:xfrm>
            <a:off x="838200" y="1462088"/>
            <a:ext cx="10515600" cy="4714875"/>
          </a:xfrm>
        </p:spPr>
        <p:txBody>
          <a:bodyPr>
            <a:normAutofit lnSpcReduction="10000"/>
          </a:bodyPr>
          <a:lstStyle/>
          <a:p>
            <a:r>
              <a:rPr lang="en-US" dirty="0"/>
              <a:t>Phosphor’s </a:t>
            </a:r>
            <a:r>
              <a:rPr lang="en-US" b="1" dirty="0">
                <a:solidFill>
                  <a:srgbClr val="C00000"/>
                </a:solidFill>
              </a:rPr>
              <a:t>Fluorescence</a:t>
            </a:r>
            <a:r>
              <a:rPr lang="en-US" dirty="0"/>
              <a:t> is the light emitted as electrons (unstable) lose their excess energy while the phosphor is being struck by electrons </a:t>
            </a:r>
          </a:p>
          <a:p>
            <a:r>
              <a:rPr lang="en-US" b="1" dirty="0">
                <a:solidFill>
                  <a:srgbClr val="C00000"/>
                </a:solidFill>
              </a:rPr>
              <a:t>Phosphorescence</a:t>
            </a:r>
            <a:r>
              <a:rPr lang="en-US" dirty="0"/>
              <a:t> is the light given off by the return of the relatively more stable excited electrons to their unexcited state once the electron beam excitation is removed</a:t>
            </a:r>
          </a:p>
          <a:p>
            <a:r>
              <a:rPr lang="en-US" dirty="0"/>
              <a:t>Phosphor’s </a:t>
            </a:r>
            <a:r>
              <a:rPr lang="en-US" b="1" dirty="0">
                <a:solidFill>
                  <a:srgbClr val="C00000"/>
                </a:solidFill>
              </a:rPr>
              <a:t>persistence</a:t>
            </a:r>
            <a:r>
              <a:rPr lang="en-US" dirty="0"/>
              <a:t> is defined as the time from the removal of excitation to the moment when phosphorescence has decayed to 10% of the initial light output (decay is exponential). </a:t>
            </a:r>
          </a:p>
          <a:p>
            <a:pPr>
              <a:buFont typeface="Wingdings" panose="05000000000000000000" pitchFamily="2" charset="2"/>
              <a:buChar char="Ø"/>
            </a:pPr>
            <a:r>
              <a:rPr lang="en-US" dirty="0"/>
              <a:t> long persistence : several seconds </a:t>
            </a:r>
          </a:p>
          <a:p>
            <a:pPr>
              <a:buFont typeface="Wingdings" panose="05000000000000000000" pitchFamily="2" charset="2"/>
              <a:buChar char="Ø"/>
            </a:pPr>
            <a:r>
              <a:rPr lang="en-US" dirty="0"/>
              <a:t> short persistence : 10-60</a:t>
            </a:r>
            <a:r>
              <a:rPr lang="en-US" sz="2400" dirty="0"/>
              <a:t> </a:t>
            </a:r>
            <a:r>
              <a:rPr lang="en-IN" sz="2400" dirty="0">
                <a:effectLst/>
                <a:latin typeface="Calibri" panose="020F0502020204030204" pitchFamily="34" charset="0"/>
                <a:ea typeface="Calibri" panose="020F0502020204030204" pitchFamily="34" charset="0"/>
                <a:cs typeface="Calibri" panose="020F0502020204030204" pitchFamily="34" charset="0"/>
              </a:rPr>
              <a:t>µ</a:t>
            </a:r>
            <a:r>
              <a:rPr lang="en-US" dirty="0"/>
              <a:t>s (common in modern displays)</a:t>
            </a:r>
            <a:endParaRPr lang="en-IN" dirty="0"/>
          </a:p>
        </p:txBody>
      </p:sp>
      <p:sp>
        <p:nvSpPr>
          <p:cNvPr id="4" name="Footer Placeholder 3">
            <a:extLst>
              <a:ext uri="{FF2B5EF4-FFF2-40B4-BE49-F238E27FC236}">
                <a16:creationId xmlns:a16="http://schemas.microsoft.com/office/drawing/2014/main" id="{4C246754-53F9-443A-8257-F7F90A717700}"/>
              </a:ext>
            </a:extLst>
          </p:cNvPr>
          <p:cNvSpPr>
            <a:spLocks noGrp="1"/>
          </p:cNvSpPr>
          <p:nvPr>
            <p:ph type="ftr" sz="quarter" idx="11"/>
          </p:nvPr>
        </p:nvSpPr>
        <p:spPr>
          <a:xfrm>
            <a:off x="85725" y="6356350"/>
            <a:ext cx="11925300" cy="36512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06414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90543" y="1496881"/>
            <a:ext cx="1633818" cy="428232"/>
          </a:xfrm>
          <a:prstGeom prst="rect">
            <a:avLst/>
          </a:prstGeom>
        </p:spPr>
        <p:txBody>
          <a:bodyPr vert="horz" wrap="square" lIns="0" tIns="14007" rIns="0" bIns="0" rtlCol="0">
            <a:spAutoFit/>
          </a:bodyPr>
          <a:lstStyle/>
          <a:p>
            <a:pPr marL="11206">
              <a:spcBef>
                <a:spcPts val="110"/>
              </a:spcBef>
            </a:pPr>
            <a:r>
              <a:rPr sz="2691" b="1" spc="9" dirty="0">
                <a:solidFill>
                  <a:srgbClr val="0000FF"/>
                </a:solidFill>
                <a:latin typeface="Times New Roman"/>
                <a:cs typeface="Times New Roman"/>
              </a:rPr>
              <a:t>Simulators</a:t>
            </a:r>
            <a:endParaRPr sz="2691">
              <a:latin typeface="Times New Roman"/>
              <a:cs typeface="Times New Roman"/>
            </a:endParaRPr>
          </a:p>
        </p:txBody>
      </p:sp>
      <p:sp>
        <p:nvSpPr>
          <p:cNvPr id="3" name="object 3"/>
          <p:cNvSpPr txBox="1"/>
          <p:nvPr/>
        </p:nvSpPr>
        <p:spPr>
          <a:xfrm>
            <a:off x="7876600" y="2334616"/>
            <a:ext cx="1748118" cy="428232"/>
          </a:xfrm>
          <a:prstGeom prst="rect">
            <a:avLst/>
          </a:prstGeom>
        </p:spPr>
        <p:txBody>
          <a:bodyPr vert="horz" wrap="square" lIns="0" tIns="14007" rIns="0" bIns="0" rtlCol="0">
            <a:spAutoFit/>
          </a:bodyPr>
          <a:lstStyle/>
          <a:p>
            <a:pPr marL="11206">
              <a:spcBef>
                <a:spcPts val="110"/>
              </a:spcBef>
            </a:pPr>
            <a:r>
              <a:rPr sz="2691" b="1" spc="9" dirty="0">
                <a:solidFill>
                  <a:srgbClr val="0000FF"/>
                </a:solidFill>
                <a:latin typeface="Times New Roman"/>
                <a:cs typeface="Times New Roman"/>
              </a:rPr>
              <a:t>Multimedia</a:t>
            </a:r>
            <a:endParaRPr sz="2691">
              <a:latin typeface="Times New Roman"/>
              <a:cs typeface="Times New Roman"/>
            </a:endParaRPr>
          </a:p>
        </p:txBody>
      </p:sp>
      <p:sp>
        <p:nvSpPr>
          <p:cNvPr id="4" name="object 4"/>
          <p:cNvSpPr txBox="1"/>
          <p:nvPr/>
        </p:nvSpPr>
        <p:spPr>
          <a:xfrm>
            <a:off x="2329678" y="307470"/>
            <a:ext cx="4989419" cy="2498863"/>
          </a:xfrm>
          <a:prstGeom prst="rect">
            <a:avLst/>
          </a:prstGeom>
        </p:spPr>
        <p:txBody>
          <a:bodyPr vert="horz" wrap="square" lIns="0" tIns="14007" rIns="0" bIns="0" rtlCol="0">
            <a:spAutoFit/>
          </a:bodyPr>
          <a:lstStyle/>
          <a:p>
            <a:pPr marL="562005" indent="-551359">
              <a:spcBef>
                <a:spcPts val="110"/>
              </a:spcBef>
              <a:buFont typeface="Times New Roman"/>
              <a:buChar char="•"/>
              <a:tabLst>
                <a:tab pos="562005" algn="l"/>
                <a:tab pos="562565" algn="l"/>
              </a:tabLst>
            </a:pPr>
            <a:r>
              <a:rPr sz="2691" b="1" spc="9" dirty="0">
                <a:solidFill>
                  <a:srgbClr val="0000FF"/>
                </a:solidFill>
                <a:latin typeface="Times New Roman"/>
                <a:cs typeface="Times New Roman"/>
              </a:rPr>
              <a:t>Entertainment</a:t>
            </a:r>
            <a:endParaRPr sz="2691">
              <a:latin typeface="Times New Roman"/>
              <a:cs typeface="Times New Roman"/>
            </a:endParaRPr>
          </a:p>
          <a:p>
            <a:pPr marL="528386">
              <a:spcBef>
                <a:spcPts val="35"/>
              </a:spcBef>
            </a:pPr>
            <a:r>
              <a:rPr sz="2691" b="1" spc="9" dirty="0">
                <a:solidFill>
                  <a:srgbClr val="0000FF"/>
                </a:solidFill>
                <a:latin typeface="Times New Roman"/>
                <a:cs typeface="Times New Roman"/>
              </a:rPr>
              <a:t>(movie,</a:t>
            </a:r>
            <a:r>
              <a:rPr sz="2691" b="1" spc="-9" dirty="0">
                <a:solidFill>
                  <a:srgbClr val="0000FF"/>
                </a:solidFill>
                <a:latin typeface="Times New Roman"/>
                <a:cs typeface="Times New Roman"/>
              </a:rPr>
              <a:t> </a:t>
            </a:r>
            <a:r>
              <a:rPr sz="2691" b="1" spc="13" dirty="0">
                <a:solidFill>
                  <a:srgbClr val="0000FF"/>
                </a:solidFill>
                <a:latin typeface="Times New Roman"/>
                <a:cs typeface="Times New Roman"/>
              </a:rPr>
              <a:t>TV</a:t>
            </a:r>
            <a:r>
              <a:rPr sz="2691" b="1" spc="-9" dirty="0">
                <a:solidFill>
                  <a:srgbClr val="0000FF"/>
                </a:solidFill>
                <a:latin typeface="Times New Roman"/>
                <a:cs typeface="Times New Roman"/>
              </a:rPr>
              <a:t> </a:t>
            </a:r>
            <a:r>
              <a:rPr sz="2691" b="1" spc="9" dirty="0">
                <a:solidFill>
                  <a:srgbClr val="0000FF"/>
                </a:solidFill>
                <a:latin typeface="Times New Roman"/>
                <a:cs typeface="Times New Roman"/>
              </a:rPr>
              <a:t>Advt.,</a:t>
            </a:r>
            <a:r>
              <a:rPr sz="2691" b="1" spc="-9" dirty="0">
                <a:solidFill>
                  <a:srgbClr val="0000FF"/>
                </a:solidFill>
                <a:latin typeface="Times New Roman"/>
                <a:cs typeface="Times New Roman"/>
              </a:rPr>
              <a:t> </a:t>
            </a:r>
            <a:r>
              <a:rPr sz="2691" b="1" spc="13" dirty="0">
                <a:solidFill>
                  <a:srgbClr val="0000FF"/>
                </a:solidFill>
                <a:latin typeface="Times New Roman"/>
                <a:cs typeface="Times New Roman"/>
              </a:rPr>
              <a:t>Games</a:t>
            </a:r>
            <a:r>
              <a:rPr sz="2691" b="1" spc="-4" dirty="0">
                <a:solidFill>
                  <a:srgbClr val="0000FF"/>
                </a:solidFill>
                <a:latin typeface="Times New Roman"/>
                <a:cs typeface="Times New Roman"/>
              </a:rPr>
              <a:t> </a:t>
            </a:r>
            <a:r>
              <a:rPr sz="2691" b="1" spc="9" dirty="0">
                <a:solidFill>
                  <a:srgbClr val="0000FF"/>
                </a:solidFill>
                <a:latin typeface="Times New Roman"/>
                <a:cs typeface="Times New Roman"/>
              </a:rPr>
              <a:t>etc.)</a:t>
            </a:r>
            <a:endParaRPr sz="2691">
              <a:latin typeface="Times New Roman"/>
              <a:cs typeface="Times New Roman"/>
            </a:endParaRPr>
          </a:p>
          <a:p>
            <a:pPr>
              <a:spcBef>
                <a:spcPts val="31"/>
              </a:spcBef>
            </a:pPr>
            <a:endParaRPr sz="2471">
              <a:latin typeface="Times New Roman"/>
              <a:cs typeface="Times New Roman"/>
            </a:endParaRPr>
          </a:p>
          <a:p>
            <a:pPr marL="634287" lvl="1" indent="-552479">
              <a:buFont typeface="Times New Roman"/>
              <a:buChar char="•"/>
              <a:tabLst>
                <a:tab pos="634287" algn="l"/>
                <a:tab pos="634847" algn="l"/>
                <a:tab pos="4833915" algn="l"/>
              </a:tabLst>
            </a:pPr>
            <a:r>
              <a:rPr sz="2691" b="1" spc="9" dirty="0">
                <a:solidFill>
                  <a:srgbClr val="0000FF"/>
                </a:solidFill>
                <a:latin typeface="Times New Roman"/>
                <a:cs typeface="Times New Roman"/>
              </a:rPr>
              <a:t>Simulation</a:t>
            </a:r>
            <a:r>
              <a:rPr sz="2691" b="1" spc="35" dirty="0">
                <a:solidFill>
                  <a:srgbClr val="0000FF"/>
                </a:solidFill>
                <a:latin typeface="Times New Roman"/>
                <a:cs typeface="Times New Roman"/>
              </a:rPr>
              <a:t> </a:t>
            </a:r>
            <a:r>
              <a:rPr sz="2691" b="1" spc="9" dirty="0">
                <a:solidFill>
                  <a:srgbClr val="0000FF"/>
                </a:solidFill>
                <a:latin typeface="Times New Roman"/>
                <a:cs typeface="Times New Roman"/>
              </a:rPr>
              <a:t>studies	</a:t>
            </a:r>
            <a:r>
              <a:rPr sz="2691" spc="4" dirty="0">
                <a:solidFill>
                  <a:srgbClr val="0000FF"/>
                </a:solidFill>
                <a:latin typeface="Times New Roman"/>
                <a:cs typeface="Times New Roman"/>
              </a:rPr>
              <a:t>•</a:t>
            </a:r>
            <a:endParaRPr sz="2691">
              <a:latin typeface="Times New Roman"/>
              <a:cs typeface="Times New Roman"/>
            </a:endParaRPr>
          </a:p>
          <a:p>
            <a:pPr lvl="1">
              <a:spcBef>
                <a:spcPts val="18"/>
              </a:spcBef>
              <a:buClr>
                <a:srgbClr val="0000FF"/>
              </a:buClr>
              <a:buFont typeface="Times New Roman"/>
              <a:buChar char="•"/>
            </a:pPr>
            <a:endParaRPr sz="2912">
              <a:latin typeface="Times New Roman"/>
              <a:cs typeface="Times New Roman"/>
            </a:endParaRPr>
          </a:p>
          <a:p>
            <a:pPr marL="634287" lvl="1" indent="-552479">
              <a:buFont typeface="Times New Roman"/>
              <a:buChar char="•"/>
              <a:tabLst>
                <a:tab pos="634287" algn="l"/>
                <a:tab pos="634847" algn="l"/>
                <a:tab pos="4833915" algn="l"/>
              </a:tabLst>
            </a:pPr>
            <a:r>
              <a:rPr sz="2691" b="1" spc="9" dirty="0">
                <a:solidFill>
                  <a:srgbClr val="0000FF"/>
                </a:solidFill>
                <a:latin typeface="Times New Roman"/>
                <a:cs typeface="Times New Roman"/>
              </a:rPr>
              <a:t>Cartography	</a:t>
            </a:r>
            <a:r>
              <a:rPr sz="2691" spc="4" dirty="0">
                <a:solidFill>
                  <a:srgbClr val="0000FF"/>
                </a:solidFill>
                <a:latin typeface="Times New Roman"/>
                <a:cs typeface="Times New Roman"/>
              </a:rPr>
              <a:t>•</a:t>
            </a:r>
            <a:endParaRPr sz="2691">
              <a:latin typeface="Times New Roman"/>
              <a:cs typeface="Times New Roman"/>
            </a:endParaRPr>
          </a:p>
        </p:txBody>
      </p:sp>
      <p:sp>
        <p:nvSpPr>
          <p:cNvPr id="5" name="object 5"/>
          <p:cNvSpPr txBox="1"/>
          <p:nvPr/>
        </p:nvSpPr>
        <p:spPr>
          <a:xfrm>
            <a:off x="2400938" y="3174386"/>
            <a:ext cx="4233022" cy="3089537"/>
          </a:xfrm>
          <a:prstGeom prst="rect">
            <a:avLst/>
          </a:prstGeom>
        </p:spPr>
        <p:txBody>
          <a:bodyPr vert="horz" wrap="square" lIns="0" tIns="14007" rIns="0" bIns="0" rtlCol="0">
            <a:spAutoFit/>
          </a:bodyPr>
          <a:lstStyle/>
          <a:p>
            <a:pPr marL="563126" indent="-552479">
              <a:spcBef>
                <a:spcPts val="110"/>
              </a:spcBef>
              <a:buFont typeface="Times New Roman"/>
              <a:buChar char="•"/>
              <a:tabLst>
                <a:tab pos="563126" algn="l"/>
                <a:tab pos="563686" algn="l"/>
              </a:tabLst>
            </a:pPr>
            <a:r>
              <a:rPr sz="2691" b="1" spc="9" dirty="0">
                <a:solidFill>
                  <a:srgbClr val="0000FF"/>
                </a:solidFill>
                <a:latin typeface="Times New Roman"/>
                <a:cs typeface="Times New Roman"/>
              </a:rPr>
              <a:t>Virtual</a:t>
            </a:r>
            <a:r>
              <a:rPr sz="2691" b="1" spc="-31" dirty="0">
                <a:solidFill>
                  <a:srgbClr val="0000FF"/>
                </a:solidFill>
                <a:latin typeface="Times New Roman"/>
                <a:cs typeface="Times New Roman"/>
              </a:rPr>
              <a:t> </a:t>
            </a:r>
            <a:r>
              <a:rPr sz="2691" b="1" spc="9" dirty="0">
                <a:solidFill>
                  <a:srgbClr val="0000FF"/>
                </a:solidFill>
                <a:latin typeface="Times New Roman"/>
                <a:cs typeface="Times New Roman"/>
              </a:rPr>
              <a:t>reality</a:t>
            </a:r>
            <a:endParaRPr sz="2691" dirty="0">
              <a:latin typeface="Times New Roman"/>
              <a:cs typeface="Times New Roman"/>
            </a:endParaRPr>
          </a:p>
          <a:p>
            <a:pPr>
              <a:spcBef>
                <a:spcPts val="26"/>
              </a:spcBef>
              <a:buClr>
                <a:srgbClr val="0000FF"/>
              </a:buClr>
              <a:buFont typeface="Times New Roman"/>
              <a:buChar char="•"/>
            </a:pPr>
            <a:endParaRPr sz="2912" dirty="0">
              <a:latin typeface="Times New Roman"/>
              <a:cs typeface="Times New Roman"/>
            </a:endParaRPr>
          </a:p>
          <a:p>
            <a:pPr marL="563126" indent="-552479">
              <a:buFont typeface="Times New Roman"/>
              <a:buChar char="•"/>
              <a:tabLst>
                <a:tab pos="563126" algn="l"/>
                <a:tab pos="563686" algn="l"/>
              </a:tabLst>
            </a:pPr>
            <a:r>
              <a:rPr sz="2691" b="1" spc="9" dirty="0">
                <a:solidFill>
                  <a:srgbClr val="0000FF"/>
                </a:solidFill>
                <a:latin typeface="Times New Roman"/>
                <a:cs typeface="Times New Roman"/>
              </a:rPr>
              <a:t>Process</a:t>
            </a:r>
            <a:r>
              <a:rPr sz="2691" b="1" spc="-13" dirty="0">
                <a:solidFill>
                  <a:srgbClr val="0000FF"/>
                </a:solidFill>
                <a:latin typeface="Times New Roman"/>
                <a:cs typeface="Times New Roman"/>
              </a:rPr>
              <a:t> </a:t>
            </a:r>
            <a:r>
              <a:rPr sz="2691" b="1" spc="4" dirty="0">
                <a:solidFill>
                  <a:srgbClr val="0000FF"/>
                </a:solidFill>
                <a:latin typeface="Times New Roman"/>
                <a:cs typeface="Times New Roman"/>
              </a:rPr>
              <a:t>Monitoring</a:t>
            </a:r>
            <a:endParaRPr sz="2691" dirty="0">
              <a:latin typeface="Times New Roman"/>
              <a:cs typeface="Times New Roman"/>
            </a:endParaRPr>
          </a:p>
          <a:p>
            <a:pPr>
              <a:spcBef>
                <a:spcPts val="22"/>
              </a:spcBef>
              <a:buClr>
                <a:srgbClr val="0000FF"/>
              </a:buClr>
              <a:buFont typeface="Times New Roman"/>
              <a:buChar char="•"/>
            </a:pPr>
            <a:endParaRPr sz="3397" dirty="0">
              <a:latin typeface="Times New Roman"/>
              <a:cs typeface="Times New Roman"/>
            </a:endParaRPr>
          </a:p>
          <a:p>
            <a:pPr marL="563126" indent="-552479">
              <a:buFont typeface="Times New Roman"/>
              <a:buChar char="•"/>
              <a:tabLst>
                <a:tab pos="563126" algn="l"/>
                <a:tab pos="563686" algn="l"/>
              </a:tabLst>
            </a:pPr>
            <a:r>
              <a:rPr sz="2691" b="1" spc="4" dirty="0">
                <a:solidFill>
                  <a:srgbClr val="0000FF"/>
                </a:solidFill>
                <a:latin typeface="Times New Roman"/>
                <a:cs typeface="Times New Roman"/>
              </a:rPr>
              <a:t>Digital</a:t>
            </a:r>
            <a:r>
              <a:rPr sz="2691" b="1" spc="-18" dirty="0">
                <a:solidFill>
                  <a:srgbClr val="0000FF"/>
                </a:solidFill>
                <a:latin typeface="Times New Roman"/>
                <a:cs typeface="Times New Roman"/>
              </a:rPr>
              <a:t> </a:t>
            </a:r>
            <a:r>
              <a:rPr sz="2691" b="1" spc="9" dirty="0">
                <a:solidFill>
                  <a:srgbClr val="0000FF"/>
                </a:solidFill>
                <a:latin typeface="Times New Roman"/>
                <a:cs typeface="Times New Roman"/>
              </a:rPr>
              <a:t>Image</a:t>
            </a:r>
            <a:r>
              <a:rPr sz="2691" b="1" spc="-18" dirty="0">
                <a:solidFill>
                  <a:srgbClr val="0000FF"/>
                </a:solidFill>
                <a:latin typeface="Times New Roman"/>
                <a:cs typeface="Times New Roman"/>
              </a:rPr>
              <a:t> </a:t>
            </a:r>
            <a:r>
              <a:rPr sz="2691" b="1" spc="4" dirty="0">
                <a:solidFill>
                  <a:srgbClr val="0000FF"/>
                </a:solidFill>
                <a:latin typeface="Times New Roman"/>
                <a:cs typeface="Times New Roman"/>
              </a:rPr>
              <a:t>Processing</a:t>
            </a:r>
            <a:endParaRPr sz="2691" dirty="0">
              <a:latin typeface="Times New Roman"/>
              <a:cs typeface="Times New Roman"/>
            </a:endParaRPr>
          </a:p>
          <a:p>
            <a:pPr>
              <a:spcBef>
                <a:spcPts val="22"/>
              </a:spcBef>
              <a:buClr>
                <a:srgbClr val="0000FF"/>
              </a:buClr>
              <a:buFont typeface="Times New Roman"/>
              <a:buChar char="•"/>
            </a:pPr>
            <a:endParaRPr sz="2912" dirty="0">
              <a:latin typeface="Times New Roman"/>
              <a:cs typeface="Times New Roman"/>
            </a:endParaRPr>
          </a:p>
          <a:p>
            <a:pPr marL="562005" indent="-551359">
              <a:buFont typeface="Times New Roman"/>
              <a:buChar char="•"/>
              <a:tabLst>
                <a:tab pos="562005" algn="l"/>
                <a:tab pos="562565" algn="l"/>
              </a:tabLst>
            </a:pPr>
            <a:r>
              <a:rPr sz="2691" b="1" spc="9" dirty="0">
                <a:solidFill>
                  <a:srgbClr val="0000FF"/>
                </a:solidFill>
                <a:latin typeface="Times New Roman"/>
                <a:cs typeface="Times New Roman"/>
              </a:rPr>
              <a:t>Education</a:t>
            </a:r>
            <a:r>
              <a:rPr sz="2691" b="1" spc="-4" dirty="0">
                <a:solidFill>
                  <a:srgbClr val="0000FF"/>
                </a:solidFill>
                <a:latin typeface="Times New Roman"/>
                <a:cs typeface="Times New Roman"/>
              </a:rPr>
              <a:t> </a:t>
            </a:r>
            <a:r>
              <a:rPr sz="2691" b="1" spc="9" dirty="0">
                <a:solidFill>
                  <a:srgbClr val="0000FF"/>
                </a:solidFill>
                <a:latin typeface="Times New Roman"/>
                <a:cs typeface="Times New Roman"/>
              </a:rPr>
              <a:t>and</a:t>
            </a:r>
            <a:r>
              <a:rPr sz="2691" b="1" spc="-4" dirty="0">
                <a:solidFill>
                  <a:srgbClr val="0000FF"/>
                </a:solidFill>
                <a:latin typeface="Times New Roman"/>
                <a:cs typeface="Times New Roman"/>
              </a:rPr>
              <a:t> </a:t>
            </a:r>
            <a:r>
              <a:rPr sz="2691" b="1" spc="9" dirty="0">
                <a:solidFill>
                  <a:srgbClr val="0000FF"/>
                </a:solidFill>
                <a:latin typeface="Times New Roman"/>
                <a:cs typeface="Times New Roman"/>
              </a:rPr>
              <a:t>Training</a:t>
            </a:r>
            <a:endParaRPr sz="2691" dirty="0">
              <a:latin typeface="Times New Roman"/>
              <a:cs typeface="Times New Roman"/>
            </a:endParaRPr>
          </a:p>
        </p:txBody>
      </p:sp>
      <p:sp>
        <p:nvSpPr>
          <p:cNvPr id="6" name="object 6"/>
          <p:cNvSpPr/>
          <p:nvPr/>
        </p:nvSpPr>
        <p:spPr>
          <a:xfrm>
            <a:off x="1663849" y="106231"/>
            <a:ext cx="8863853" cy="6645088"/>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sz="1588"/>
          </a:p>
        </p:txBody>
      </p:sp>
      <p:sp>
        <p:nvSpPr>
          <p:cNvPr id="9" name="Footer Placeholder 8">
            <a:extLst>
              <a:ext uri="{FF2B5EF4-FFF2-40B4-BE49-F238E27FC236}">
                <a16:creationId xmlns:a16="http://schemas.microsoft.com/office/drawing/2014/main" id="{895D2493-EDEB-4819-A2A8-070D45E1C27D}"/>
              </a:ext>
            </a:extLst>
          </p:cNvPr>
          <p:cNvSpPr>
            <a:spLocks noGrp="1"/>
          </p:cNvSpPr>
          <p:nvPr>
            <p:ph type="ftr" sz="quarter" idx="5"/>
          </p:nvPr>
        </p:nvSpPr>
        <p:spPr>
          <a:xfrm>
            <a:off x="190500" y="6263923"/>
            <a:ext cx="10267950" cy="286607"/>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GRAPHICS AND VISUALIZATION,                            Sougandhika Narayan, Asst Prof, Dept of CSE, KSIT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5F72-C7DF-45B2-B707-68A2EE1CEE76}"/>
              </a:ext>
            </a:extLst>
          </p:cNvPr>
          <p:cNvSpPr>
            <a:spLocks noGrp="1"/>
          </p:cNvSpPr>
          <p:nvPr>
            <p:ph type="title"/>
          </p:nvPr>
        </p:nvSpPr>
        <p:spPr>
          <a:xfrm>
            <a:off x="838200" y="191293"/>
            <a:ext cx="10515600" cy="979488"/>
          </a:xfrm>
        </p:spPr>
        <p:txBody>
          <a:bodyPr/>
          <a:lstStyle/>
          <a:p>
            <a:r>
              <a:rPr lang="en-US" sz="4000" b="1" spc="-5" dirty="0">
                <a:solidFill>
                  <a:srgbClr val="FF0000"/>
                </a:solidFill>
                <a:latin typeface="Arial"/>
                <a:cs typeface="Arial"/>
              </a:rPr>
              <a:t>Refresh and raster scan display system</a:t>
            </a:r>
            <a:endParaRPr lang="en-IN" sz="4000" b="1" spc="-5" dirty="0">
              <a:solidFill>
                <a:srgbClr val="FF0000"/>
              </a:solidFill>
              <a:latin typeface="Arial"/>
              <a:cs typeface="Arial"/>
            </a:endParaRPr>
          </a:p>
        </p:txBody>
      </p:sp>
      <p:sp>
        <p:nvSpPr>
          <p:cNvPr id="3" name="Content Placeholder 2">
            <a:extLst>
              <a:ext uri="{FF2B5EF4-FFF2-40B4-BE49-F238E27FC236}">
                <a16:creationId xmlns:a16="http://schemas.microsoft.com/office/drawing/2014/main" id="{753F054F-13C5-4F37-A5BC-E300BE46D4FE}"/>
              </a:ext>
            </a:extLst>
          </p:cNvPr>
          <p:cNvSpPr>
            <a:spLocks noGrp="1"/>
          </p:cNvSpPr>
          <p:nvPr>
            <p:ph idx="1"/>
          </p:nvPr>
        </p:nvSpPr>
        <p:spPr>
          <a:xfrm>
            <a:off x="838200" y="1170781"/>
            <a:ext cx="10515600" cy="4652963"/>
          </a:xfrm>
        </p:spPr>
        <p:txBody>
          <a:bodyPr>
            <a:noAutofit/>
          </a:bodyPr>
          <a:lstStyle/>
          <a:p>
            <a:r>
              <a:rPr lang="en-IN" sz="3600" dirty="0"/>
              <a:t>Used in television screens</a:t>
            </a:r>
          </a:p>
          <a:p>
            <a:r>
              <a:rPr lang="en-US" sz="3600" dirty="0"/>
              <a:t>Unlike DVST and random-scan which were line-drawing devices, refresh CRT is a </a:t>
            </a:r>
            <a:r>
              <a:rPr lang="en-US" sz="3600" u="sng" dirty="0"/>
              <a:t>point-plotting device</a:t>
            </a:r>
            <a:endParaRPr lang="en-IN" sz="3600" u="sng" dirty="0"/>
          </a:p>
          <a:p>
            <a:r>
              <a:rPr lang="en-US" sz="3600" dirty="0"/>
              <a:t>Raster displays store the display primitives (lines, characters, shaded and patterned areas) in a refresh buffer</a:t>
            </a:r>
          </a:p>
          <a:p>
            <a:r>
              <a:rPr lang="en-US" sz="3600" dirty="0"/>
              <a:t>Refresh buffer (also called frame buffer) stores the drawing primitives in terms of points and pixels components</a:t>
            </a:r>
            <a:endParaRPr lang="en-IN" sz="3600" dirty="0"/>
          </a:p>
        </p:txBody>
      </p:sp>
      <p:sp>
        <p:nvSpPr>
          <p:cNvPr id="4" name="Footer Placeholder 3">
            <a:extLst>
              <a:ext uri="{FF2B5EF4-FFF2-40B4-BE49-F238E27FC236}">
                <a16:creationId xmlns:a16="http://schemas.microsoft.com/office/drawing/2014/main" id="{2FA90085-0241-4170-9A71-2051A5D52F32}"/>
              </a:ext>
            </a:extLst>
          </p:cNvPr>
          <p:cNvSpPr>
            <a:spLocks noGrp="1"/>
          </p:cNvSpPr>
          <p:nvPr>
            <p:ph type="ftr" sz="quarter" idx="11"/>
          </p:nvPr>
        </p:nvSpPr>
        <p:spPr>
          <a:xfrm>
            <a:off x="95249" y="6356350"/>
            <a:ext cx="11972925" cy="446882"/>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975583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F2AB-C1DA-4FD9-930A-512EB89E2D6A}"/>
              </a:ext>
            </a:extLst>
          </p:cNvPr>
          <p:cNvSpPr>
            <a:spLocks noGrp="1"/>
          </p:cNvSpPr>
          <p:nvPr>
            <p:ph type="title"/>
          </p:nvPr>
        </p:nvSpPr>
        <p:spPr/>
        <p:txBody>
          <a:bodyPr/>
          <a:lstStyle/>
          <a:p>
            <a:r>
              <a:rPr lang="en-US" sz="4000" b="1" spc="-5" dirty="0">
                <a:solidFill>
                  <a:srgbClr val="FF0000"/>
                </a:solidFill>
                <a:latin typeface="Arial"/>
                <a:cs typeface="Arial"/>
              </a:rPr>
              <a:t>Architecture of a simple raster graphics system</a:t>
            </a:r>
            <a:endParaRPr lang="en-IN" sz="4000" b="1" spc="-5" dirty="0">
              <a:solidFill>
                <a:srgbClr val="FF0000"/>
              </a:solidFill>
              <a:latin typeface="Arial"/>
              <a:cs typeface="Arial"/>
            </a:endParaRPr>
          </a:p>
        </p:txBody>
      </p:sp>
      <p:pic>
        <p:nvPicPr>
          <p:cNvPr id="6" name="Content Placeholder 5">
            <a:extLst>
              <a:ext uri="{FF2B5EF4-FFF2-40B4-BE49-F238E27FC236}">
                <a16:creationId xmlns:a16="http://schemas.microsoft.com/office/drawing/2014/main" id="{CE26152F-2582-4BFC-9297-361AB7827DD9}"/>
              </a:ext>
            </a:extLst>
          </p:cNvPr>
          <p:cNvPicPr>
            <a:picLocks noGrp="1" noChangeAspect="1"/>
          </p:cNvPicPr>
          <p:nvPr>
            <p:ph idx="1"/>
          </p:nvPr>
        </p:nvPicPr>
        <p:blipFill>
          <a:blip r:embed="rId2"/>
          <a:stretch>
            <a:fillRect/>
          </a:stretch>
        </p:blipFill>
        <p:spPr>
          <a:xfrm>
            <a:off x="838200" y="1825625"/>
            <a:ext cx="9894047" cy="4351338"/>
          </a:xfrm>
        </p:spPr>
      </p:pic>
      <p:sp>
        <p:nvSpPr>
          <p:cNvPr id="4" name="Footer Placeholder 3">
            <a:extLst>
              <a:ext uri="{FF2B5EF4-FFF2-40B4-BE49-F238E27FC236}">
                <a16:creationId xmlns:a16="http://schemas.microsoft.com/office/drawing/2014/main" id="{FA369183-3BD5-49EA-9254-DA7B172F5542}"/>
              </a:ext>
            </a:extLst>
          </p:cNvPr>
          <p:cNvSpPr>
            <a:spLocks noGrp="1"/>
          </p:cNvSpPr>
          <p:nvPr>
            <p:ph type="ftr" sz="quarter" idx="11"/>
          </p:nvPr>
        </p:nvSpPr>
        <p:spPr>
          <a:xfrm>
            <a:off x="85725" y="6492875"/>
            <a:ext cx="12106275" cy="231774"/>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710398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19CC-CC3D-4E43-8D41-48783570FCFF}"/>
              </a:ext>
            </a:extLst>
          </p:cNvPr>
          <p:cNvSpPr>
            <a:spLocks noGrp="1"/>
          </p:cNvSpPr>
          <p:nvPr>
            <p:ph type="title"/>
          </p:nvPr>
        </p:nvSpPr>
        <p:spPr/>
        <p:txBody>
          <a:bodyPr>
            <a:normAutofit fontScale="90000"/>
          </a:bodyPr>
          <a:lstStyle/>
          <a:p>
            <a:pPr algn="just"/>
            <a:r>
              <a:rPr lang="en-US" sz="4000" b="1" spc="-5" dirty="0">
                <a:solidFill>
                  <a:srgbClr val="FF0000"/>
                </a:solidFill>
                <a:latin typeface="Arial"/>
                <a:cs typeface="Arial"/>
              </a:rPr>
              <a:t>Architecture of a raster system with a fixed portion of the system memory reserved for the frame buffer</a:t>
            </a:r>
            <a:endParaRPr lang="en-IN" sz="4000" b="1" spc="-5" dirty="0">
              <a:solidFill>
                <a:srgbClr val="FF0000"/>
              </a:solidFill>
              <a:latin typeface="Arial"/>
              <a:cs typeface="Arial"/>
            </a:endParaRPr>
          </a:p>
        </p:txBody>
      </p:sp>
      <p:pic>
        <p:nvPicPr>
          <p:cNvPr id="6" name="Content Placeholder 5">
            <a:extLst>
              <a:ext uri="{FF2B5EF4-FFF2-40B4-BE49-F238E27FC236}">
                <a16:creationId xmlns:a16="http://schemas.microsoft.com/office/drawing/2014/main" id="{C7D405C1-533F-4E59-82E6-36B6B24387FD}"/>
              </a:ext>
            </a:extLst>
          </p:cNvPr>
          <p:cNvPicPr>
            <a:picLocks noGrp="1" noChangeAspect="1"/>
          </p:cNvPicPr>
          <p:nvPr>
            <p:ph idx="1"/>
          </p:nvPr>
        </p:nvPicPr>
        <p:blipFill>
          <a:blip r:embed="rId2"/>
          <a:stretch>
            <a:fillRect/>
          </a:stretch>
        </p:blipFill>
        <p:spPr>
          <a:xfrm>
            <a:off x="647700" y="1825625"/>
            <a:ext cx="10515600" cy="4351338"/>
          </a:xfrm>
        </p:spPr>
      </p:pic>
      <p:sp>
        <p:nvSpPr>
          <p:cNvPr id="4" name="Footer Placeholder 3">
            <a:extLst>
              <a:ext uri="{FF2B5EF4-FFF2-40B4-BE49-F238E27FC236}">
                <a16:creationId xmlns:a16="http://schemas.microsoft.com/office/drawing/2014/main" id="{293BB1F3-9E9D-4976-B7AA-DAA443E409B6}"/>
              </a:ext>
            </a:extLst>
          </p:cNvPr>
          <p:cNvSpPr>
            <a:spLocks noGrp="1"/>
          </p:cNvSpPr>
          <p:nvPr>
            <p:ph type="ftr" sz="quarter" idx="11"/>
          </p:nvPr>
        </p:nvSpPr>
        <p:spPr>
          <a:xfrm>
            <a:off x="0" y="6356351"/>
            <a:ext cx="12077700" cy="34925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91940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DBB22-1F6E-498D-A254-707BDFA28101}"/>
              </a:ext>
            </a:extLst>
          </p:cNvPr>
          <p:cNvSpPr>
            <a:spLocks noGrp="1"/>
          </p:cNvSpPr>
          <p:nvPr>
            <p:ph type="title"/>
          </p:nvPr>
        </p:nvSpPr>
        <p:spPr>
          <a:xfrm>
            <a:off x="838200" y="136525"/>
            <a:ext cx="10515600" cy="1325563"/>
          </a:xfrm>
        </p:spPr>
        <p:txBody>
          <a:bodyPr/>
          <a:lstStyle/>
          <a:p>
            <a:r>
              <a:rPr lang="en-US" sz="3600" b="1" spc="-5" dirty="0">
                <a:solidFill>
                  <a:srgbClr val="FF0000"/>
                </a:solidFill>
                <a:latin typeface="Arial"/>
                <a:cs typeface="Arial"/>
              </a:rPr>
              <a:t>Refresh and raster scan display system (contd.)</a:t>
            </a:r>
            <a:endParaRPr lang="en-IN" sz="3600" b="1" spc="-5" dirty="0">
              <a:solidFill>
                <a:srgbClr val="FF0000"/>
              </a:solidFill>
              <a:latin typeface="Arial"/>
              <a:cs typeface="Arial"/>
            </a:endParaRPr>
          </a:p>
        </p:txBody>
      </p:sp>
      <p:sp>
        <p:nvSpPr>
          <p:cNvPr id="3" name="Content Placeholder 2">
            <a:extLst>
              <a:ext uri="{FF2B5EF4-FFF2-40B4-BE49-F238E27FC236}">
                <a16:creationId xmlns:a16="http://schemas.microsoft.com/office/drawing/2014/main" id="{9EE200E6-07C2-4A32-8B38-F557872836AE}"/>
              </a:ext>
            </a:extLst>
          </p:cNvPr>
          <p:cNvSpPr>
            <a:spLocks noGrp="1"/>
          </p:cNvSpPr>
          <p:nvPr>
            <p:ph idx="1"/>
          </p:nvPr>
        </p:nvSpPr>
        <p:spPr>
          <a:xfrm>
            <a:off x="838200" y="1462088"/>
            <a:ext cx="10515600" cy="4586287"/>
          </a:xfrm>
        </p:spPr>
        <p:txBody>
          <a:bodyPr>
            <a:noAutofit/>
          </a:bodyPr>
          <a:lstStyle/>
          <a:p>
            <a:r>
              <a:rPr lang="en-US" sz="3200" dirty="0"/>
              <a:t>Entire screen is a matrix of pixels </a:t>
            </a:r>
          </a:p>
          <a:p>
            <a:r>
              <a:rPr lang="en-US" sz="3200" dirty="0"/>
              <a:t>Each pixel brightness can be controlled </a:t>
            </a:r>
          </a:p>
          <a:p>
            <a:r>
              <a:rPr lang="en-US" sz="3200" dirty="0"/>
              <a:t>Refresh buffer can be visualized as a set of horizontal raster lines or a row of individual pixels </a:t>
            </a:r>
          </a:p>
          <a:p>
            <a:r>
              <a:rPr lang="en-US" sz="3200" dirty="0"/>
              <a:t>Line cannot be drawn directly from one point to another</a:t>
            </a:r>
          </a:p>
          <a:p>
            <a:r>
              <a:rPr lang="en-US" sz="3200" dirty="0"/>
              <a:t>Each point is an addressable point in screen and memory </a:t>
            </a:r>
          </a:p>
          <a:p>
            <a:r>
              <a:rPr lang="en-US" sz="3200" dirty="0"/>
              <a:t>This causes the effect of ‘aliasing’, ‘jaggies’ or ‘staircase’ effect</a:t>
            </a:r>
          </a:p>
          <a:p>
            <a:r>
              <a:rPr lang="en-US" sz="3200" dirty="0"/>
              <a:t>Refresh/Frame buffer is also called Bit-plane</a:t>
            </a:r>
            <a:endParaRPr lang="en-IN" sz="3200" dirty="0"/>
          </a:p>
        </p:txBody>
      </p:sp>
      <p:sp>
        <p:nvSpPr>
          <p:cNvPr id="4" name="Footer Placeholder 3">
            <a:extLst>
              <a:ext uri="{FF2B5EF4-FFF2-40B4-BE49-F238E27FC236}">
                <a16:creationId xmlns:a16="http://schemas.microsoft.com/office/drawing/2014/main" id="{509C7A2C-0155-466B-A0CD-E7FEE353C29F}"/>
              </a:ext>
            </a:extLst>
          </p:cNvPr>
          <p:cNvSpPr>
            <a:spLocks noGrp="1"/>
          </p:cNvSpPr>
          <p:nvPr>
            <p:ph type="ftr" sz="quarter" idx="11"/>
          </p:nvPr>
        </p:nvSpPr>
        <p:spPr>
          <a:xfrm>
            <a:off x="133349" y="6356351"/>
            <a:ext cx="11915775" cy="29210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009750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5FAA-6270-4ADA-9BC7-5C10A889858B}"/>
              </a:ext>
            </a:extLst>
          </p:cNvPr>
          <p:cNvSpPr>
            <a:spLocks noGrp="1"/>
          </p:cNvSpPr>
          <p:nvPr>
            <p:ph type="title"/>
          </p:nvPr>
        </p:nvSpPr>
        <p:spPr>
          <a:xfrm>
            <a:off x="838199" y="136525"/>
            <a:ext cx="10515600" cy="1325563"/>
          </a:xfrm>
        </p:spPr>
        <p:txBody>
          <a:bodyPr/>
          <a:lstStyle/>
          <a:p>
            <a:r>
              <a:rPr lang="en-US" sz="3600" b="1" spc="-5" dirty="0">
                <a:solidFill>
                  <a:srgbClr val="FF0000"/>
                </a:solidFill>
                <a:latin typeface="Arial"/>
                <a:cs typeface="Arial"/>
              </a:rPr>
              <a:t>Raster-scan display system draws a discrete set of points</a:t>
            </a:r>
            <a:endParaRPr lang="en-IN" sz="3600" b="1" spc="-5" dirty="0">
              <a:solidFill>
                <a:srgbClr val="FF0000"/>
              </a:solidFill>
              <a:latin typeface="Arial"/>
              <a:cs typeface="Arial"/>
            </a:endParaRPr>
          </a:p>
        </p:txBody>
      </p:sp>
      <p:pic>
        <p:nvPicPr>
          <p:cNvPr id="6" name="Content Placeholder 5">
            <a:extLst>
              <a:ext uri="{FF2B5EF4-FFF2-40B4-BE49-F238E27FC236}">
                <a16:creationId xmlns:a16="http://schemas.microsoft.com/office/drawing/2014/main" id="{54D80250-ACD6-4B83-BC59-AEDE7A974C61}"/>
              </a:ext>
            </a:extLst>
          </p:cNvPr>
          <p:cNvPicPr>
            <a:picLocks noGrp="1" noChangeAspect="1"/>
          </p:cNvPicPr>
          <p:nvPr>
            <p:ph idx="1"/>
          </p:nvPr>
        </p:nvPicPr>
        <p:blipFill>
          <a:blip r:embed="rId2"/>
          <a:stretch>
            <a:fillRect/>
          </a:stretch>
        </p:blipFill>
        <p:spPr>
          <a:xfrm>
            <a:off x="838200" y="1462088"/>
            <a:ext cx="9443720" cy="4714875"/>
          </a:xfrm>
        </p:spPr>
      </p:pic>
      <p:sp>
        <p:nvSpPr>
          <p:cNvPr id="4" name="Footer Placeholder 3">
            <a:extLst>
              <a:ext uri="{FF2B5EF4-FFF2-40B4-BE49-F238E27FC236}">
                <a16:creationId xmlns:a16="http://schemas.microsoft.com/office/drawing/2014/main" id="{6DB65AE8-5B67-4D40-8DA2-302314E830AA}"/>
              </a:ext>
            </a:extLst>
          </p:cNvPr>
          <p:cNvSpPr>
            <a:spLocks noGrp="1"/>
          </p:cNvSpPr>
          <p:nvPr>
            <p:ph type="ftr" sz="quarter" idx="11"/>
          </p:nvPr>
        </p:nvSpPr>
        <p:spPr>
          <a:xfrm>
            <a:off x="90487" y="6457950"/>
            <a:ext cx="12011025" cy="26352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45988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A84A-9393-4448-A563-9AAB3C0CB6BC}"/>
              </a:ext>
            </a:extLst>
          </p:cNvPr>
          <p:cNvSpPr>
            <a:spLocks noGrp="1"/>
          </p:cNvSpPr>
          <p:nvPr>
            <p:ph type="title"/>
          </p:nvPr>
        </p:nvSpPr>
        <p:spPr>
          <a:xfrm>
            <a:off x="838200" y="136525"/>
            <a:ext cx="10515600" cy="1325563"/>
          </a:xfrm>
        </p:spPr>
        <p:txBody>
          <a:bodyPr/>
          <a:lstStyle/>
          <a:p>
            <a:r>
              <a:rPr lang="en-US" sz="3600" b="1" spc="-5" dirty="0">
                <a:solidFill>
                  <a:srgbClr val="FF0000"/>
                </a:solidFill>
                <a:latin typeface="Arial"/>
                <a:cs typeface="Arial"/>
              </a:rPr>
              <a:t>Rasterization: (a) General line ; (b) special cases</a:t>
            </a:r>
            <a:endParaRPr lang="en-IN" sz="3600" b="1" spc="-5" dirty="0">
              <a:solidFill>
                <a:srgbClr val="FF0000"/>
              </a:solidFill>
              <a:latin typeface="Arial"/>
              <a:cs typeface="Arial"/>
            </a:endParaRPr>
          </a:p>
        </p:txBody>
      </p:sp>
      <p:pic>
        <p:nvPicPr>
          <p:cNvPr id="6" name="Content Placeholder 5">
            <a:extLst>
              <a:ext uri="{FF2B5EF4-FFF2-40B4-BE49-F238E27FC236}">
                <a16:creationId xmlns:a16="http://schemas.microsoft.com/office/drawing/2014/main" id="{ECFED5CD-7FB3-4339-AB80-02BAD89E5175}"/>
              </a:ext>
            </a:extLst>
          </p:cNvPr>
          <p:cNvPicPr>
            <a:picLocks noGrp="1" noChangeAspect="1"/>
          </p:cNvPicPr>
          <p:nvPr>
            <p:ph idx="1"/>
          </p:nvPr>
        </p:nvPicPr>
        <p:blipFill>
          <a:blip r:embed="rId2"/>
          <a:stretch>
            <a:fillRect/>
          </a:stretch>
        </p:blipFill>
        <p:spPr>
          <a:xfrm>
            <a:off x="600075" y="1462088"/>
            <a:ext cx="10915650" cy="4714875"/>
          </a:xfrm>
        </p:spPr>
      </p:pic>
      <p:sp>
        <p:nvSpPr>
          <p:cNvPr id="4" name="Footer Placeholder 3">
            <a:extLst>
              <a:ext uri="{FF2B5EF4-FFF2-40B4-BE49-F238E27FC236}">
                <a16:creationId xmlns:a16="http://schemas.microsoft.com/office/drawing/2014/main" id="{A453D0B8-F4EB-42EC-A9FE-ED117DEE6AB6}"/>
              </a:ext>
            </a:extLst>
          </p:cNvPr>
          <p:cNvSpPr>
            <a:spLocks noGrp="1"/>
          </p:cNvSpPr>
          <p:nvPr>
            <p:ph type="ftr" sz="quarter" idx="11"/>
          </p:nvPr>
        </p:nvSpPr>
        <p:spPr>
          <a:xfrm>
            <a:off x="104775" y="6438900"/>
            <a:ext cx="11944350" cy="2825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4156958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4061-CCA2-4E6D-8757-4CC26BEEA3BD}"/>
              </a:ext>
            </a:extLst>
          </p:cNvPr>
          <p:cNvSpPr>
            <a:spLocks noGrp="1"/>
          </p:cNvSpPr>
          <p:nvPr>
            <p:ph type="title"/>
          </p:nvPr>
        </p:nvSpPr>
        <p:spPr>
          <a:xfrm>
            <a:off x="847724" y="189311"/>
            <a:ext cx="10963276" cy="730250"/>
          </a:xfrm>
        </p:spPr>
        <p:txBody>
          <a:bodyPr/>
          <a:lstStyle/>
          <a:p>
            <a:r>
              <a:rPr lang="en-US" sz="3600" b="1" spc="-5" dirty="0">
                <a:solidFill>
                  <a:srgbClr val="FF0000"/>
                </a:solidFill>
                <a:latin typeface="Arial"/>
                <a:cs typeface="Arial"/>
              </a:rPr>
              <a:t>Refresh Rate, Video basics and Scan Conversion</a:t>
            </a:r>
            <a:endParaRPr lang="en-IN" sz="3600" b="1" spc="-5" dirty="0">
              <a:solidFill>
                <a:srgbClr val="FF0000"/>
              </a:solidFill>
              <a:latin typeface="Arial"/>
              <a:cs typeface="Arial"/>
            </a:endParaRPr>
          </a:p>
        </p:txBody>
      </p:sp>
      <p:sp>
        <p:nvSpPr>
          <p:cNvPr id="3" name="Content Placeholder 2">
            <a:extLst>
              <a:ext uri="{FF2B5EF4-FFF2-40B4-BE49-F238E27FC236}">
                <a16:creationId xmlns:a16="http://schemas.microsoft.com/office/drawing/2014/main" id="{8954F3A9-2FFC-4D05-B26D-B9F6834162D4}"/>
              </a:ext>
            </a:extLst>
          </p:cNvPr>
          <p:cNvSpPr>
            <a:spLocks noGrp="1"/>
          </p:cNvSpPr>
          <p:nvPr>
            <p:ph idx="1"/>
          </p:nvPr>
        </p:nvSpPr>
        <p:spPr>
          <a:xfrm>
            <a:off x="933450" y="1095376"/>
            <a:ext cx="10515600" cy="4909344"/>
          </a:xfrm>
        </p:spPr>
        <p:txBody>
          <a:bodyPr>
            <a:noAutofit/>
          </a:bodyPr>
          <a:lstStyle/>
          <a:p>
            <a:r>
              <a:rPr lang="en-US" sz="3600" dirty="0"/>
              <a:t>Raster is stored as a matrix of pixels representing the entire screen area </a:t>
            </a:r>
          </a:p>
          <a:p>
            <a:r>
              <a:rPr lang="en-US" sz="3600" dirty="0"/>
              <a:t>Entire image is scanned out sequentially by the video controller (one raster line at a time) </a:t>
            </a:r>
          </a:p>
          <a:p>
            <a:r>
              <a:rPr lang="en-US" sz="3600" dirty="0"/>
              <a:t>The raster lines are scanned from top to bottom and then back to the top</a:t>
            </a:r>
          </a:p>
          <a:p>
            <a:r>
              <a:rPr lang="en-US" sz="3600" dirty="0"/>
              <a:t>The intensity of the beam decides the brightness of the pixel </a:t>
            </a:r>
          </a:p>
          <a:p>
            <a:r>
              <a:rPr lang="en-US" sz="3600" dirty="0"/>
              <a:t>At least one memory bit for each pixel (called bit-plane)</a:t>
            </a:r>
            <a:endParaRPr lang="en-IN" sz="3600" dirty="0"/>
          </a:p>
        </p:txBody>
      </p:sp>
      <p:sp>
        <p:nvSpPr>
          <p:cNvPr id="4" name="Footer Placeholder 3">
            <a:extLst>
              <a:ext uri="{FF2B5EF4-FFF2-40B4-BE49-F238E27FC236}">
                <a16:creationId xmlns:a16="http://schemas.microsoft.com/office/drawing/2014/main" id="{21E1BCAC-4735-49EA-A474-7243CF8DFA52}"/>
              </a:ext>
            </a:extLst>
          </p:cNvPr>
          <p:cNvSpPr>
            <a:spLocks noGrp="1"/>
          </p:cNvSpPr>
          <p:nvPr>
            <p:ph type="ftr" sz="quarter" idx="11"/>
          </p:nvPr>
        </p:nvSpPr>
        <p:spPr>
          <a:xfrm>
            <a:off x="104775" y="6540101"/>
            <a:ext cx="11982450" cy="2571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855083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AC07-C19F-4553-BA19-955804E4C721}"/>
              </a:ext>
            </a:extLst>
          </p:cNvPr>
          <p:cNvSpPr>
            <a:spLocks noGrp="1"/>
          </p:cNvSpPr>
          <p:nvPr>
            <p:ph type="title"/>
          </p:nvPr>
        </p:nvSpPr>
        <p:spPr>
          <a:xfrm>
            <a:off x="838200" y="136525"/>
            <a:ext cx="10515600" cy="1325563"/>
          </a:xfrm>
        </p:spPr>
        <p:txBody>
          <a:bodyPr/>
          <a:lstStyle/>
          <a:p>
            <a:r>
              <a:rPr lang="en-US" sz="3600" b="1" spc="-5" dirty="0">
                <a:solidFill>
                  <a:srgbClr val="FF0000"/>
                </a:solidFill>
                <a:latin typeface="Arial"/>
                <a:cs typeface="Arial"/>
              </a:rPr>
              <a:t>Architecture of a raster-graphics system with a display processor</a:t>
            </a:r>
            <a:endParaRPr lang="en-IN" sz="3600" b="1" spc="-5" dirty="0">
              <a:solidFill>
                <a:srgbClr val="FF0000"/>
              </a:solidFill>
              <a:latin typeface="Arial"/>
              <a:cs typeface="Arial"/>
            </a:endParaRPr>
          </a:p>
        </p:txBody>
      </p:sp>
      <p:pic>
        <p:nvPicPr>
          <p:cNvPr id="6" name="Content Placeholder 5">
            <a:extLst>
              <a:ext uri="{FF2B5EF4-FFF2-40B4-BE49-F238E27FC236}">
                <a16:creationId xmlns:a16="http://schemas.microsoft.com/office/drawing/2014/main" id="{C1562C31-F65E-4135-B0B4-70B306FA74B1}"/>
              </a:ext>
            </a:extLst>
          </p:cNvPr>
          <p:cNvPicPr>
            <a:picLocks noGrp="1" noChangeAspect="1"/>
          </p:cNvPicPr>
          <p:nvPr>
            <p:ph idx="1"/>
          </p:nvPr>
        </p:nvPicPr>
        <p:blipFill>
          <a:blip r:embed="rId2"/>
          <a:stretch>
            <a:fillRect/>
          </a:stretch>
        </p:blipFill>
        <p:spPr>
          <a:xfrm>
            <a:off x="628649" y="1462088"/>
            <a:ext cx="10515599" cy="4714875"/>
          </a:xfrm>
        </p:spPr>
      </p:pic>
      <p:sp>
        <p:nvSpPr>
          <p:cNvPr id="4" name="Footer Placeholder 3">
            <a:extLst>
              <a:ext uri="{FF2B5EF4-FFF2-40B4-BE49-F238E27FC236}">
                <a16:creationId xmlns:a16="http://schemas.microsoft.com/office/drawing/2014/main" id="{A3D36ABA-05AD-45B3-BF0D-5B7F02D7F2C1}"/>
              </a:ext>
            </a:extLst>
          </p:cNvPr>
          <p:cNvSpPr>
            <a:spLocks noGrp="1"/>
          </p:cNvSpPr>
          <p:nvPr>
            <p:ph type="ftr" sz="quarter" idx="11"/>
          </p:nvPr>
        </p:nvSpPr>
        <p:spPr>
          <a:xfrm>
            <a:off x="95249" y="6438900"/>
            <a:ext cx="11934825" cy="2825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638113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310B-4F76-4DF7-8FE7-5B80DC71E0BB}"/>
              </a:ext>
            </a:extLst>
          </p:cNvPr>
          <p:cNvSpPr>
            <a:spLocks noGrp="1"/>
          </p:cNvSpPr>
          <p:nvPr>
            <p:ph type="title"/>
          </p:nvPr>
        </p:nvSpPr>
        <p:spPr>
          <a:xfrm>
            <a:off x="838200" y="211137"/>
            <a:ext cx="10515600" cy="939800"/>
          </a:xfrm>
        </p:spPr>
        <p:txBody>
          <a:bodyPr>
            <a:normAutofit/>
          </a:bodyPr>
          <a:lstStyle/>
          <a:p>
            <a:r>
              <a:rPr lang="en-IN" sz="3600" b="1" dirty="0">
                <a:solidFill>
                  <a:srgbClr val="FF0000"/>
                </a:solidFill>
                <a:latin typeface="Arial" panose="020B0604020202020204" pitchFamily="34" charset="0"/>
                <a:cs typeface="Arial" panose="020B0604020202020204" pitchFamily="34" charset="0"/>
              </a:rPr>
              <a:t>Basic video-controller refresh operations</a:t>
            </a:r>
          </a:p>
        </p:txBody>
      </p:sp>
      <p:pic>
        <p:nvPicPr>
          <p:cNvPr id="6" name="Content Placeholder 5">
            <a:extLst>
              <a:ext uri="{FF2B5EF4-FFF2-40B4-BE49-F238E27FC236}">
                <a16:creationId xmlns:a16="http://schemas.microsoft.com/office/drawing/2014/main" id="{AD0D1364-2988-4C21-8EAC-B3B2DD37FD36}"/>
              </a:ext>
            </a:extLst>
          </p:cNvPr>
          <p:cNvPicPr>
            <a:picLocks noGrp="1" noChangeAspect="1"/>
          </p:cNvPicPr>
          <p:nvPr>
            <p:ph idx="1"/>
          </p:nvPr>
        </p:nvPicPr>
        <p:blipFill>
          <a:blip r:embed="rId2"/>
          <a:stretch>
            <a:fillRect/>
          </a:stretch>
        </p:blipFill>
        <p:spPr>
          <a:xfrm>
            <a:off x="914400" y="1028700"/>
            <a:ext cx="9715500" cy="5327650"/>
          </a:xfrm>
        </p:spPr>
      </p:pic>
      <p:sp>
        <p:nvSpPr>
          <p:cNvPr id="4" name="Footer Placeholder 3">
            <a:extLst>
              <a:ext uri="{FF2B5EF4-FFF2-40B4-BE49-F238E27FC236}">
                <a16:creationId xmlns:a16="http://schemas.microsoft.com/office/drawing/2014/main" id="{B55F5C52-6E35-428D-8B70-678DEA20185B}"/>
              </a:ext>
            </a:extLst>
          </p:cNvPr>
          <p:cNvSpPr>
            <a:spLocks noGrp="1"/>
          </p:cNvSpPr>
          <p:nvPr>
            <p:ph type="ftr" sz="quarter" idx="11"/>
          </p:nvPr>
        </p:nvSpPr>
        <p:spPr>
          <a:xfrm>
            <a:off x="95250" y="6505574"/>
            <a:ext cx="11944350" cy="2571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815059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6DB7-05CF-48C6-9704-6338166D31EC}"/>
              </a:ext>
            </a:extLst>
          </p:cNvPr>
          <p:cNvSpPr>
            <a:spLocks noGrp="1"/>
          </p:cNvSpPr>
          <p:nvPr>
            <p:ph type="title"/>
          </p:nvPr>
        </p:nvSpPr>
        <p:spPr>
          <a:xfrm>
            <a:off x="838200" y="136525"/>
            <a:ext cx="10515600" cy="958850"/>
          </a:xfrm>
        </p:spPr>
        <p:txBody>
          <a:bodyPr>
            <a:normAutofit/>
          </a:bodyPr>
          <a:lstStyle/>
          <a:p>
            <a:r>
              <a:rPr lang="en-US" sz="3600" b="1" dirty="0">
                <a:solidFill>
                  <a:srgbClr val="FF0000"/>
                </a:solidFill>
                <a:latin typeface="Arial" panose="020B0604020202020204" pitchFamily="34" charset="0"/>
                <a:cs typeface="Arial" panose="020B0604020202020204" pitchFamily="34" charset="0"/>
              </a:rPr>
              <a:t>Architecture of a raster display</a:t>
            </a:r>
            <a:endParaRPr lang="en-IN" sz="3600" b="1" dirty="0">
              <a:solidFill>
                <a:srgbClr val="FF000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65E81559-FCF8-4FBC-9299-B3EEBAA3C1F6}"/>
              </a:ext>
            </a:extLst>
          </p:cNvPr>
          <p:cNvPicPr>
            <a:picLocks noGrp="1" noChangeAspect="1"/>
          </p:cNvPicPr>
          <p:nvPr>
            <p:ph idx="1"/>
          </p:nvPr>
        </p:nvPicPr>
        <p:blipFill>
          <a:blip r:embed="rId2"/>
          <a:stretch>
            <a:fillRect/>
          </a:stretch>
        </p:blipFill>
        <p:spPr>
          <a:xfrm>
            <a:off x="676275" y="1162050"/>
            <a:ext cx="9867900" cy="5014913"/>
          </a:xfrm>
        </p:spPr>
      </p:pic>
      <p:sp>
        <p:nvSpPr>
          <p:cNvPr id="4" name="Footer Placeholder 3">
            <a:extLst>
              <a:ext uri="{FF2B5EF4-FFF2-40B4-BE49-F238E27FC236}">
                <a16:creationId xmlns:a16="http://schemas.microsoft.com/office/drawing/2014/main" id="{64BEE7E8-1D66-4BF6-B00D-E38BA00E2D6D}"/>
              </a:ext>
            </a:extLst>
          </p:cNvPr>
          <p:cNvSpPr>
            <a:spLocks noGrp="1"/>
          </p:cNvSpPr>
          <p:nvPr>
            <p:ph type="ftr" sz="quarter" idx="11"/>
          </p:nvPr>
        </p:nvSpPr>
        <p:spPr>
          <a:xfrm>
            <a:off x="0" y="6429375"/>
            <a:ext cx="12058650" cy="20955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81598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0073" y="518607"/>
            <a:ext cx="5484159" cy="1124448"/>
          </a:xfrm>
          <a:prstGeom prst="rect">
            <a:avLst/>
          </a:prstGeom>
        </p:spPr>
        <p:txBody>
          <a:bodyPr vert="horz" wrap="square" lIns="0" tIns="14007" rIns="0" bIns="0" rtlCol="0">
            <a:spAutoFit/>
          </a:bodyPr>
          <a:lstStyle/>
          <a:p>
            <a:pPr marL="779970">
              <a:spcBef>
                <a:spcPts val="110"/>
              </a:spcBef>
            </a:pPr>
            <a:r>
              <a:rPr sz="2691" b="1" u="heavy" spc="13" dirty="0">
                <a:solidFill>
                  <a:srgbClr val="FF0000"/>
                </a:solidFill>
                <a:uFill>
                  <a:solidFill>
                    <a:srgbClr val="000000"/>
                  </a:solidFill>
                </a:uFill>
                <a:latin typeface="Times New Roman"/>
                <a:cs typeface="Times New Roman"/>
              </a:rPr>
              <a:t>GUI</a:t>
            </a:r>
            <a:r>
              <a:rPr sz="2691" b="1" u="heavy" spc="-4" dirty="0">
                <a:uFill>
                  <a:solidFill>
                    <a:srgbClr val="000000"/>
                  </a:solidFill>
                </a:uFill>
                <a:latin typeface="Times New Roman"/>
                <a:cs typeface="Times New Roman"/>
              </a:rPr>
              <a:t> </a:t>
            </a:r>
            <a:r>
              <a:rPr sz="2691" b="1" u="heavy" spc="9" dirty="0">
                <a:uFill>
                  <a:solidFill>
                    <a:srgbClr val="000000"/>
                  </a:solidFill>
                </a:uFill>
                <a:latin typeface="Times New Roman"/>
                <a:cs typeface="Times New Roman"/>
              </a:rPr>
              <a:t>–</a:t>
            </a:r>
            <a:r>
              <a:rPr sz="2691" b="1" u="heavy" spc="-9" dirty="0">
                <a:solidFill>
                  <a:srgbClr val="0000FF"/>
                </a:solidFill>
                <a:uFill>
                  <a:solidFill>
                    <a:srgbClr val="000000"/>
                  </a:solidFill>
                </a:uFill>
                <a:latin typeface="Times New Roman"/>
                <a:cs typeface="Times New Roman"/>
              </a:rPr>
              <a:t> </a:t>
            </a:r>
            <a:r>
              <a:rPr sz="2691" b="1" u="heavy" spc="9" dirty="0">
                <a:solidFill>
                  <a:srgbClr val="0000FF"/>
                </a:solidFill>
                <a:uFill>
                  <a:solidFill>
                    <a:srgbClr val="000000"/>
                  </a:solidFill>
                </a:uFill>
                <a:latin typeface="Times New Roman"/>
                <a:cs typeface="Times New Roman"/>
              </a:rPr>
              <a:t>Graphical</a:t>
            </a:r>
            <a:r>
              <a:rPr sz="2691" b="1" u="heavy" spc="-9" dirty="0">
                <a:solidFill>
                  <a:srgbClr val="0000FF"/>
                </a:solidFill>
                <a:uFill>
                  <a:solidFill>
                    <a:srgbClr val="000000"/>
                  </a:solidFill>
                </a:uFill>
                <a:latin typeface="Times New Roman"/>
                <a:cs typeface="Times New Roman"/>
              </a:rPr>
              <a:t> </a:t>
            </a:r>
            <a:r>
              <a:rPr sz="2691" b="1" u="heavy" spc="9" dirty="0">
                <a:solidFill>
                  <a:srgbClr val="0000FF"/>
                </a:solidFill>
                <a:uFill>
                  <a:solidFill>
                    <a:srgbClr val="000000"/>
                  </a:solidFill>
                </a:uFill>
                <a:latin typeface="Times New Roman"/>
                <a:cs typeface="Times New Roman"/>
              </a:rPr>
              <a:t>User</a:t>
            </a:r>
            <a:r>
              <a:rPr sz="2691" b="1" u="heavy" spc="-9" dirty="0">
                <a:solidFill>
                  <a:srgbClr val="0000FF"/>
                </a:solidFill>
                <a:uFill>
                  <a:solidFill>
                    <a:srgbClr val="000000"/>
                  </a:solidFill>
                </a:uFill>
                <a:latin typeface="Times New Roman"/>
                <a:cs typeface="Times New Roman"/>
              </a:rPr>
              <a:t> </a:t>
            </a:r>
            <a:r>
              <a:rPr sz="2691" b="1" u="heavy" spc="4" dirty="0">
                <a:solidFill>
                  <a:srgbClr val="0000FF"/>
                </a:solidFill>
                <a:uFill>
                  <a:solidFill>
                    <a:srgbClr val="000000"/>
                  </a:solidFill>
                </a:uFill>
                <a:latin typeface="Times New Roman"/>
                <a:cs typeface="Times New Roman"/>
              </a:rPr>
              <a:t>Interface</a:t>
            </a:r>
            <a:endParaRPr sz="2691" dirty="0">
              <a:latin typeface="Times New Roman"/>
              <a:cs typeface="Times New Roman"/>
            </a:endParaRPr>
          </a:p>
          <a:p>
            <a:pPr marL="11206">
              <a:spcBef>
                <a:spcPts val="2232"/>
              </a:spcBef>
            </a:pPr>
            <a:r>
              <a:rPr sz="2691" b="1" spc="9" dirty="0">
                <a:latin typeface="Times New Roman"/>
                <a:cs typeface="Times New Roman"/>
              </a:rPr>
              <a:t>Typical</a:t>
            </a:r>
            <a:r>
              <a:rPr sz="2691" b="1" spc="-4" dirty="0">
                <a:latin typeface="Times New Roman"/>
                <a:cs typeface="Times New Roman"/>
              </a:rPr>
              <a:t> </a:t>
            </a:r>
            <a:r>
              <a:rPr sz="2691" b="1" spc="9" dirty="0">
                <a:latin typeface="Times New Roman"/>
                <a:cs typeface="Times New Roman"/>
              </a:rPr>
              <a:t>Components</a:t>
            </a:r>
            <a:r>
              <a:rPr sz="2691" b="1" spc="-4" dirty="0">
                <a:latin typeface="Times New Roman"/>
                <a:cs typeface="Times New Roman"/>
              </a:rPr>
              <a:t> </a:t>
            </a:r>
            <a:r>
              <a:rPr sz="2691" b="1" spc="9" dirty="0">
                <a:latin typeface="Times New Roman"/>
                <a:cs typeface="Times New Roman"/>
              </a:rPr>
              <a:t>Used:</a:t>
            </a:r>
            <a:endParaRPr sz="2691" dirty="0">
              <a:latin typeface="Times New Roman"/>
              <a:cs typeface="Times New Roman"/>
            </a:endParaRPr>
          </a:p>
        </p:txBody>
      </p:sp>
      <p:sp>
        <p:nvSpPr>
          <p:cNvPr id="3" name="object 3"/>
          <p:cNvSpPr txBox="1"/>
          <p:nvPr/>
        </p:nvSpPr>
        <p:spPr>
          <a:xfrm>
            <a:off x="2610073" y="2040812"/>
            <a:ext cx="1224803" cy="428232"/>
          </a:xfrm>
          <a:prstGeom prst="rect">
            <a:avLst/>
          </a:prstGeom>
        </p:spPr>
        <p:txBody>
          <a:bodyPr vert="horz" wrap="square" lIns="0" tIns="14007" rIns="0" bIns="0" rtlCol="0">
            <a:spAutoFit/>
          </a:bodyPr>
          <a:lstStyle/>
          <a:p>
            <a:pPr marL="217405" indent="-206760">
              <a:spcBef>
                <a:spcPts val="110"/>
              </a:spcBef>
              <a:buFont typeface="Times New Roman"/>
              <a:buChar char="•"/>
              <a:tabLst>
                <a:tab pos="217966" algn="l"/>
              </a:tabLst>
            </a:pPr>
            <a:r>
              <a:rPr sz="2691" b="1" spc="9" dirty="0">
                <a:solidFill>
                  <a:srgbClr val="0000FF"/>
                </a:solidFill>
                <a:latin typeface="Times New Roman"/>
                <a:cs typeface="Times New Roman"/>
              </a:rPr>
              <a:t>Menus</a:t>
            </a:r>
            <a:endParaRPr sz="2691">
              <a:latin typeface="Times New Roman"/>
              <a:cs typeface="Times New Roman"/>
            </a:endParaRPr>
          </a:p>
        </p:txBody>
      </p:sp>
      <p:sp>
        <p:nvSpPr>
          <p:cNvPr id="4" name="object 4"/>
          <p:cNvSpPr txBox="1"/>
          <p:nvPr/>
        </p:nvSpPr>
        <p:spPr>
          <a:xfrm>
            <a:off x="2610074" y="2869820"/>
            <a:ext cx="1013572" cy="428232"/>
          </a:xfrm>
          <a:prstGeom prst="rect">
            <a:avLst/>
          </a:prstGeom>
        </p:spPr>
        <p:txBody>
          <a:bodyPr vert="horz" wrap="square" lIns="0" tIns="14007" rIns="0" bIns="0" rtlCol="0">
            <a:spAutoFit/>
          </a:bodyPr>
          <a:lstStyle/>
          <a:p>
            <a:pPr marL="217405" indent="-206760">
              <a:spcBef>
                <a:spcPts val="110"/>
              </a:spcBef>
              <a:buFont typeface="Times New Roman"/>
              <a:buChar char="•"/>
              <a:tabLst>
                <a:tab pos="217966" algn="l"/>
              </a:tabLst>
            </a:pPr>
            <a:r>
              <a:rPr sz="2691" b="1" spc="4" dirty="0">
                <a:solidFill>
                  <a:srgbClr val="0000FF"/>
                </a:solidFill>
                <a:latin typeface="Times New Roman"/>
                <a:cs typeface="Times New Roman"/>
              </a:rPr>
              <a:t>Icons</a:t>
            </a:r>
            <a:endParaRPr sz="2691">
              <a:latin typeface="Times New Roman"/>
              <a:cs typeface="Times New Roman"/>
            </a:endParaRPr>
          </a:p>
        </p:txBody>
      </p:sp>
      <p:sp>
        <p:nvSpPr>
          <p:cNvPr id="5" name="object 5"/>
          <p:cNvSpPr txBox="1"/>
          <p:nvPr/>
        </p:nvSpPr>
        <p:spPr>
          <a:xfrm>
            <a:off x="2610073" y="3698828"/>
            <a:ext cx="1417544" cy="428232"/>
          </a:xfrm>
          <a:prstGeom prst="rect">
            <a:avLst/>
          </a:prstGeom>
        </p:spPr>
        <p:txBody>
          <a:bodyPr vert="horz" wrap="square" lIns="0" tIns="14007" rIns="0" bIns="0" rtlCol="0">
            <a:spAutoFit/>
          </a:bodyPr>
          <a:lstStyle/>
          <a:p>
            <a:pPr marL="217966" indent="-207320">
              <a:spcBef>
                <a:spcPts val="110"/>
              </a:spcBef>
              <a:buFont typeface="Times New Roman"/>
              <a:buChar char="•"/>
              <a:tabLst>
                <a:tab pos="218526" algn="l"/>
              </a:tabLst>
            </a:pPr>
            <a:r>
              <a:rPr sz="2691" b="1" spc="4" dirty="0">
                <a:solidFill>
                  <a:srgbClr val="0000FF"/>
                </a:solidFill>
                <a:latin typeface="Times New Roman"/>
                <a:cs typeface="Times New Roman"/>
              </a:rPr>
              <a:t>Cursors</a:t>
            </a:r>
            <a:endParaRPr sz="2691">
              <a:latin typeface="Times New Roman"/>
              <a:cs typeface="Times New Roman"/>
            </a:endParaRPr>
          </a:p>
        </p:txBody>
      </p:sp>
      <p:sp>
        <p:nvSpPr>
          <p:cNvPr id="6" name="object 6"/>
          <p:cNvSpPr txBox="1"/>
          <p:nvPr/>
        </p:nvSpPr>
        <p:spPr>
          <a:xfrm>
            <a:off x="2610074" y="4527836"/>
            <a:ext cx="2135281" cy="428232"/>
          </a:xfrm>
          <a:prstGeom prst="rect">
            <a:avLst/>
          </a:prstGeom>
        </p:spPr>
        <p:txBody>
          <a:bodyPr vert="horz" wrap="square" lIns="0" tIns="14007" rIns="0" bIns="0" rtlCol="0">
            <a:spAutoFit/>
          </a:bodyPr>
          <a:lstStyle/>
          <a:p>
            <a:pPr marL="217966" indent="-207320">
              <a:spcBef>
                <a:spcPts val="110"/>
              </a:spcBef>
              <a:buFont typeface="Times New Roman"/>
              <a:buChar char="•"/>
              <a:tabLst>
                <a:tab pos="218526" algn="l"/>
              </a:tabLst>
            </a:pPr>
            <a:r>
              <a:rPr sz="2691" b="1" spc="4" dirty="0">
                <a:solidFill>
                  <a:srgbClr val="0000FF"/>
                </a:solidFill>
                <a:latin typeface="Times New Roman"/>
                <a:cs typeface="Times New Roman"/>
              </a:rPr>
              <a:t>Dialog</a:t>
            </a:r>
            <a:r>
              <a:rPr sz="2691" b="1" spc="-44" dirty="0">
                <a:solidFill>
                  <a:srgbClr val="0000FF"/>
                </a:solidFill>
                <a:latin typeface="Times New Roman"/>
                <a:cs typeface="Times New Roman"/>
              </a:rPr>
              <a:t> </a:t>
            </a:r>
            <a:r>
              <a:rPr sz="2691" b="1" spc="4" dirty="0">
                <a:solidFill>
                  <a:srgbClr val="0000FF"/>
                </a:solidFill>
                <a:latin typeface="Times New Roman"/>
                <a:cs typeface="Times New Roman"/>
              </a:rPr>
              <a:t>Boxes</a:t>
            </a:r>
            <a:endParaRPr sz="2691">
              <a:latin typeface="Times New Roman"/>
              <a:cs typeface="Times New Roman"/>
            </a:endParaRPr>
          </a:p>
        </p:txBody>
      </p:sp>
      <p:sp>
        <p:nvSpPr>
          <p:cNvPr id="7" name="object 7"/>
          <p:cNvSpPr txBox="1"/>
          <p:nvPr/>
        </p:nvSpPr>
        <p:spPr>
          <a:xfrm>
            <a:off x="2610073" y="5356189"/>
            <a:ext cx="1865779" cy="428232"/>
          </a:xfrm>
          <a:prstGeom prst="rect">
            <a:avLst/>
          </a:prstGeom>
        </p:spPr>
        <p:txBody>
          <a:bodyPr vert="horz" wrap="square" lIns="0" tIns="14007" rIns="0" bIns="0" rtlCol="0">
            <a:spAutoFit/>
          </a:bodyPr>
          <a:lstStyle/>
          <a:p>
            <a:pPr marL="217966" indent="-207320">
              <a:spcBef>
                <a:spcPts val="110"/>
              </a:spcBef>
              <a:buFont typeface="Times New Roman"/>
              <a:buChar char="•"/>
              <a:tabLst>
                <a:tab pos="218526" algn="l"/>
              </a:tabLst>
            </a:pPr>
            <a:r>
              <a:rPr sz="2691" b="1" spc="4" dirty="0">
                <a:solidFill>
                  <a:srgbClr val="0000FF"/>
                </a:solidFill>
                <a:latin typeface="Times New Roman"/>
                <a:cs typeface="Times New Roman"/>
              </a:rPr>
              <a:t>Scroll</a:t>
            </a:r>
            <a:r>
              <a:rPr sz="2691" b="1" spc="-53" dirty="0">
                <a:solidFill>
                  <a:srgbClr val="0000FF"/>
                </a:solidFill>
                <a:latin typeface="Times New Roman"/>
                <a:cs typeface="Times New Roman"/>
              </a:rPr>
              <a:t> </a:t>
            </a:r>
            <a:r>
              <a:rPr sz="2691" b="1" spc="4" dirty="0">
                <a:solidFill>
                  <a:srgbClr val="0000FF"/>
                </a:solidFill>
                <a:latin typeface="Times New Roman"/>
                <a:cs typeface="Times New Roman"/>
              </a:rPr>
              <a:t>Bars</a:t>
            </a:r>
            <a:endParaRPr sz="2691">
              <a:latin typeface="Times New Roman"/>
              <a:cs typeface="Times New Roman"/>
            </a:endParaRPr>
          </a:p>
        </p:txBody>
      </p:sp>
      <p:sp>
        <p:nvSpPr>
          <p:cNvPr id="8" name="object 8"/>
          <p:cNvSpPr txBox="1"/>
          <p:nvPr/>
        </p:nvSpPr>
        <p:spPr>
          <a:xfrm>
            <a:off x="7152493" y="2056299"/>
            <a:ext cx="1381685" cy="428232"/>
          </a:xfrm>
          <a:prstGeom prst="rect">
            <a:avLst/>
          </a:prstGeom>
        </p:spPr>
        <p:txBody>
          <a:bodyPr vert="horz" wrap="square" lIns="0" tIns="14007" rIns="0" bIns="0" rtlCol="0">
            <a:spAutoFit/>
          </a:bodyPr>
          <a:lstStyle/>
          <a:p>
            <a:pPr marL="217405" indent="-206760">
              <a:spcBef>
                <a:spcPts val="110"/>
              </a:spcBef>
              <a:buFont typeface="Times New Roman"/>
              <a:buChar char="•"/>
              <a:tabLst>
                <a:tab pos="217966" algn="l"/>
              </a:tabLst>
            </a:pPr>
            <a:r>
              <a:rPr sz="2691" b="1" spc="9" dirty="0">
                <a:solidFill>
                  <a:srgbClr val="0000FF"/>
                </a:solidFill>
                <a:latin typeface="Times New Roman"/>
                <a:cs typeface="Times New Roman"/>
              </a:rPr>
              <a:t>Buttons</a:t>
            </a:r>
            <a:endParaRPr sz="2691">
              <a:latin typeface="Times New Roman"/>
              <a:cs typeface="Times New Roman"/>
            </a:endParaRPr>
          </a:p>
        </p:txBody>
      </p:sp>
      <p:sp>
        <p:nvSpPr>
          <p:cNvPr id="9" name="object 9"/>
          <p:cNvSpPr txBox="1"/>
          <p:nvPr/>
        </p:nvSpPr>
        <p:spPr>
          <a:xfrm>
            <a:off x="7152493" y="2885306"/>
            <a:ext cx="1687046" cy="428232"/>
          </a:xfrm>
          <a:prstGeom prst="rect">
            <a:avLst/>
          </a:prstGeom>
        </p:spPr>
        <p:txBody>
          <a:bodyPr vert="horz" wrap="square" lIns="0" tIns="14007" rIns="0" bIns="0" rtlCol="0">
            <a:spAutoFit/>
          </a:bodyPr>
          <a:lstStyle/>
          <a:p>
            <a:pPr marL="217966" indent="-207320">
              <a:spcBef>
                <a:spcPts val="110"/>
              </a:spcBef>
              <a:buFont typeface="Times New Roman"/>
              <a:buChar char="•"/>
              <a:tabLst>
                <a:tab pos="218526" algn="l"/>
              </a:tabLst>
            </a:pPr>
            <a:r>
              <a:rPr sz="2691" b="1" spc="9" dirty="0">
                <a:solidFill>
                  <a:srgbClr val="0000FF"/>
                </a:solidFill>
                <a:latin typeface="Times New Roman"/>
                <a:cs typeface="Times New Roman"/>
              </a:rPr>
              <a:t>Valuators</a:t>
            </a:r>
            <a:endParaRPr sz="2691">
              <a:latin typeface="Times New Roman"/>
              <a:cs typeface="Times New Roman"/>
            </a:endParaRPr>
          </a:p>
        </p:txBody>
      </p:sp>
      <p:sp>
        <p:nvSpPr>
          <p:cNvPr id="10" name="object 10"/>
          <p:cNvSpPr txBox="1"/>
          <p:nvPr/>
        </p:nvSpPr>
        <p:spPr>
          <a:xfrm>
            <a:off x="7152493" y="3714315"/>
            <a:ext cx="1071282" cy="428232"/>
          </a:xfrm>
          <a:prstGeom prst="rect">
            <a:avLst/>
          </a:prstGeom>
        </p:spPr>
        <p:txBody>
          <a:bodyPr vert="horz" wrap="square" lIns="0" tIns="14007" rIns="0" bIns="0" rtlCol="0">
            <a:spAutoFit/>
          </a:bodyPr>
          <a:lstStyle/>
          <a:p>
            <a:pPr marL="217405" indent="-206760">
              <a:spcBef>
                <a:spcPts val="110"/>
              </a:spcBef>
              <a:buFont typeface="Times New Roman"/>
              <a:buChar char="•"/>
              <a:tabLst>
                <a:tab pos="217966" algn="l"/>
              </a:tabLst>
            </a:pPr>
            <a:r>
              <a:rPr sz="2691" b="1" spc="4" dirty="0">
                <a:solidFill>
                  <a:srgbClr val="0000FF"/>
                </a:solidFill>
                <a:latin typeface="Times New Roman"/>
                <a:cs typeface="Times New Roman"/>
              </a:rPr>
              <a:t>Grids</a:t>
            </a:r>
            <a:endParaRPr sz="2691">
              <a:latin typeface="Times New Roman"/>
              <a:cs typeface="Times New Roman"/>
            </a:endParaRPr>
          </a:p>
        </p:txBody>
      </p:sp>
      <p:sp>
        <p:nvSpPr>
          <p:cNvPr id="11" name="object 11"/>
          <p:cNvSpPr txBox="1"/>
          <p:nvPr/>
        </p:nvSpPr>
        <p:spPr>
          <a:xfrm>
            <a:off x="7152493" y="4542668"/>
            <a:ext cx="1687046" cy="428232"/>
          </a:xfrm>
          <a:prstGeom prst="rect">
            <a:avLst/>
          </a:prstGeom>
        </p:spPr>
        <p:txBody>
          <a:bodyPr vert="horz" wrap="square" lIns="0" tIns="14007" rIns="0" bIns="0" rtlCol="0">
            <a:spAutoFit/>
          </a:bodyPr>
          <a:lstStyle/>
          <a:p>
            <a:pPr marL="217966" indent="-207320">
              <a:spcBef>
                <a:spcPts val="110"/>
              </a:spcBef>
              <a:buFont typeface="Times New Roman"/>
              <a:buChar char="•"/>
              <a:tabLst>
                <a:tab pos="218526" algn="l"/>
              </a:tabLst>
            </a:pPr>
            <a:r>
              <a:rPr sz="2691" b="1" spc="9" dirty="0">
                <a:solidFill>
                  <a:srgbClr val="0000FF"/>
                </a:solidFill>
                <a:latin typeface="Times New Roman"/>
                <a:cs typeface="Times New Roman"/>
              </a:rPr>
              <a:t>Sketching</a:t>
            </a:r>
            <a:endParaRPr sz="2691">
              <a:latin typeface="Times New Roman"/>
              <a:cs typeface="Times New Roman"/>
            </a:endParaRPr>
          </a:p>
        </p:txBody>
      </p:sp>
      <p:sp>
        <p:nvSpPr>
          <p:cNvPr id="12" name="object 12"/>
          <p:cNvSpPr txBox="1"/>
          <p:nvPr/>
        </p:nvSpPr>
        <p:spPr>
          <a:xfrm>
            <a:off x="7152494" y="5371676"/>
            <a:ext cx="2194672" cy="428232"/>
          </a:xfrm>
          <a:prstGeom prst="rect">
            <a:avLst/>
          </a:prstGeom>
        </p:spPr>
        <p:txBody>
          <a:bodyPr vert="horz" wrap="square" lIns="0" tIns="14007" rIns="0" bIns="0" rtlCol="0">
            <a:spAutoFit/>
          </a:bodyPr>
          <a:lstStyle/>
          <a:p>
            <a:pPr marL="217405" indent="-206760">
              <a:spcBef>
                <a:spcPts val="110"/>
              </a:spcBef>
              <a:buFont typeface="Times New Roman"/>
              <a:buChar char="•"/>
              <a:tabLst>
                <a:tab pos="217966" algn="l"/>
              </a:tabLst>
            </a:pPr>
            <a:r>
              <a:rPr sz="2691" b="1" spc="9" dirty="0">
                <a:solidFill>
                  <a:srgbClr val="0000FF"/>
                </a:solidFill>
                <a:latin typeface="Times New Roman"/>
                <a:cs typeface="Times New Roman"/>
              </a:rPr>
              <a:t>3-D</a:t>
            </a:r>
            <a:r>
              <a:rPr sz="2691" b="1" spc="-49" dirty="0">
                <a:solidFill>
                  <a:srgbClr val="0000FF"/>
                </a:solidFill>
                <a:latin typeface="Times New Roman"/>
                <a:cs typeface="Times New Roman"/>
              </a:rPr>
              <a:t> </a:t>
            </a:r>
            <a:r>
              <a:rPr sz="2691" b="1" spc="9" dirty="0">
                <a:solidFill>
                  <a:srgbClr val="0000FF"/>
                </a:solidFill>
                <a:latin typeface="Times New Roman"/>
                <a:cs typeface="Times New Roman"/>
              </a:rPr>
              <a:t>Interface</a:t>
            </a:r>
            <a:endParaRPr sz="2691">
              <a:latin typeface="Times New Roman"/>
              <a:cs typeface="Times New Roman"/>
            </a:endParaRPr>
          </a:p>
        </p:txBody>
      </p:sp>
      <p:sp>
        <p:nvSpPr>
          <p:cNvPr id="13" name="object 13"/>
          <p:cNvSpPr/>
          <p:nvPr/>
        </p:nvSpPr>
        <p:spPr>
          <a:xfrm>
            <a:off x="1663849" y="106231"/>
            <a:ext cx="8863853" cy="6645088"/>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sz="1588"/>
          </a:p>
        </p:txBody>
      </p:sp>
      <p:sp>
        <p:nvSpPr>
          <p:cNvPr id="16" name="Footer Placeholder 15">
            <a:extLst>
              <a:ext uri="{FF2B5EF4-FFF2-40B4-BE49-F238E27FC236}">
                <a16:creationId xmlns:a16="http://schemas.microsoft.com/office/drawing/2014/main" id="{A26071E0-5D29-4075-BF6D-83E4A315405D}"/>
              </a:ext>
            </a:extLst>
          </p:cNvPr>
          <p:cNvSpPr>
            <a:spLocks noGrp="1"/>
          </p:cNvSpPr>
          <p:nvPr>
            <p:ph type="ftr" sz="quarter" idx="5"/>
          </p:nvPr>
        </p:nvSpPr>
        <p:spPr>
          <a:xfrm>
            <a:off x="180975" y="6335174"/>
            <a:ext cx="10346727" cy="276999"/>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GRAPHICS AND VISUALIZATION,  Sougandhika Narayan, Asst Prof, Dept of CSE, KSIT  </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5DDD-482D-4A85-AA81-158B5CB0E84C}"/>
              </a:ext>
            </a:extLst>
          </p:cNvPr>
          <p:cNvSpPr>
            <a:spLocks noGrp="1"/>
          </p:cNvSpPr>
          <p:nvPr>
            <p:ph type="title"/>
          </p:nvPr>
        </p:nvSpPr>
        <p:spPr>
          <a:xfrm>
            <a:off x="704850" y="108744"/>
            <a:ext cx="10515600" cy="929482"/>
          </a:xfrm>
        </p:spPr>
        <p:txBody>
          <a:bodyPr>
            <a:normAutofit/>
          </a:bodyPr>
          <a:lstStyle/>
          <a:p>
            <a:r>
              <a:rPr lang="en-US" sz="3600" b="1" dirty="0">
                <a:solidFill>
                  <a:srgbClr val="FF0000"/>
                </a:solidFill>
                <a:latin typeface="Arial" panose="020B0604020202020204" pitchFamily="34" charset="0"/>
                <a:cs typeface="Arial" panose="020B0604020202020204" pitchFamily="34" charset="0"/>
              </a:rPr>
              <a:t>Raster scan with outline primitives</a:t>
            </a:r>
            <a:endParaRPr lang="en-IN" sz="3600" b="1" dirty="0">
              <a:solidFill>
                <a:srgbClr val="FF000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FB33F79B-87CD-4DBA-94F7-791761E53993}"/>
              </a:ext>
            </a:extLst>
          </p:cNvPr>
          <p:cNvPicPr>
            <a:picLocks noGrp="1" noChangeAspect="1"/>
          </p:cNvPicPr>
          <p:nvPr>
            <p:ph idx="1"/>
          </p:nvPr>
        </p:nvPicPr>
        <p:blipFill>
          <a:blip r:embed="rId2"/>
          <a:stretch>
            <a:fillRect/>
          </a:stretch>
        </p:blipFill>
        <p:spPr>
          <a:xfrm>
            <a:off x="447675" y="1038226"/>
            <a:ext cx="10296525" cy="5138737"/>
          </a:xfrm>
        </p:spPr>
      </p:pic>
      <p:sp>
        <p:nvSpPr>
          <p:cNvPr id="4" name="Footer Placeholder 3">
            <a:extLst>
              <a:ext uri="{FF2B5EF4-FFF2-40B4-BE49-F238E27FC236}">
                <a16:creationId xmlns:a16="http://schemas.microsoft.com/office/drawing/2014/main" id="{5AD75569-0D24-4941-844F-AB9FAA016303}"/>
              </a:ext>
            </a:extLst>
          </p:cNvPr>
          <p:cNvSpPr>
            <a:spLocks noGrp="1"/>
          </p:cNvSpPr>
          <p:nvPr>
            <p:ph type="ftr" sz="quarter" idx="11"/>
          </p:nvPr>
        </p:nvSpPr>
        <p:spPr>
          <a:xfrm>
            <a:off x="85725" y="6448424"/>
            <a:ext cx="11868150" cy="300831"/>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811113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82EE-A96F-4D80-B8B2-EBF3884DFB1F}"/>
              </a:ext>
            </a:extLst>
          </p:cNvPr>
          <p:cNvSpPr>
            <a:spLocks noGrp="1"/>
          </p:cNvSpPr>
          <p:nvPr>
            <p:ph type="title"/>
          </p:nvPr>
        </p:nvSpPr>
        <p:spPr>
          <a:xfrm>
            <a:off x="838200" y="136526"/>
            <a:ext cx="10515600" cy="977900"/>
          </a:xfrm>
        </p:spPr>
        <p:txBody>
          <a:bodyPr>
            <a:normAutofit/>
          </a:bodyPr>
          <a:lstStyle/>
          <a:p>
            <a:r>
              <a:rPr lang="en-US" sz="3600" dirty="0">
                <a:solidFill>
                  <a:srgbClr val="FF0000"/>
                </a:solidFill>
                <a:latin typeface="Arial" panose="020B0604020202020204" pitchFamily="34" charset="0"/>
                <a:cs typeface="Arial" panose="020B0604020202020204" pitchFamily="34" charset="0"/>
              </a:rPr>
              <a:t>Raster scan with filled primitives</a:t>
            </a:r>
            <a:endParaRPr lang="en-IN" sz="3600" dirty="0">
              <a:solidFill>
                <a:srgbClr val="FF000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BE6F0CA4-D033-4793-9B7C-4B76453F355E}"/>
              </a:ext>
            </a:extLst>
          </p:cNvPr>
          <p:cNvPicPr>
            <a:picLocks noGrp="1" noChangeAspect="1"/>
          </p:cNvPicPr>
          <p:nvPr>
            <p:ph idx="1"/>
          </p:nvPr>
        </p:nvPicPr>
        <p:blipFill>
          <a:blip r:embed="rId2"/>
          <a:stretch>
            <a:fillRect/>
          </a:stretch>
        </p:blipFill>
        <p:spPr>
          <a:xfrm>
            <a:off x="838200" y="912080"/>
            <a:ext cx="9258299" cy="5264883"/>
          </a:xfrm>
        </p:spPr>
      </p:pic>
      <p:sp>
        <p:nvSpPr>
          <p:cNvPr id="4" name="Footer Placeholder 3">
            <a:extLst>
              <a:ext uri="{FF2B5EF4-FFF2-40B4-BE49-F238E27FC236}">
                <a16:creationId xmlns:a16="http://schemas.microsoft.com/office/drawing/2014/main" id="{BC25FE93-D97B-4D04-A2AE-6BDCB02DBFF8}"/>
              </a:ext>
            </a:extLst>
          </p:cNvPr>
          <p:cNvSpPr>
            <a:spLocks noGrp="1"/>
          </p:cNvSpPr>
          <p:nvPr>
            <p:ph type="ftr" sz="quarter" idx="11"/>
          </p:nvPr>
        </p:nvSpPr>
        <p:spPr>
          <a:xfrm>
            <a:off x="66675" y="6438900"/>
            <a:ext cx="12020550" cy="282574"/>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699427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CB65-7DDF-4FCE-898D-9C61063FA8A7}"/>
              </a:ext>
            </a:extLst>
          </p:cNvPr>
          <p:cNvSpPr>
            <a:spLocks noGrp="1"/>
          </p:cNvSpPr>
          <p:nvPr>
            <p:ph type="title"/>
          </p:nvPr>
        </p:nvSpPr>
        <p:spPr>
          <a:xfrm>
            <a:off x="733424" y="136526"/>
            <a:ext cx="10906125" cy="1073150"/>
          </a:xfrm>
        </p:spPr>
        <p:txBody>
          <a:bodyPr>
            <a:noAutofit/>
          </a:bodyPr>
          <a:lstStyle/>
          <a:p>
            <a:r>
              <a:rPr lang="en-US" sz="3600" b="1" dirty="0">
                <a:solidFill>
                  <a:srgbClr val="FF0000"/>
                </a:solidFill>
                <a:latin typeface="Arial" panose="020B0604020202020204" pitchFamily="34" charset="0"/>
                <a:cs typeface="Arial" panose="020B0604020202020204" pitchFamily="34" charset="0"/>
              </a:rPr>
              <a:t>Refresh Rate, Video basics and Scan Conversion (contd.)</a:t>
            </a:r>
            <a:endParaRPr lang="en-IN" sz="36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45367E3-899A-406B-8DBB-991491DF03AA}"/>
              </a:ext>
            </a:extLst>
          </p:cNvPr>
          <p:cNvSpPr>
            <a:spLocks noGrp="1"/>
          </p:cNvSpPr>
          <p:nvPr>
            <p:ph idx="1"/>
          </p:nvPr>
        </p:nvSpPr>
        <p:spPr>
          <a:xfrm>
            <a:off x="838200" y="1209676"/>
            <a:ext cx="10515600" cy="4967287"/>
          </a:xfrm>
        </p:spPr>
        <p:txBody>
          <a:bodyPr/>
          <a:lstStyle/>
          <a:p>
            <a:r>
              <a:rPr lang="en-US" dirty="0"/>
              <a:t>A typical example: </a:t>
            </a:r>
          </a:p>
          <a:p>
            <a:r>
              <a:rPr lang="en-US" dirty="0"/>
              <a:t>If one uses a 512x512 element raster display, then 218 bits are necessary in a single bit plane. </a:t>
            </a:r>
          </a:p>
          <a:p>
            <a:r>
              <a:rPr lang="en-US" dirty="0"/>
              <a:t>Memory size required: 32 KB </a:t>
            </a:r>
          </a:p>
          <a:p>
            <a:r>
              <a:rPr lang="en-US" dirty="0"/>
              <a:t>A DAC (digital-to-analog converter) is used to convert the bit value (0, 1) to analog signals for refreshing the screen </a:t>
            </a:r>
          </a:p>
          <a:p>
            <a:r>
              <a:rPr lang="en-US" dirty="0"/>
              <a:t>Memory size required for N-bit plane gray level frame buffers:</a:t>
            </a:r>
          </a:p>
          <a:p>
            <a:pPr marL="0" indent="0">
              <a:buNone/>
            </a:pPr>
            <a:endParaRPr lang="en-US" dirty="0"/>
          </a:p>
          <a:p>
            <a:endParaRPr lang="en-IN" dirty="0"/>
          </a:p>
        </p:txBody>
      </p:sp>
      <p:sp>
        <p:nvSpPr>
          <p:cNvPr id="4" name="Footer Placeholder 3">
            <a:extLst>
              <a:ext uri="{FF2B5EF4-FFF2-40B4-BE49-F238E27FC236}">
                <a16:creationId xmlns:a16="http://schemas.microsoft.com/office/drawing/2014/main" id="{21A3FE47-ACD5-4F74-9FE3-41939631A88E}"/>
              </a:ext>
            </a:extLst>
          </p:cNvPr>
          <p:cNvSpPr>
            <a:spLocks noGrp="1"/>
          </p:cNvSpPr>
          <p:nvPr>
            <p:ph type="ftr" sz="quarter" idx="11"/>
          </p:nvPr>
        </p:nvSpPr>
        <p:spPr>
          <a:xfrm>
            <a:off x="95249" y="6356351"/>
            <a:ext cx="11820525" cy="365123"/>
          </a:xfrm>
        </p:spPr>
        <p:txBody>
          <a:bodyPr/>
          <a:lstStyle/>
          <a:p>
            <a:r>
              <a:rPr lang="en-IN" dirty="0"/>
              <a:t>COMUTER GRAPHICS AND VISUALIZATION,                                                                                                                                                                         Sougandhika Narayan, Asst Prof, Dept of CSE, KSIT  </a:t>
            </a:r>
          </a:p>
        </p:txBody>
      </p:sp>
      <p:graphicFrame>
        <p:nvGraphicFramePr>
          <p:cNvPr id="6" name="Table 6">
            <a:extLst>
              <a:ext uri="{FF2B5EF4-FFF2-40B4-BE49-F238E27FC236}">
                <a16:creationId xmlns:a16="http://schemas.microsoft.com/office/drawing/2014/main" id="{229E7116-AA1C-4D7D-8E11-2EBF9D324C02}"/>
              </a:ext>
            </a:extLst>
          </p:cNvPr>
          <p:cNvGraphicFramePr>
            <a:graphicFrameLocks noGrp="1"/>
          </p:cNvGraphicFramePr>
          <p:nvPr>
            <p:extLst>
              <p:ext uri="{D42A27DB-BD31-4B8C-83A1-F6EECF244321}">
                <p14:modId xmlns:p14="http://schemas.microsoft.com/office/powerpoint/2010/main" val="3303096326"/>
              </p:ext>
            </p:extLst>
          </p:nvPr>
        </p:nvGraphicFramePr>
        <p:xfrm>
          <a:off x="1717675" y="4554854"/>
          <a:ext cx="5006975" cy="1483360"/>
        </p:xfrm>
        <a:graphic>
          <a:graphicData uri="http://schemas.openxmlformats.org/drawingml/2006/table">
            <a:tbl>
              <a:tblPr firstRow="1" bandRow="1">
                <a:tableStyleId>{5C22544A-7EE6-4342-B048-85BDC9FD1C3A}</a:tableStyleId>
              </a:tblPr>
              <a:tblGrid>
                <a:gridCol w="1687898">
                  <a:extLst>
                    <a:ext uri="{9D8B030D-6E8A-4147-A177-3AD203B41FA5}">
                      <a16:colId xmlns:a16="http://schemas.microsoft.com/office/drawing/2014/main" val="841135815"/>
                    </a:ext>
                  </a:extLst>
                </a:gridCol>
                <a:gridCol w="3319077">
                  <a:extLst>
                    <a:ext uri="{9D8B030D-6E8A-4147-A177-3AD203B41FA5}">
                      <a16:colId xmlns:a16="http://schemas.microsoft.com/office/drawing/2014/main" val="1539681136"/>
                    </a:ext>
                  </a:extLst>
                </a:gridCol>
              </a:tblGrid>
              <a:tr h="370840">
                <a:tc>
                  <a:txBody>
                    <a:bodyPr/>
                    <a:lstStyle/>
                    <a:p>
                      <a:pPr algn="ctr"/>
                      <a:r>
                        <a:rPr lang="en-IN" dirty="0"/>
                        <a:t>N</a:t>
                      </a:r>
                    </a:p>
                  </a:txBody>
                  <a:tcPr/>
                </a:tc>
                <a:tc>
                  <a:txBody>
                    <a:bodyPr/>
                    <a:lstStyle/>
                    <a:p>
                      <a:pPr algn="ctr"/>
                      <a:r>
                        <a:rPr lang="en-IN" dirty="0"/>
                        <a:t>Size in KB</a:t>
                      </a:r>
                    </a:p>
                  </a:txBody>
                  <a:tcPr/>
                </a:tc>
                <a:extLst>
                  <a:ext uri="{0D108BD9-81ED-4DB2-BD59-A6C34878D82A}">
                    <a16:rowId xmlns:a16="http://schemas.microsoft.com/office/drawing/2014/main" val="1738741733"/>
                  </a:ext>
                </a:extLst>
              </a:tr>
              <a:tr h="370840">
                <a:tc>
                  <a:txBody>
                    <a:bodyPr/>
                    <a:lstStyle/>
                    <a:p>
                      <a:pPr algn="ctr"/>
                      <a:r>
                        <a:rPr lang="en-IN" dirty="0"/>
                        <a:t>3</a:t>
                      </a:r>
                    </a:p>
                  </a:txBody>
                  <a:tcPr/>
                </a:tc>
                <a:tc>
                  <a:txBody>
                    <a:bodyPr/>
                    <a:lstStyle/>
                    <a:p>
                      <a:pPr algn="ctr"/>
                      <a:r>
                        <a:rPr lang="en-IN" dirty="0"/>
                        <a:t>96</a:t>
                      </a:r>
                    </a:p>
                  </a:txBody>
                  <a:tcPr/>
                </a:tc>
                <a:extLst>
                  <a:ext uri="{0D108BD9-81ED-4DB2-BD59-A6C34878D82A}">
                    <a16:rowId xmlns:a16="http://schemas.microsoft.com/office/drawing/2014/main" val="3316898764"/>
                  </a:ext>
                </a:extLst>
              </a:tr>
              <a:tr h="370840">
                <a:tc>
                  <a:txBody>
                    <a:bodyPr/>
                    <a:lstStyle/>
                    <a:p>
                      <a:pPr algn="ctr"/>
                      <a:r>
                        <a:rPr lang="en-IN" dirty="0"/>
                        <a:t>8</a:t>
                      </a:r>
                    </a:p>
                  </a:txBody>
                  <a:tcPr/>
                </a:tc>
                <a:tc>
                  <a:txBody>
                    <a:bodyPr/>
                    <a:lstStyle/>
                    <a:p>
                      <a:pPr algn="ctr"/>
                      <a:r>
                        <a:rPr lang="en-IN" dirty="0"/>
                        <a:t>256</a:t>
                      </a:r>
                    </a:p>
                  </a:txBody>
                  <a:tcPr/>
                </a:tc>
                <a:extLst>
                  <a:ext uri="{0D108BD9-81ED-4DB2-BD59-A6C34878D82A}">
                    <a16:rowId xmlns:a16="http://schemas.microsoft.com/office/drawing/2014/main" val="384999425"/>
                  </a:ext>
                </a:extLst>
              </a:tr>
              <a:tr h="370840">
                <a:tc>
                  <a:txBody>
                    <a:bodyPr/>
                    <a:lstStyle/>
                    <a:p>
                      <a:pPr algn="ctr"/>
                      <a:r>
                        <a:rPr lang="en-IN" dirty="0"/>
                        <a:t>24</a:t>
                      </a:r>
                    </a:p>
                  </a:txBody>
                  <a:tcPr/>
                </a:tc>
                <a:tc>
                  <a:txBody>
                    <a:bodyPr/>
                    <a:lstStyle/>
                    <a:p>
                      <a:pPr algn="ctr"/>
                      <a:r>
                        <a:rPr lang="en-IN" dirty="0"/>
                        <a:t>768</a:t>
                      </a:r>
                    </a:p>
                  </a:txBody>
                  <a:tcPr/>
                </a:tc>
                <a:extLst>
                  <a:ext uri="{0D108BD9-81ED-4DB2-BD59-A6C34878D82A}">
                    <a16:rowId xmlns:a16="http://schemas.microsoft.com/office/drawing/2014/main" val="996082393"/>
                  </a:ext>
                </a:extLst>
              </a:tr>
            </a:tbl>
          </a:graphicData>
        </a:graphic>
      </p:graphicFrame>
    </p:spTree>
    <p:extLst>
      <p:ext uri="{BB962C8B-B14F-4D97-AF65-F5344CB8AC3E}">
        <p14:creationId xmlns:p14="http://schemas.microsoft.com/office/powerpoint/2010/main" val="517379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74A0-6129-4391-8175-0A030F9AFFAA}"/>
              </a:ext>
            </a:extLst>
          </p:cNvPr>
          <p:cNvSpPr>
            <a:spLocks noGrp="1"/>
          </p:cNvSpPr>
          <p:nvPr>
            <p:ph type="title"/>
          </p:nvPr>
        </p:nvSpPr>
        <p:spPr/>
        <p:txBody>
          <a:bodyPr>
            <a:normAutofit/>
          </a:bodyPr>
          <a:lstStyle/>
          <a:p>
            <a:r>
              <a:rPr lang="en-US" sz="3600" b="1" dirty="0">
                <a:solidFill>
                  <a:srgbClr val="FF0000"/>
                </a:solidFill>
                <a:latin typeface="Arial" panose="020B0604020202020204" pitchFamily="34" charset="0"/>
                <a:cs typeface="Arial" panose="020B0604020202020204" pitchFamily="34" charset="0"/>
              </a:rPr>
              <a:t>Refresh Rate, Video basics and Scan Conversion (contd.)</a:t>
            </a:r>
            <a:endParaRPr lang="en-IN" sz="36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7FDA0E7-36BB-476A-98F5-9E94261849FB}"/>
              </a:ext>
            </a:extLst>
          </p:cNvPr>
          <p:cNvSpPr>
            <a:spLocks noGrp="1"/>
          </p:cNvSpPr>
          <p:nvPr>
            <p:ph idx="1"/>
          </p:nvPr>
        </p:nvSpPr>
        <p:spPr/>
        <p:txBody>
          <a:bodyPr>
            <a:normAutofit lnSpcReduction="10000"/>
          </a:bodyPr>
          <a:lstStyle/>
          <a:p>
            <a:pPr marL="0" indent="0">
              <a:buNone/>
            </a:pPr>
            <a:r>
              <a:rPr lang="en-US" dirty="0"/>
              <a:t>Refresh rate to avoid flickering – 60 Hz</a:t>
            </a:r>
          </a:p>
          <a:p>
            <a:pPr marL="0" indent="0">
              <a:buNone/>
            </a:pPr>
            <a:r>
              <a:rPr lang="en-US" dirty="0"/>
              <a:t>If one uses a 1024x1024 high resolution CRT: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Even 32 bits per pixel with 1280x1024 pixels raster are available.</a:t>
            </a:r>
          </a:p>
          <a:p>
            <a:pPr marL="0" indent="0">
              <a:buNone/>
            </a:pPr>
            <a:endParaRPr lang="en-IN" dirty="0"/>
          </a:p>
        </p:txBody>
      </p:sp>
      <p:sp>
        <p:nvSpPr>
          <p:cNvPr id="4" name="Footer Placeholder 3">
            <a:extLst>
              <a:ext uri="{FF2B5EF4-FFF2-40B4-BE49-F238E27FC236}">
                <a16:creationId xmlns:a16="http://schemas.microsoft.com/office/drawing/2014/main" id="{C724F686-D92B-49A0-B2E2-E367A4F5B7DF}"/>
              </a:ext>
            </a:extLst>
          </p:cNvPr>
          <p:cNvSpPr>
            <a:spLocks noGrp="1"/>
          </p:cNvSpPr>
          <p:nvPr>
            <p:ph type="ftr" sz="quarter" idx="11"/>
          </p:nvPr>
        </p:nvSpPr>
        <p:spPr>
          <a:xfrm>
            <a:off x="76200" y="6478057"/>
            <a:ext cx="12020550" cy="208492"/>
          </a:xfrm>
        </p:spPr>
        <p:txBody>
          <a:bodyPr/>
          <a:lstStyle/>
          <a:p>
            <a:r>
              <a:rPr lang="en-IN" dirty="0"/>
              <a:t>COMUTER GRAPHICS AND VISUALIZATION,                                                                                                                                                                               Sougandhika Narayan, Asst Prof, Dept of CSE, KSIT  </a:t>
            </a:r>
          </a:p>
        </p:txBody>
      </p:sp>
      <p:graphicFrame>
        <p:nvGraphicFramePr>
          <p:cNvPr id="5" name="Table 5">
            <a:extLst>
              <a:ext uri="{FF2B5EF4-FFF2-40B4-BE49-F238E27FC236}">
                <a16:creationId xmlns:a16="http://schemas.microsoft.com/office/drawing/2014/main" id="{7A90A54C-22AE-402B-BA88-02BB8BBA8BAB}"/>
              </a:ext>
            </a:extLst>
          </p:cNvPr>
          <p:cNvGraphicFramePr>
            <a:graphicFrameLocks noGrp="1"/>
          </p:cNvGraphicFramePr>
          <p:nvPr>
            <p:extLst>
              <p:ext uri="{D42A27DB-BD31-4B8C-83A1-F6EECF244321}">
                <p14:modId xmlns:p14="http://schemas.microsoft.com/office/powerpoint/2010/main" val="3888521711"/>
              </p:ext>
            </p:extLst>
          </p:nvPr>
        </p:nvGraphicFramePr>
        <p:xfrm>
          <a:off x="1847850" y="3224741"/>
          <a:ext cx="5486400" cy="1854200"/>
        </p:xfrm>
        <a:graphic>
          <a:graphicData uri="http://schemas.openxmlformats.org/drawingml/2006/table">
            <a:tbl>
              <a:tblPr firstRow="1" bandRow="1">
                <a:tableStyleId>{5C22544A-7EE6-4342-B048-85BDC9FD1C3A}</a:tableStyleId>
              </a:tblPr>
              <a:tblGrid>
                <a:gridCol w="1209675">
                  <a:extLst>
                    <a:ext uri="{9D8B030D-6E8A-4147-A177-3AD203B41FA5}">
                      <a16:colId xmlns:a16="http://schemas.microsoft.com/office/drawing/2014/main" val="3370194481"/>
                    </a:ext>
                  </a:extLst>
                </a:gridCol>
                <a:gridCol w="2314575">
                  <a:extLst>
                    <a:ext uri="{9D8B030D-6E8A-4147-A177-3AD203B41FA5}">
                      <a16:colId xmlns:a16="http://schemas.microsoft.com/office/drawing/2014/main" val="2549479765"/>
                    </a:ext>
                  </a:extLst>
                </a:gridCol>
                <a:gridCol w="1962150">
                  <a:extLst>
                    <a:ext uri="{9D8B030D-6E8A-4147-A177-3AD203B41FA5}">
                      <a16:colId xmlns:a16="http://schemas.microsoft.com/office/drawing/2014/main" val="1571483114"/>
                    </a:ext>
                  </a:extLst>
                </a:gridCol>
              </a:tblGrid>
              <a:tr h="370840">
                <a:tc>
                  <a:txBody>
                    <a:bodyPr/>
                    <a:lstStyle/>
                    <a:p>
                      <a:pPr algn="ctr"/>
                      <a:r>
                        <a:rPr lang="en-IN" dirty="0"/>
                        <a:t>N</a:t>
                      </a:r>
                    </a:p>
                  </a:txBody>
                  <a:tcPr/>
                </a:tc>
                <a:tc>
                  <a:txBody>
                    <a:bodyPr/>
                    <a:lstStyle/>
                    <a:p>
                      <a:pPr algn="ctr"/>
                      <a:r>
                        <a:rPr lang="en-IN" dirty="0"/>
                        <a:t>Display </a:t>
                      </a:r>
                      <a:r>
                        <a:rPr lang="en-IN" dirty="0" err="1"/>
                        <a:t>Color</a:t>
                      </a:r>
                      <a:endParaRPr lang="en-IN" dirty="0"/>
                    </a:p>
                  </a:txBody>
                  <a:tcPr/>
                </a:tc>
                <a:tc>
                  <a:txBody>
                    <a:bodyPr/>
                    <a:lstStyle/>
                    <a:p>
                      <a:pPr algn="ctr"/>
                      <a:r>
                        <a:rPr lang="en-IN" dirty="0"/>
                        <a:t>Memory Size</a:t>
                      </a:r>
                    </a:p>
                  </a:txBody>
                  <a:tcPr/>
                </a:tc>
                <a:extLst>
                  <a:ext uri="{0D108BD9-81ED-4DB2-BD59-A6C34878D82A}">
                    <a16:rowId xmlns:a16="http://schemas.microsoft.com/office/drawing/2014/main" val="900025197"/>
                  </a:ext>
                </a:extLst>
              </a:tr>
              <a:tr h="370840">
                <a:tc>
                  <a:txBody>
                    <a:bodyPr/>
                    <a:lstStyle/>
                    <a:p>
                      <a:pPr algn="ctr"/>
                      <a:r>
                        <a:rPr lang="en-IN" dirty="0"/>
                        <a:t>1</a:t>
                      </a:r>
                    </a:p>
                  </a:txBody>
                  <a:tcPr/>
                </a:tc>
                <a:tc>
                  <a:txBody>
                    <a:bodyPr/>
                    <a:lstStyle/>
                    <a:p>
                      <a:pPr algn="ctr"/>
                      <a:r>
                        <a:rPr lang="en-IN" dirty="0"/>
                        <a:t>Black and White</a:t>
                      </a:r>
                    </a:p>
                  </a:txBody>
                  <a:tcPr/>
                </a:tc>
                <a:tc>
                  <a:txBody>
                    <a:bodyPr/>
                    <a:lstStyle/>
                    <a:p>
                      <a:pPr algn="ctr"/>
                      <a:r>
                        <a:rPr lang="en-IN" dirty="0"/>
                        <a:t>128 KB</a:t>
                      </a:r>
                    </a:p>
                  </a:txBody>
                  <a:tcPr/>
                </a:tc>
                <a:extLst>
                  <a:ext uri="{0D108BD9-81ED-4DB2-BD59-A6C34878D82A}">
                    <a16:rowId xmlns:a16="http://schemas.microsoft.com/office/drawing/2014/main" val="253948681"/>
                  </a:ext>
                </a:extLst>
              </a:tr>
              <a:tr h="370840">
                <a:tc>
                  <a:txBody>
                    <a:bodyPr/>
                    <a:lstStyle/>
                    <a:p>
                      <a:pPr algn="ctr"/>
                      <a:r>
                        <a:rPr lang="en-IN" dirty="0"/>
                        <a:t>8</a:t>
                      </a:r>
                    </a:p>
                  </a:txBody>
                  <a:tcPr/>
                </a:tc>
                <a:tc>
                  <a:txBody>
                    <a:bodyPr/>
                    <a:lstStyle/>
                    <a:p>
                      <a:pPr algn="ctr"/>
                      <a:r>
                        <a:rPr lang="en-IN" dirty="0"/>
                        <a:t>256 </a:t>
                      </a:r>
                      <a:r>
                        <a:rPr lang="en-IN" dirty="0" err="1"/>
                        <a:t>colors</a:t>
                      </a:r>
                      <a:endParaRPr lang="en-IN" dirty="0"/>
                    </a:p>
                  </a:txBody>
                  <a:tcPr/>
                </a:tc>
                <a:tc>
                  <a:txBody>
                    <a:bodyPr/>
                    <a:lstStyle/>
                    <a:p>
                      <a:pPr algn="ctr"/>
                      <a:r>
                        <a:rPr lang="en-IN" dirty="0"/>
                        <a:t>1 MB</a:t>
                      </a:r>
                    </a:p>
                  </a:txBody>
                  <a:tcPr/>
                </a:tc>
                <a:extLst>
                  <a:ext uri="{0D108BD9-81ED-4DB2-BD59-A6C34878D82A}">
                    <a16:rowId xmlns:a16="http://schemas.microsoft.com/office/drawing/2014/main" val="471183373"/>
                  </a:ext>
                </a:extLst>
              </a:tr>
              <a:tr h="370840">
                <a:tc>
                  <a:txBody>
                    <a:bodyPr/>
                    <a:lstStyle/>
                    <a:p>
                      <a:pPr algn="ctr"/>
                      <a:r>
                        <a:rPr lang="en-IN" dirty="0"/>
                        <a:t>24</a:t>
                      </a:r>
                    </a:p>
                  </a:txBody>
                  <a:tcPr/>
                </a:tc>
                <a:tc>
                  <a:txBody>
                    <a:bodyPr/>
                    <a:lstStyle/>
                    <a:p>
                      <a:pPr algn="ctr"/>
                      <a:r>
                        <a:rPr lang="en-IN" dirty="0"/>
                        <a:t>16 </a:t>
                      </a:r>
                      <a:r>
                        <a:rPr lang="en-IN" dirty="0" err="1"/>
                        <a:t>millon</a:t>
                      </a:r>
                      <a:r>
                        <a:rPr lang="en-IN" dirty="0"/>
                        <a:t> </a:t>
                      </a:r>
                      <a:r>
                        <a:rPr lang="en-IN" dirty="0" err="1"/>
                        <a:t>colors</a:t>
                      </a:r>
                      <a:endParaRPr lang="en-IN" dirty="0"/>
                    </a:p>
                  </a:txBody>
                  <a:tcPr/>
                </a:tc>
                <a:tc>
                  <a:txBody>
                    <a:bodyPr/>
                    <a:lstStyle/>
                    <a:p>
                      <a:pPr algn="ctr"/>
                      <a:r>
                        <a:rPr lang="en-IN" dirty="0"/>
                        <a:t>3 MB</a:t>
                      </a:r>
                    </a:p>
                  </a:txBody>
                  <a:tcPr/>
                </a:tc>
                <a:extLst>
                  <a:ext uri="{0D108BD9-81ED-4DB2-BD59-A6C34878D82A}">
                    <a16:rowId xmlns:a16="http://schemas.microsoft.com/office/drawing/2014/main" val="4126388207"/>
                  </a:ext>
                </a:extLst>
              </a:tr>
              <a:tr h="370840">
                <a:tc>
                  <a:txBody>
                    <a:bodyPr/>
                    <a:lstStyle/>
                    <a:p>
                      <a:pPr algn="ctr"/>
                      <a:r>
                        <a:rPr lang="en-IN" dirty="0"/>
                        <a:t>32</a:t>
                      </a:r>
                    </a:p>
                  </a:txBody>
                  <a:tcPr/>
                </a:tc>
                <a:tc>
                  <a:txBody>
                    <a:bodyPr/>
                    <a:lstStyle/>
                    <a:p>
                      <a:pPr algn="ctr"/>
                      <a:r>
                        <a:rPr lang="en-IN" dirty="0"/>
                        <a:t>16 </a:t>
                      </a:r>
                      <a:r>
                        <a:rPr lang="en-IN" dirty="0" err="1"/>
                        <a:t>millon</a:t>
                      </a:r>
                      <a:r>
                        <a:rPr lang="en-IN" dirty="0"/>
                        <a:t> </a:t>
                      </a:r>
                      <a:r>
                        <a:rPr lang="en-IN" dirty="0" err="1"/>
                        <a:t>colors</a:t>
                      </a:r>
                      <a:endParaRPr lang="en-IN" dirty="0"/>
                    </a:p>
                  </a:txBody>
                  <a:tcPr/>
                </a:tc>
                <a:tc>
                  <a:txBody>
                    <a:bodyPr/>
                    <a:lstStyle/>
                    <a:p>
                      <a:pPr algn="ctr"/>
                      <a:r>
                        <a:rPr lang="en-IN" dirty="0"/>
                        <a:t>4 MB</a:t>
                      </a:r>
                    </a:p>
                  </a:txBody>
                  <a:tcPr/>
                </a:tc>
                <a:extLst>
                  <a:ext uri="{0D108BD9-81ED-4DB2-BD59-A6C34878D82A}">
                    <a16:rowId xmlns:a16="http://schemas.microsoft.com/office/drawing/2014/main" val="2778590008"/>
                  </a:ext>
                </a:extLst>
              </a:tr>
            </a:tbl>
          </a:graphicData>
        </a:graphic>
      </p:graphicFrame>
    </p:spTree>
    <p:extLst>
      <p:ext uri="{BB962C8B-B14F-4D97-AF65-F5344CB8AC3E}">
        <p14:creationId xmlns:p14="http://schemas.microsoft.com/office/powerpoint/2010/main" val="3483291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0A5C-5A37-4205-B068-2026F9C9D6C3}"/>
              </a:ext>
            </a:extLst>
          </p:cNvPr>
          <p:cNvSpPr>
            <a:spLocks noGrp="1"/>
          </p:cNvSpPr>
          <p:nvPr>
            <p:ph type="title"/>
          </p:nvPr>
        </p:nvSpPr>
        <p:spPr>
          <a:xfrm>
            <a:off x="762000" y="136526"/>
            <a:ext cx="10515600" cy="1054100"/>
          </a:xfrm>
        </p:spPr>
        <p:txBody>
          <a:bodyPr>
            <a:normAutofit fontScale="90000"/>
          </a:bodyPr>
          <a:lstStyle/>
          <a:p>
            <a:r>
              <a:rPr lang="en-US" sz="3600" b="1" dirty="0">
                <a:solidFill>
                  <a:srgbClr val="FF0000"/>
                </a:solidFill>
                <a:latin typeface="Arial" panose="020B0604020202020204" pitchFamily="34" charset="0"/>
                <a:cs typeface="Arial" panose="020B0604020202020204" pitchFamily="34" charset="0"/>
              </a:rPr>
              <a:t>Refresh Rate, Video basics and Scan Conversion (contd.)</a:t>
            </a:r>
            <a:endParaRPr lang="en-IN" sz="36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A96F87D-5CEB-47B7-8135-630B0A66B6AA}"/>
              </a:ext>
            </a:extLst>
          </p:cNvPr>
          <p:cNvSpPr>
            <a:spLocks noGrp="1"/>
          </p:cNvSpPr>
          <p:nvPr>
            <p:ph idx="1"/>
          </p:nvPr>
        </p:nvSpPr>
        <p:spPr>
          <a:xfrm>
            <a:off x="838200" y="1190626"/>
            <a:ext cx="10515600" cy="4991099"/>
          </a:xfrm>
        </p:spPr>
        <p:txBody>
          <a:bodyPr/>
          <a:lstStyle/>
          <a:p>
            <a:r>
              <a:rPr lang="en-US" dirty="0"/>
              <a:t>Refresh rate of a CRT is the number of times the image is drawn on the screen per second.</a:t>
            </a:r>
          </a:p>
          <a:p>
            <a:r>
              <a:rPr lang="en-US" dirty="0"/>
              <a:t>Reducing refresh rate increases flicker. </a:t>
            </a:r>
          </a:p>
          <a:p>
            <a:r>
              <a:rPr lang="en-US" u="sng" dirty="0">
                <a:solidFill>
                  <a:srgbClr val="FFC000"/>
                </a:solidFill>
              </a:rPr>
              <a:t>Horizontal scan rate </a:t>
            </a:r>
            <a:r>
              <a:rPr lang="en-US" dirty="0"/>
              <a:t>is the number of scan lines the circuit drives a CRT display per second = </a:t>
            </a:r>
            <a:r>
              <a:rPr lang="en-US" dirty="0">
                <a:solidFill>
                  <a:srgbClr val="FFC000"/>
                </a:solidFill>
              </a:rPr>
              <a:t>refresh rate x number of scan lines </a:t>
            </a:r>
          </a:p>
          <a:p>
            <a:r>
              <a:rPr lang="en-US" dirty="0"/>
              <a:t>Resolution of the screen depends on spot size </a:t>
            </a:r>
          </a:p>
          <a:p>
            <a:r>
              <a:rPr lang="en-US" dirty="0"/>
              <a:t>CRT resolution is not a function of bitmap resolution </a:t>
            </a:r>
          </a:p>
          <a:p>
            <a:r>
              <a:rPr lang="en-US" dirty="0"/>
              <a:t>For larger spot size, resolution decreases </a:t>
            </a:r>
          </a:p>
          <a:p>
            <a:r>
              <a:rPr lang="en-US" dirty="0"/>
              <a:t>Horizontal resolution depends on spot size and beam switching (ON/OFF) speed</a:t>
            </a:r>
            <a:endParaRPr lang="en-IN" dirty="0"/>
          </a:p>
        </p:txBody>
      </p:sp>
      <p:sp>
        <p:nvSpPr>
          <p:cNvPr id="4" name="Footer Placeholder 3">
            <a:extLst>
              <a:ext uri="{FF2B5EF4-FFF2-40B4-BE49-F238E27FC236}">
                <a16:creationId xmlns:a16="http://schemas.microsoft.com/office/drawing/2014/main" id="{D48A86B4-B332-444D-9C1E-716266E9857E}"/>
              </a:ext>
            </a:extLst>
          </p:cNvPr>
          <p:cNvSpPr>
            <a:spLocks noGrp="1"/>
          </p:cNvSpPr>
          <p:nvPr>
            <p:ph type="ftr" sz="quarter" idx="11"/>
          </p:nvPr>
        </p:nvSpPr>
        <p:spPr>
          <a:xfrm>
            <a:off x="95250" y="6429375"/>
            <a:ext cx="11944350" cy="292099"/>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426979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6B44-D0D3-417C-8BFD-BE8F853634A1}"/>
              </a:ext>
            </a:extLst>
          </p:cNvPr>
          <p:cNvSpPr>
            <a:spLocks noGrp="1"/>
          </p:cNvSpPr>
          <p:nvPr>
            <p:ph type="title"/>
          </p:nvPr>
        </p:nvSpPr>
        <p:spPr/>
        <p:txBody>
          <a:bodyPr/>
          <a:lstStyle/>
          <a:p>
            <a:r>
              <a:rPr lang="en-US" sz="4400" b="1" dirty="0">
                <a:solidFill>
                  <a:srgbClr val="FF0000"/>
                </a:solidFill>
                <a:latin typeface="Arial" panose="020B0604020202020204" pitchFamily="34" charset="0"/>
                <a:cs typeface="Arial" panose="020B0604020202020204" pitchFamily="34" charset="0"/>
              </a:rPr>
              <a:t>Refresh Rate, Video basics and Scan Conversion (contd.)</a:t>
            </a:r>
            <a:endParaRPr lang="en-IN" dirty="0"/>
          </a:p>
        </p:txBody>
      </p:sp>
      <p:sp>
        <p:nvSpPr>
          <p:cNvPr id="3" name="Content Placeholder 2">
            <a:extLst>
              <a:ext uri="{FF2B5EF4-FFF2-40B4-BE49-F238E27FC236}">
                <a16:creationId xmlns:a16="http://schemas.microsoft.com/office/drawing/2014/main" id="{A0076628-C63E-4E8F-A7A8-16C3F2EF1E1F}"/>
              </a:ext>
            </a:extLst>
          </p:cNvPr>
          <p:cNvSpPr>
            <a:spLocks noGrp="1"/>
          </p:cNvSpPr>
          <p:nvPr>
            <p:ph idx="1"/>
          </p:nvPr>
        </p:nvSpPr>
        <p:spPr/>
        <p:txBody>
          <a:bodyPr/>
          <a:lstStyle/>
          <a:p>
            <a:pPr marL="0" indent="0">
              <a:buNone/>
            </a:pPr>
            <a:r>
              <a:rPr lang="en-US" dirty="0"/>
              <a:t>Bandwidth of the display: </a:t>
            </a:r>
          </a:p>
          <a:p>
            <a:pPr marL="0" indent="0">
              <a:buNone/>
            </a:pPr>
            <a:r>
              <a:rPr lang="en-US" dirty="0"/>
              <a:t>The rate at which the beam can be turned OFF to ON and vice-versa.</a:t>
            </a:r>
          </a:p>
          <a:p>
            <a:pPr marL="0" indent="0">
              <a:buNone/>
            </a:pPr>
            <a:r>
              <a:rPr lang="en-US" dirty="0"/>
              <a:t>For N pixels per scan line, it is necessary to turn the electron gun at a maximum rate of: </a:t>
            </a:r>
          </a:p>
          <a:p>
            <a:pPr marL="0" indent="0">
              <a:buNone/>
            </a:pPr>
            <a:r>
              <a:rPr lang="en-US" dirty="0"/>
              <a:t>N/2 times ON </a:t>
            </a:r>
          </a:p>
          <a:p>
            <a:pPr marL="0" indent="0">
              <a:buNone/>
            </a:pPr>
            <a:r>
              <a:rPr lang="en-US" dirty="0"/>
              <a:t>and N/2 times OFF; </a:t>
            </a:r>
          </a:p>
          <a:p>
            <a:pPr marL="0" indent="0">
              <a:buNone/>
            </a:pPr>
            <a:r>
              <a:rPr lang="en-US" dirty="0"/>
              <a:t>This will create alternate black and white lines on the screen. </a:t>
            </a:r>
          </a:p>
          <a:p>
            <a:pPr marL="0" indent="0">
              <a:buNone/>
            </a:pPr>
            <a:r>
              <a:rPr lang="en-US" dirty="0"/>
              <a:t>Let us now look at some concepts of Video basics and Scan conversion.</a:t>
            </a:r>
            <a:endParaRPr lang="en-IN" dirty="0"/>
          </a:p>
        </p:txBody>
      </p:sp>
      <p:sp>
        <p:nvSpPr>
          <p:cNvPr id="4" name="Footer Placeholder 3">
            <a:extLst>
              <a:ext uri="{FF2B5EF4-FFF2-40B4-BE49-F238E27FC236}">
                <a16:creationId xmlns:a16="http://schemas.microsoft.com/office/drawing/2014/main" id="{3E10AED6-AD43-4369-BD0C-814432B1B713}"/>
              </a:ext>
            </a:extLst>
          </p:cNvPr>
          <p:cNvSpPr>
            <a:spLocks noGrp="1"/>
          </p:cNvSpPr>
          <p:nvPr>
            <p:ph type="ftr" sz="quarter" idx="11"/>
          </p:nvPr>
        </p:nvSpPr>
        <p:spPr>
          <a:xfrm>
            <a:off x="95250" y="6492875"/>
            <a:ext cx="11944350" cy="231774"/>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182833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3967-F4D9-42C1-9AD0-2A3DA285BBE8}"/>
              </a:ext>
            </a:extLst>
          </p:cNvPr>
          <p:cNvSpPr>
            <a:spLocks noGrp="1"/>
          </p:cNvSpPr>
          <p:nvPr>
            <p:ph type="title"/>
          </p:nvPr>
        </p:nvSpPr>
        <p:spPr>
          <a:xfrm>
            <a:off x="762000" y="136525"/>
            <a:ext cx="10515600" cy="987425"/>
          </a:xfrm>
        </p:spPr>
        <p:txBody>
          <a:bodyPr>
            <a:normAutofit/>
          </a:bodyPr>
          <a:lstStyle/>
          <a:p>
            <a:pPr algn="ctr"/>
            <a:r>
              <a:rPr lang="en-IN" sz="3600" b="1" dirty="0">
                <a:solidFill>
                  <a:srgbClr val="FF0000"/>
                </a:solidFill>
                <a:latin typeface="Arial" panose="020B0604020202020204" pitchFamily="34" charset="0"/>
                <a:cs typeface="Arial" panose="020B0604020202020204" pitchFamily="34" charset="0"/>
              </a:rPr>
              <a:t>Raster Scan</a:t>
            </a:r>
          </a:p>
        </p:txBody>
      </p:sp>
      <p:pic>
        <p:nvPicPr>
          <p:cNvPr id="6" name="Content Placeholder 5">
            <a:extLst>
              <a:ext uri="{FF2B5EF4-FFF2-40B4-BE49-F238E27FC236}">
                <a16:creationId xmlns:a16="http://schemas.microsoft.com/office/drawing/2014/main" id="{DBE85699-57B0-469E-B09E-D000BB6D641E}"/>
              </a:ext>
            </a:extLst>
          </p:cNvPr>
          <p:cNvPicPr>
            <a:picLocks noGrp="1" noChangeAspect="1"/>
          </p:cNvPicPr>
          <p:nvPr>
            <p:ph idx="1"/>
          </p:nvPr>
        </p:nvPicPr>
        <p:blipFill>
          <a:blip r:embed="rId2"/>
          <a:stretch>
            <a:fillRect/>
          </a:stretch>
        </p:blipFill>
        <p:spPr>
          <a:xfrm>
            <a:off x="2076451" y="1123950"/>
            <a:ext cx="8610600" cy="5053013"/>
          </a:xfrm>
        </p:spPr>
      </p:pic>
      <p:sp>
        <p:nvSpPr>
          <p:cNvPr id="4" name="Footer Placeholder 3">
            <a:extLst>
              <a:ext uri="{FF2B5EF4-FFF2-40B4-BE49-F238E27FC236}">
                <a16:creationId xmlns:a16="http://schemas.microsoft.com/office/drawing/2014/main" id="{F1D725C7-37FD-4A67-9E53-426FEAA1C170}"/>
              </a:ext>
            </a:extLst>
          </p:cNvPr>
          <p:cNvSpPr>
            <a:spLocks noGrp="1"/>
          </p:cNvSpPr>
          <p:nvPr>
            <p:ph type="ftr" sz="quarter" idx="11"/>
          </p:nvPr>
        </p:nvSpPr>
        <p:spPr>
          <a:xfrm>
            <a:off x="95249" y="6515100"/>
            <a:ext cx="12011025" cy="27622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4174543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77CF-D1DE-4FE6-A0B6-EEA5860B7255}"/>
              </a:ext>
            </a:extLst>
          </p:cNvPr>
          <p:cNvSpPr>
            <a:spLocks noGrp="1"/>
          </p:cNvSpPr>
          <p:nvPr>
            <p:ph type="title"/>
          </p:nvPr>
        </p:nvSpPr>
        <p:spPr>
          <a:xfrm>
            <a:off x="838200" y="136525"/>
            <a:ext cx="10515600" cy="1325563"/>
          </a:xfrm>
        </p:spPr>
        <p:txBody>
          <a:bodyPr/>
          <a:lstStyle/>
          <a:p>
            <a:r>
              <a:rPr lang="en-US" sz="4400" b="1" dirty="0">
                <a:solidFill>
                  <a:srgbClr val="FF0000"/>
                </a:solidFill>
                <a:latin typeface="Arial" panose="020B0604020202020204" pitchFamily="34" charset="0"/>
                <a:cs typeface="Arial" panose="020B0604020202020204" pitchFamily="34" charset="0"/>
              </a:rPr>
              <a:t>Refresh Rate, Video basics and Scan Conversion (contd.)</a:t>
            </a:r>
            <a:endParaRPr lang="en-IN" dirty="0"/>
          </a:p>
        </p:txBody>
      </p:sp>
      <p:sp>
        <p:nvSpPr>
          <p:cNvPr id="3" name="Content Placeholder 2">
            <a:extLst>
              <a:ext uri="{FF2B5EF4-FFF2-40B4-BE49-F238E27FC236}">
                <a16:creationId xmlns:a16="http://schemas.microsoft.com/office/drawing/2014/main" id="{234F5B0F-C07C-4A47-9A76-69B624838F1F}"/>
              </a:ext>
            </a:extLst>
          </p:cNvPr>
          <p:cNvSpPr>
            <a:spLocks noGrp="1"/>
          </p:cNvSpPr>
          <p:nvPr>
            <p:ph idx="1"/>
          </p:nvPr>
        </p:nvSpPr>
        <p:spPr>
          <a:xfrm>
            <a:off x="838200" y="1619250"/>
            <a:ext cx="10515600" cy="4619625"/>
          </a:xfrm>
        </p:spPr>
        <p:txBody>
          <a:bodyPr>
            <a:normAutofit/>
          </a:bodyPr>
          <a:lstStyle/>
          <a:p>
            <a:r>
              <a:rPr lang="en-US" dirty="0"/>
              <a:t>NTSC (American Standard Video) has 525 horizontal lines with a frame rate of 30 fps. </a:t>
            </a:r>
          </a:p>
          <a:p>
            <a:r>
              <a:rPr lang="en-US" dirty="0"/>
              <a:t>Viewing aspect ratio is 4:3</a:t>
            </a:r>
          </a:p>
          <a:p>
            <a:pPr>
              <a:buFont typeface="Wingdings" panose="05000000000000000000" pitchFamily="2" charset="2"/>
              <a:buChar char="Ø"/>
            </a:pPr>
            <a:r>
              <a:rPr lang="en-US" dirty="0"/>
              <a:t>Each frame has two fields, each containing half the picture. </a:t>
            </a:r>
          </a:p>
          <a:p>
            <a:pPr>
              <a:buFont typeface="Wingdings" panose="05000000000000000000" pitchFamily="2" charset="2"/>
              <a:buChar char="Ø"/>
            </a:pPr>
            <a:r>
              <a:rPr lang="en-US" dirty="0"/>
              <a:t>Fields are interlaced or interwoven </a:t>
            </a:r>
          </a:p>
          <a:p>
            <a:pPr>
              <a:buFont typeface="Wingdings" panose="05000000000000000000" pitchFamily="2" charset="2"/>
              <a:buChar char="Ø"/>
            </a:pPr>
            <a:r>
              <a:rPr lang="en-US" dirty="0"/>
              <a:t>Fields are presented alternately every other 1/60-th of a sec.</a:t>
            </a:r>
          </a:p>
          <a:p>
            <a:pPr>
              <a:buFont typeface="Wingdings" panose="05000000000000000000" pitchFamily="2" charset="2"/>
              <a:buChar char="Ø"/>
            </a:pPr>
            <a:r>
              <a:rPr lang="en-US" dirty="0"/>
              <a:t>One field contains odd scan lines (1,3,5,…) </a:t>
            </a:r>
          </a:p>
          <a:p>
            <a:pPr>
              <a:buFont typeface="Wingdings" panose="05000000000000000000" pitchFamily="2" charset="2"/>
              <a:buChar char="Ø"/>
            </a:pPr>
            <a:r>
              <a:rPr lang="en-US" dirty="0"/>
              <a:t>The other contains even scan lines (2,4,6,…) </a:t>
            </a:r>
          </a:p>
          <a:p>
            <a:pPr>
              <a:buFont typeface="Wingdings" panose="05000000000000000000" pitchFamily="2" charset="2"/>
              <a:buChar char="Ø"/>
            </a:pPr>
            <a:r>
              <a:rPr lang="en-US" dirty="0"/>
              <a:t>Two types of retrace after every field</a:t>
            </a:r>
            <a:endParaRPr lang="en-IN" dirty="0"/>
          </a:p>
        </p:txBody>
      </p:sp>
      <p:sp>
        <p:nvSpPr>
          <p:cNvPr id="4" name="Footer Placeholder 3">
            <a:extLst>
              <a:ext uri="{FF2B5EF4-FFF2-40B4-BE49-F238E27FC236}">
                <a16:creationId xmlns:a16="http://schemas.microsoft.com/office/drawing/2014/main" id="{8E0280D4-EBE0-489A-9CD8-0BA9867ED761}"/>
              </a:ext>
            </a:extLst>
          </p:cNvPr>
          <p:cNvSpPr>
            <a:spLocks noGrp="1"/>
          </p:cNvSpPr>
          <p:nvPr>
            <p:ph type="ftr" sz="quarter" idx="11"/>
          </p:nvPr>
        </p:nvSpPr>
        <p:spPr>
          <a:xfrm>
            <a:off x="66675" y="6396037"/>
            <a:ext cx="11991975" cy="325438"/>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182653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DB53-6147-4E8B-93F6-164FE6225CE3}"/>
              </a:ext>
            </a:extLst>
          </p:cNvPr>
          <p:cNvSpPr>
            <a:spLocks noGrp="1"/>
          </p:cNvSpPr>
          <p:nvPr>
            <p:ph type="title"/>
          </p:nvPr>
        </p:nvSpPr>
        <p:spPr/>
        <p:txBody>
          <a:bodyPr>
            <a:normAutofit fontScale="90000"/>
          </a:bodyPr>
          <a:lstStyle/>
          <a:p>
            <a:pPr algn="just"/>
            <a:r>
              <a:rPr lang="en-US" sz="4000" b="1" dirty="0">
                <a:solidFill>
                  <a:srgbClr val="FF0000"/>
                </a:solidFill>
                <a:latin typeface="Arial" panose="020B0604020202020204" pitchFamily="34" charset="0"/>
                <a:cs typeface="Arial" panose="020B0604020202020204" pitchFamily="34" charset="0"/>
              </a:rPr>
              <a:t>Interlacing scan lines on a raster scan display; First, all points on the even-numbered (solid) scan lines are displayed; then all points along the odd-numbered (dashed) lines are displayed</a:t>
            </a:r>
            <a:endParaRPr lang="en-IN" sz="4000" b="1" dirty="0">
              <a:solidFill>
                <a:srgbClr val="FF000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710DEFE5-3B0B-40B6-A9C7-271ECB8F103E}"/>
              </a:ext>
            </a:extLst>
          </p:cNvPr>
          <p:cNvPicPr>
            <a:picLocks noGrp="1" noChangeAspect="1"/>
          </p:cNvPicPr>
          <p:nvPr>
            <p:ph idx="1"/>
          </p:nvPr>
        </p:nvPicPr>
        <p:blipFill>
          <a:blip r:embed="rId2"/>
          <a:stretch>
            <a:fillRect/>
          </a:stretch>
        </p:blipFill>
        <p:spPr>
          <a:xfrm>
            <a:off x="1381125" y="2187575"/>
            <a:ext cx="7839075" cy="4159794"/>
          </a:xfrm>
        </p:spPr>
      </p:pic>
      <p:sp>
        <p:nvSpPr>
          <p:cNvPr id="4" name="Footer Placeholder 3">
            <a:extLst>
              <a:ext uri="{FF2B5EF4-FFF2-40B4-BE49-F238E27FC236}">
                <a16:creationId xmlns:a16="http://schemas.microsoft.com/office/drawing/2014/main" id="{F88A950D-706E-4852-8BD6-0C93B13875EE}"/>
              </a:ext>
            </a:extLst>
          </p:cNvPr>
          <p:cNvSpPr>
            <a:spLocks noGrp="1"/>
          </p:cNvSpPr>
          <p:nvPr>
            <p:ph type="ftr" sz="quarter" idx="11"/>
          </p:nvPr>
        </p:nvSpPr>
        <p:spPr>
          <a:xfrm>
            <a:off x="85725" y="6492874"/>
            <a:ext cx="11991975" cy="2698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984394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0C36-B3B4-49A6-A365-9D20E5848B83}"/>
              </a:ext>
            </a:extLst>
          </p:cNvPr>
          <p:cNvSpPr>
            <a:spLocks noGrp="1"/>
          </p:cNvSpPr>
          <p:nvPr>
            <p:ph type="title"/>
          </p:nvPr>
        </p:nvSpPr>
        <p:spPr>
          <a:xfrm>
            <a:off x="838200" y="136525"/>
            <a:ext cx="11029950" cy="782639"/>
          </a:xfrm>
        </p:spPr>
        <p:txBody>
          <a:bodyPr/>
          <a:lstStyle/>
          <a:p>
            <a:r>
              <a:rPr lang="en-US" sz="3600" b="1" dirty="0">
                <a:solidFill>
                  <a:srgbClr val="FF0000"/>
                </a:solidFill>
                <a:latin typeface="Arial" panose="020B0604020202020204" pitchFamily="34" charset="0"/>
                <a:cs typeface="Arial" panose="020B0604020202020204" pitchFamily="34" charset="0"/>
              </a:rPr>
              <a:t>Schematic of a 7-line interlaced scan line pattern.</a:t>
            </a:r>
            <a:endParaRPr lang="en-IN" sz="36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8CD20D4-E99F-4ADD-B40E-A57F4B97F7B7}"/>
              </a:ext>
            </a:extLst>
          </p:cNvPr>
          <p:cNvSpPr>
            <a:spLocks noGrp="1"/>
          </p:cNvSpPr>
          <p:nvPr>
            <p:ph idx="1"/>
          </p:nvPr>
        </p:nvSpPr>
        <p:spPr>
          <a:xfrm>
            <a:off x="838200" y="919164"/>
            <a:ext cx="10515600" cy="4894262"/>
          </a:xfrm>
        </p:spPr>
        <p:txBody>
          <a:bodyPr/>
          <a:lstStyle/>
          <a:p>
            <a:r>
              <a:rPr lang="en-US" dirty="0"/>
              <a:t>The odd field begins with line 1. The horizontal retrace is shown dashed. The odd field vertical retrace starts at the bottom center. The even field vertical retrace starts at the bottom right.</a:t>
            </a:r>
            <a:endParaRPr lang="en-IN" dirty="0"/>
          </a:p>
        </p:txBody>
      </p:sp>
      <p:sp>
        <p:nvSpPr>
          <p:cNvPr id="4" name="Footer Placeholder 3">
            <a:extLst>
              <a:ext uri="{FF2B5EF4-FFF2-40B4-BE49-F238E27FC236}">
                <a16:creationId xmlns:a16="http://schemas.microsoft.com/office/drawing/2014/main" id="{9F5D89C4-637A-40CF-81AD-2CB520C2E152}"/>
              </a:ext>
            </a:extLst>
          </p:cNvPr>
          <p:cNvSpPr>
            <a:spLocks noGrp="1"/>
          </p:cNvSpPr>
          <p:nvPr>
            <p:ph type="ftr" sz="quarter" idx="11"/>
          </p:nvPr>
        </p:nvSpPr>
        <p:spPr>
          <a:xfrm>
            <a:off x="85725" y="6486525"/>
            <a:ext cx="11782425" cy="234950"/>
          </a:xfrm>
        </p:spPr>
        <p:txBody>
          <a:bodyPr/>
          <a:lstStyle/>
          <a:p>
            <a:r>
              <a:rPr lang="en-IN" dirty="0"/>
              <a:t>COMUTER GRAPHICS AND VISUALIZATION,                                                                                                                                                                        Sougandhika Narayan, Asst Prof, Dept of CSE, KSIT  </a:t>
            </a:r>
          </a:p>
        </p:txBody>
      </p:sp>
      <p:pic>
        <p:nvPicPr>
          <p:cNvPr id="6" name="Picture 5">
            <a:extLst>
              <a:ext uri="{FF2B5EF4-FFF2-40B4-BE49-F238E27FC236}">
                <a16:creationId xmlns:a16="http://schemas.microsoft.com/office/drawing/2014/main" id="{53A54948-EDD3-443B-A0B3-A279573BB3C3}"/>
              </a:ext>
            </a:extLst>
          </p:cNvPr>
          <p:cNvPicPr>
            <a:picLocks noChangeAspect="1"/>
          </p:cNvPicPr>
          <p:nvPr/>
        </p:nvPicPr>
        <p:blipFill>
          <a:blip r:embed="rId2"/>
          <a:stretch>
            <a:fillRect/>
          </a:stretch>
        </p:blipFill>
        <p:spPr>
          <a:xfrm>
            <a:off x="1285875" y="2324100"/>
            <a:ext cx="10067925" cy="3848100"/>
          </a:xfrm>
          <a:prstGeom prst="rect">
            <a:avLst/>
          </a:prstGeom>
        </p:spPr>
      </p:pic>
    </p:spTree>
    <p:extLst>
      <p:ext uri="{BB962C8B-B14F-4D97-AF65-F5344CB8AC3E}">
        <p14:creationId xmlns:p14="http://schemas.microsoft.com/office/powerpoint/2010/main" val="300457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A157-D8BF-4292-9A20-ED5A1003FCAA}"/>
              </a:ext>
            </a:extLst>
          </p:cNvPr>
          <p:cNvSpPr>
            <a:spLocks noGrp="1"/>
          </p:cNvSpPr>
          <p:nvPr>
            <p:ph type="ctrTitle"/>
          </p:nvPr>
        </p:nvSpPr>
        <p:spPr/>
        <p:txBody>
          <a:bodyPr/>
          <a:lstStyle/>
          <a:p>
            <a:r>
              <a:rPr lang="en-IN" sz="6000" b="1" u="heavy" spc="-5" dirty="0">
                <a:solidFill>
                  <a:srgbClr val="FF0000"/>
                </a:solidFill>
                <a:uFill>
                  <a:solidFill>
                    <a:srgbClr val="FFFF00"/>
                  </a:solidFill>
                </a:uFill>
                <a:latin typeface="Arial"/>
                <a:cs typeface="Arial"/>
              </a:rPr>
              <a:t>CRT	</a:t>
            </a:r>
            <a:r>
              <a:rPr lang="en-IN" sz="6000" b="1" u="heavy" spc="-40" dirty="0">
                <a:solidFill>
                  <a:srgbClr val="FF0000"/>
                </a:solidFill>
                <a:uFill>
                  <a:solidFill>
                    <a:srgbClr val="FFFF00"/>
                  </a:solidFill>
                </a:uFill>
                <a:latin typeface="Arial"/>
                <a:cs typeface="Arial"/>
              </a:rPr>
              <a:t>DISPLAY	</a:t>
            </a:r>
            <a:r>
              <a:rPr lang="en-IN" sz="6000" b="1" u="heavy" spc="-5" dirty="0">
                <a:solidFill>
                  <a:srgbClr val="FF0000"/>
                </a:solidFill>
                <a:uFill>
                  <a:solidFill>
                    <a:srgbClr val="FFFF00"/>
                  </a:solidFill>
                </a:uFill>
                <a:latin typeface="Arial"/>
                <a:cs typeface="Arial"/>
              </a:rPr>
              <a:t>DEVICES</a:t>
            </a:r>
            <a:br>
              <a:rPr lang="en-IN" sz="6000" dirty="0">
                <a:latin typeface="Arial"/>
                <a:cs typeface="Arial"/>
              </a:rPr>
            </a:br>
            <a:endParaRPr lang="en-IN" dirty="0"/>
          </a:p>
        </p:txBody>
      </p:sp>
      <p:sp>
        <p:nvSpPr>
          <p:cNvPr id="5" name="Footer Placeholder 4">
            <a:extLst>
              <a:ext uri="{FF2B5EF4-FFF2-40B4-BE49-F238E27FC236}">
                <a16:creationId xmlns:a16="http://schemas.microsoft.com/office/drawing/2014/main" id="{62855551-8BEC-40B7-B516-5BF19D8CB8BF}"/>
              </a:ext>
            </a:extLst>
          </p:cNvPr>
          <p:cNvSpPr>
            <a:spLocks noGrp="1"/>
          </p:cNvSpPr>
          <p:nvPr>
            <p:ph type="ftr" sz="quarter" idx="11"/>
          </p:nvPr>
        </p:nvSpPr>
        <p:spPr>
          <a:xfrm>
            <a:off x="180975" y="6356350"/>
            <a:ext cx="11582399" cy="3206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539327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9DF8-A81C-4842-B829-0EC8F1E31BA4}"/>
              </a:ext>
            </a:extLst>
          </p:cNvPr>
          <p:cNvSpPr>
            <a:spLocks noGrp="1"/>
          </p:cNvSpPr>
          <p:nvPr>
            <p:ph type="title"/>
          </p:nvPr>
        </p:nvSpPr>
        <p:spPr>
          <a:xfrm>
            <a:off x="838200" y="136525"/>
            <a:ext cx="10972800" cy="1325563"/>
          </a:xfrm>
        </p:spPr>
        <p:txBody>
          <a:bodyPr/>
          <a:lstStyle/>
          <a:p>
            <a:r>
              <a:rPr lang="en-US" sz="3600" b="1" dirty="0">
                <a:solidFill>
                  <a:srgbClr val="FF0000"/>
                </a:solidFill>
                <a:latin typeface="Arial" panose="020B0604020202020204" pitchFamily="34" charset="0"/>
                <a:cs typeface="Arial" panose="020B0604020202020204" pitchFamily="34" charset="0"/>
              </a:rPr>
              <a:t>Refresh Rate, Video basics and Scan Conversion (contd.)</a:t>
            </a:r>
            <a:endParaRPr lang="en-IN" sz="36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245D06B-20D9-4999-9A05-76C4259AAF35}"/>
              </a:ext>
            </a:extLst>
          </p:cNvPr>
          <p:cNvSpPr>
            <a:spLocks noGrp="1"/>
          </p:cNvSpPr>
          <p:nvPr>
            <p:ph idx="1"/>
          </p:nvPr>
        </p:nvSpPr>
        <p:spPr>
          <a:xfrm>
            <a:off x="838200" y="1285875"/>
            <a:ext cx="10515600" cy="4891088"/>
          </a:xfrm>
        </p:spPr>
        <p:txBody>
          <a:bodyPr>
            <a:normAutofit lnSpcReduction="10000"/>
          </a:bodyPr>
          <a:lstStyle/>
          <a:p>
            <a:pPr marL="0" indent="0">
              <a:buNone/>
            </a:pPr>
            <a:r>
              <a:rPr lang="en-US" u="sng" dirty="0">
                <a:solidFill>
                  <a:srgbClr val="FFC000"/>
                </a:solidFill>
              </a:rPr>
              <a:t>Horizontal retrace </a:t>
            </a:r>
            <a:r>
              <a:rPr lang="en-US" dirty="0"/>
              <a:t>- As the electron beam reaches the right edge of the screen, it is made invisible and rapidly returns to the left edge</a:t>
            </a:r>
          </a:p>
          <a:p>
            <a:pPr marL="0" indent="0">
              <a:buNone/>
            </a:pPr>
            <a:r>
              <a:rPr lang="en-US" dirty="0"/>
              <a:t> • Time taken for horizontal retrace is typically </a:t>
            </a:r>
            <a:r>
              <a:rPr lang="en-US" u="sng" dirty="0">
                <a:solidFill>
                  <a:srgbClr val="FFC000"/>
                </a:solidFill>
              </a:rPr>
              <a:t>17%</a:t>
            </a:r>
            <a:r>
              <a:rPr lang="en-US" dirty="0"/>
              <a:t> allotted for a scan line. </a:t>
            </a:r>
          </a:p>
          <a:p>
            <a:pPr marL="0" indent="0">
              <a:buNone/>
            </a:pPr>
            <a:r>
              <a:rPr lang="en-US" dirty="0"/>
              <a:t>• After odd field scan conversion is complete, the beam is at the bottom center of the screen. </a:t>
            </a:r>
          </a:p>
          <a:p>
            <a:pPr marL="0" indent="0">
              <a:buNone/>
            </a:pPr>
            <a:r>
              <a:rPr lang="en-US" dirty="0"/>
              <a:t>• After even field scan conversion is complete, the beam is at the bottom right of the screen. </a:t>
            </a:r>
          </a:p>
          <a:p>
            <a:pPr marL="0" indent="0">
              <a:buNone/>
            </a:pPr>
            <a:r>
              <a:rPr lang="en-US" dirty="0"/>
              <a:t>• </a:t>
            </a:r>
            <a:r>
              <a:rPr lang="en-US" u="sng" dirty="0">
                <a:solidFill>
                  <a:srgbClr val="FFC000"/>
                </a:solidFill>
              </a:rPr>
              <a:t>Odd field vertical retrace </a:t>
            </a:r>
            <a:r>
              <a:rPr lang="en-US" dirty="0"/>
              <a:t>returns the beam (switched OFF) to the top center of the screen</a:t>
            </a:r>
          </a:p>
          <a:p>
            <a:pPr marL="0" indent="0">
              <a:buNone/>
            </a:pPr>
            <a:r>
              <a:rPr lang="en-US" dirty="0"/>
              <a:t>• </a:t>
            </a:r>
            <a:r>
              <a:rPr lang="en-US" u="sng" dirty="0">
                <a:solidFill>
                  <a:srgbClr val="FFC000"/>
                </a:solidFill>
              </a:rPr>
              <a:t>Even field vertical retrace</a:t>
            </a:r>
            <a:r>
              <a:rPr lang="en-US" dirty="0"/>
              <a:t> returns it to the upper left corner of the screen</a:t>
            </a:r>
            <a:endParaRPr lang="en-IN" dirty="0"/>
          </a:p>
        </p:txBody>
      </p:sp>
      <p:sp>
        <p:nvSpPr>
          <p:cNvPr id="4" name="Footer Placeholder 3">
            <a:extLst>
              <a:ext uri="{FF2B5EF4-FFF2-40B4-BE49-F238E27FC236}">
                <a16:creationId xmlns:a16="http://schemas.microsoft.com/office/drawing/2014/main" id="{589005CD-D556-438F-87F7-3E6E380F472A}"/>
              </a:ext>
            </a:extLst>
          </p:cNvPr>
          <p:cNvSpPr>
            <a:spLocks noGrp="1"/>
          </p:cNvSpPr>
          <p:nvPr>
            <p:ph type="ftr" sz="quarter" idx="11"/>
          </p:nvPr>
        </p:nvSpPr>
        <p:spPr>
          <a:xfrm>
            <a:off x="76199" y="6438900"/>
            <a:ext cx="11915775" cy="2825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690701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1B77-98AE-482E-A265-6141EC790111}"/>
              </a:ext>
            </a:extLst>
          </p:cNvPr>
          <p:cNvSpPr>
            <a:spLocks noGrp="1"/>
          </p:cNvSpPr>
          <p:nvPr>
            <p:ph type="title"/>
          </p:nvPr>
        </p:nvSpPr>
        <p:spPr>
          <a:xfrm>
            <a:off x="133350" y="219076"/>
            <a:ext cx="11925299" cy="1123950"/>
          </a:xfrm>
        </p:spPr>
        <p:txBody>
          <a:bodyPr>
            <a:normAutofit fontScale="90000"/>
          </a:bodyPr>
          <a:lstStyle/>
          <a:p>
            <a:r>
              <a:rPr lang="en-US" sz="4000" b="1" dirty="0">
                <a:solidFill>
                  <a:srgbClr val="FF0000"/>
                </a:solidFill>
                <a:latin typeface="Arial" panose="020B0604020202020204" pitchFamily="34" charset="0"/>
                <a:cs typeface="Arial" panose="020B0604020202020204" pitchFamily="34" charset="0"/>
              </a:rPr>
              <a:t>Refresh Rate, Video basics and Scan Conversion (contd.)</a:t>
            </a:r>
            <a:endParaRPr lang="en-IN" sz="4000" dirty="0"/>
          </a:p>
        </p:txBody>
      </p:sp>
      <p:sp>
        <p:nvSpPr>
          <p:cNvPr id="3" name="Content Placeholder 2">
            <a:extLst>
              <a:ext uri="{FF2B5EF4-FFF2-40B4-BE49-F238E27FC236}">
                <a16:creationId xmlns:a16="http://schemas.microsoft.com/office/drawing/2014/main" id="{0EECD4D7-662C-475D-B253-34FA6AC97B8B}"/>
              </a:ext>
            </a:extLst>
          </p:cNvPr>
          <p:cNvSpPr>
            <a:spLocks noGrp="1"/>
          </p:cNvSpPr>
          <p:nvPr>
            <p:ph idx="1"/>
          </p:nvPr>
        </p:nvSpPr>
        <p:spPr>
          <a:xfrm>
            <a:off x="285749" y="1209676"/>
            <a:ext cx="11439525" cy="4943474"/>
          </a:xfrm>
        </p:spPr>
        <p:txBody>
          <a:bodyPr>
            <a:noAutofit/>
          </a:bodyPr>
          <a:lstStyle/>
          <a:p>
            <a:r>
              <a:rPr lang="en-US" sz="3200" dirty="0"/>
              <a:t>Two fields are presented alternately for each frame. So we present 60 frames per second.</a:t>
            </a:r>
          </a:p>
          <a:p>
            <a:r>
              <a:rPr lang="en-US" sz="3200" dirty="0"/>
              <a:t>In NTSC, generally 483 lines are visible. </a:t>
            </a:r>
          </a:p>
          <a:p>
            <a:r>
              <a:rPr lang="en-US" sz="3200" dirty="0"/>
              <a:t>This is because, the vertical retrace after each field requires a time equivalent of 21 scan lines </a:t>
            </a:r>
          </a:p>
          <a:p>
            <a:r>
              <a:rPr lang="en-US" sz="3200" dirty="0"/>
              <a:t>So for each field we have time to display: 262.5 </a:t>
            </a:r>
            <a:r>
              <a:rPr lang="en-US" sz="3200" dirty="0">
                <a:solidFill>
                  <a:srgbClr val="FFC000"/>
                </a:solidFill>
              </a:rPr>
              <a:t>(=525/2) </a:t>
            </a:r>
            <a:r>
              <a:rPr lang="en-US" sz="3200" dirty="0"/>
              <a:t>– 21 = </a:t>
            </a:r>
            <a:r>
              <a:rPr lang="en-US" sz="3200" dirty="0">
                <a:solidFill>
                  <a:srgbClr val="FFC000"/>
                </a:solidFill>
              </a:rPr>
              <a:t>241.5 </a:t>
            </a:r>
            <a:r>
              <a:rPr lang="en-US" sz="3200" dirty="0"/>
              <a:t>lines. </a:t>
            </a:r>
          </a:p>
          <a:p>
            <a:r>
              <a:rPr lang="en-US" sz="3200" dirty="0"/>
              <a:t>So with both fields together, we have: 241.5*2 = </a:t>
            </a:r>
            <a:r>
              <a:rPr lang="en-US" sz="3200" dirty="0">
                <a:solidFill>
                  <a:srgbClr val="FFC000"/>
                </a:solidFill>
              </a:rPr>
              <a:t>483</a:t>
            </a:r>
            <a:r>
              <a:rPr lang="en-US" sz="3200" dirty="0"/>
              <a:t> lines to display. </a:t>
            </a:r>
          </a:p>
          <a:p>
            <a:r>
              <a:rPr lang="en-US" sz="3200" dirty="0"/>
              <a:t>This is the reason for </a:t>
            </a:r>
            <a:r>
              <a:rPr lang="en-US" sz="3200" dirty="0">
                <a:solidFill>
                  <a:srgbClr val="FFC000"/>
                </a:solidFill>
              </a:rPr>
              <a:t>42</a:t>
            </a:r>
            <a:r>
              <a:rPr lang="en-US" sz="3200" dirty="0"/>
              <a:t> (= 525-483) invisible lines.</a:t>
            </a:r>
            <a:endParaRPr lang="en-IN" sz="3200" dirty="0"/>
          </a:p>
        </p:txBody>
      </p:sp>
      <p:sp>
        <p:nvSpPr>
          <p:cNvPr id="4" name="Footer Placeholder 3">
            <a:extLst>
              <a:ext uri="{FF2B5EF4-FFF2-40B4-BE49-F238E27FC236}">
                <a16:creationId xmlns:a16="http://schemas.microsoft.com/office/drawing/2014/main" id="{F50C4DC6-0A3F-4153-8993-752212691EDD}"/>
              </a:ext>
            </a:extLst>
          </p:cNvPr>
          <p:cNvSpPr>
            <a:spLocks noGrp="1"/>
          </p:cNvSpPr>
          <p:nvPr>
            <p:ph type="ftr" sz="quarter" idx="11"/>
          </p:nvPr>
        </p:nvSpPr>
        <p:spPr>
          <a:xfrm>
            <a:off x="133350" y="6457949"/>
            <a:ext cx="11925298" cy="31432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865018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AAA1-1B69-413E-955C-1241CCBF287D}"/>
              </a:ext>
            </a:extLst>
          </p:cNvPr>
          <p:cNvSpPr>
            <a:spLocks noGrp="1"/>
          </p:cNvSpPr>
          <p:nvPr>
            <p:ph type="title"/>
          </p:nvPr>
        </p:nvSpPr>
        <p:spPr>
          <a:xfrm>
            <a:off x="142875" y="136525"/>
            <a:ext cx="11906249" cy="987425"/>
          </a:xfrm>
        </p:spPr>
        <p:txBody>
          <a:bodyPr>
            <a:normAutofit fontScale="90000"/>
          </a:bodyPr>
          <a:lstStyle/>
          <a:p>
            <a:r>
              <a:rPr lang="en-US" sz="4400" b="1" dirty="0">
                <a:solidFill>
                  <a:srgbClr val="FF0000"/>
                </a:solidFill>
                <a:latin typeface="Arial" panose="020B0604020202020204" pitchFamily="34" charset="0"/>
                <a:cs typeface="Arial" panose="020B0604020202020204" pitchFamily="34" charset="0"/>
              </a:rPr>
              <a:t>Refresh Rate, Video basics and </a:t>
            </a:r>
            <a:r>
              <a:rPr lang="en-US" sz="4400" b="1" dirty="0" err="1">
                <a:solidFill>
                  <a:srgbClr val="FF0000"/>
                </a:solidFill>
                <a:latin typeface="Arial" panose="020B0604020202020204" pitchFamily="34" charset="0"/>
                <a:cs typeface="Arial" panose="020B0604020202020204" pitchFamily="34" charset="0"/>
              </a:rPr>
              <a:t>ScanConversion</a:t>
            </a:r>
            <a:r>
              <a:rPr lang="en-US" sz="4400" b="1" dirty="0">
                <a:solidFill>
                  <a:srgbClr val="FF0000"/>
                </a:solidFill>
                <a:latin typeface="Arial" panose="020B0604020202020204" pitchFamily="34" charset="0"/>
                <a:cs typeface="Arial" panose="020B0604020202020204" pitchFamily="34" charset="0"/>
              </a:rPr>
              <a:t> (contd.)</a:t>
            </a:r>
            <a:endParaRPr lang="en-IN" dirty="0"/>
          </a:p>
        </p:txBody>
      </p:sp>
      <p:sp>
        <p:nvSpPr>
          <p:cNvPr id="3" name="Content Placeholder 2">
            <a:extLst>
              <a:ext uri="{FF2B5EF4-FFF2-40B4-BE49-F238E27FC236}">
                <a16:creationId xmlns:a16="http://schemas.microsoft.com/office/drawing/2014/main" id="{B496EC95-1084-470F-B2A4-11113284D30E}"/>
              </a:ext>
            </a:extLst>
          </p:cNvPr>
          <p:cNvSpPr>
            <a:spLocks noGrp="1"/>
          </p:cNvSpPr>
          <p:nvPr>
            <p:ph idx="1"/>
          </p:nvPr>
        </p:nvSpPr>
        <p:spPr>
          <a:xfrm>
            <a:off x="142875" y="1123950"/>
            <a:ext cx="11210925" cy="5053013"/>
          </a:xfrm>
        </p:spPr>
        <p:txBody>
          <a:bodyPr>
            <a:normAutofit lnSpcReduction="10000"/>
          </a:bodyPr>
          <a:lstStyle/>
          <a:p>
            <a:r>
              <a:rPr lang="en-US" dirty="0"/>
              <a:t>Let the time available for each scan line be T. </a:t>
            </a:r>
          </a:p>
          <a:p>
            <a:r>
              <a:rPr lang="en-US" dirty="0"/>
              <a:t>Thus, we have: T * 525 * 30 = 1 sec. </a:t>
            </a:r>
          </a:p>
          <a:p>
            <a:r>
              <a:rPr lang="en-US" dirty="0"/>
              <a:t>Thus, T = </a:t>
            </a:r>
            <a:r>
              <a:rPr lang="en-US" dirty="0">
                <a:solidFill>
                  <a:srgbClr val="FFC000"/>
                </a:solidFill>
              </a:rPr>
              <a:t>63.5 </a:t>
            </a:r>
            <a:r>
              <a:rPr lang="en-IN" sz="2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µ</a:t>
            </a:r>
            <a:r>
              <a:rPr lang="en-US" dirty="0">
                <a:solidFill>
                  <a:srgbClr val="FFC000"/>
                </a:solidFill>
              </a:rPr>
              <a:t>s/scan-line </a:t>
            </a:r>
          </a:p>
          <a:p>
            <a:r>
              <a:rPr lang="en-US" dirty="0"/>
              <a:t>This includes the vertical retrace time.</a:t>
            </a:r>
          </a:p>
          <a:p>
            <a:r>
              <a:rPr lang="en-US" dirty="0"/>
              <a:t>When we consider the horizontal retrace time, the actual time to display all pixels in a scan line (time to scan from left to right only): </a:t>
            </a:r>
          </a:p>
          <a:p>
            <a:pPr marL="0" indent="0">
              <a:buNone/>
            </a:pPr>
            <a:r>
              <a:rPr lang="en-US" dirty="0"/>
              <a:t>T’ = 0.83*T = </a:t>
            </a:r>
            <a:r>
              <a:rPr lang="en-US" dirty="0">
                <a:solidFill>
                  <a:srgbClr val="FFC000"/>
                </a:solidFill>
              </a:rPr>
              <a:t>53 </a:t>
            </a:r>
            <a:r>
              <a:rPr lang="en-IN" sz="28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µ</a:t>
            </a:r>
            <a:r>
              <a:rPr lang="en-US" dirty="0">
                <a:solidFill>
                  <a:srgbClr val="FFC000"/>
                </a:solidFill>
              </a:rPr>
              <a:t>s . </a:t>
            </a:r>
          </a:p>
          <a:p>
            <a:pPr marL="0" indent="0">
              <a:buNone/>
            </a:pPr>
            <a:r>
              <a:rPr lang="en-US" dirty="0"/>
              <a:t>• Considering 4:3 aspect ratio, the number of pixels per scan line = 483*4/3 = </a:t>
            </a:r>
            <a:r>
              <a:rPr lang="en-US" dirty="0">
                <a:solidFill>
                  <a:srgbClr val="FFC000"/>
                </a:solidFill>
              </a:rPr>
              <a:t>644</a:t>
            </a:r>
            <a:r>
              <a:rPr lang="en-US" dirty="0"/>
              <a:t> </a:t>
            </a:r>
          </a:p>
          <a:p>
            <a:pPr marL="0" indent="0">
              <a:buNone/>
            </a:pPr>
            <a:r>
              <a:rPr lang="en-US" dirty="0"/>
              <a:t>• Thus, time available for the beam to access and display a pixel = </a:t>
            </a:r>
            <a:r>
              <a:rPr lang="en-US" dirty="0">
                <a:solidFill>
                  <a:srgbClr val="FFC000"/>
                </a:solidFill>
              </a:rPr>
              <a:t>82.3 ns (nano-second) .</a:t>
            </a:r>
            <a:endParaRPr lang="en-IN" dirty="0">
              <a:solidFill>
                <a:srgbClr val="FFC000"/>
              </a:solidFill>
            </a:endParaRPr>
          </a:p>
        </p:txBody>
      </p:sp>
      <p:sp>
        <p:nvSpPr>
          <p:cNvPr id="4" name="Footer Placeholder 3">
            <a:extLst>
              <a:ext uri="{FF2B5EF4-FFF2-40B4-BE49-F238E27FC236}">
                <a16:creationId xmlns:a16="http://schemas.microsoft.com/office/drawing/2014/main" id="{8D55F87C-62C9-4EE1-AEB9-EF9FF35F5457}"/>
              </a:ext>
            </a:extLst>
          </p:cNvPr>
          <p:cNvSpPr>
            <a:spLocks noGrp="1"/>
          </p:cNvSpPr>
          <p:nvPr>
            <p:ph type="ftr" sz="quarter" idx="11"/>
          </p:nvPr>
        </p:nvSpPr>
        <p:spPr>
          <a:xfrm>
            <a:off x="142875" y="6429375"/>
            <a:ext cx="11906249" cy="29210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79364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60D0-FC3B-4B2A-8465-FE8A4929B385}"/>
              </a:ext>
            </a:extLst>
          </p:cNvPr>
          <p:cNvSpPr>
            <a:spLocks noGrp="1"/>
          </p:cNvSpPr>
          <p:nvPr>
            <p:ph type="title"/>
          </p:nvPr>
        </p:nvSpPr>
        <p:spPr/>
        <p:txBody>
          <a:bodyPr/>
          <a:lstStyle/>
          <a:p>
            <a:r>
              <a:rPr lang="en-US" sz="4000" b="1" dirty="0">
                <a:solidFill>
                  <a:srgbClr val="FF0000"/>
                </a:solidFill>
                <a:latin typeface="Arial" panose="020B0604020202020204" pitchFamily="34" charset="0"/>
                <a:cs typeface="Arial" panose="020B0604020202020204" pitchFamily="34" charset="0"/>
              </a:rPr>
              <a:t>Some examples of pixel access times:</a:t>
            </a:r>
            <a:endParaRPr lang="en-IN" sz="4000" b="1" dirty="0">
              <a:solidFill>
                <a:srgbClr val="FF000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67A9EB70-08FD-4BC8-87B3-BEF8221B529A}"/>
              </a:ext>
            </a:extLst>
          </p:cNvPr>
          <p:cNvPicPr>
            <a:picLocks noGrp="1" noChangeAspect="1"/>
          </p:cNvPicPr>
          <p:nvPr>
            <p:ph idx="1"/>
          </p:nvPr>
        </p:nvPicPr>
        <p:blipFill>
          <a:blip r:embed="rId2"/>
          <a:stretch>
            <a:fillRect/>
          </a:stretch>
        </p:blipFill>
        <p:spPr/>
      </p:pic>
      <p:sp>
        <p:nvSpPr>
          <p:cNvPr id="4" name="Footer Placeholder 3">
            <a:extLst>
              <a:ext uri="{FF2B5EF4-FFF2-40B4-BE49-F238E27FC236}">
                <a16:creationId xmlns:a16="http://schemas.microsoft.com/office/drawing/2014/main" id="{09B55BF0-2DB3-47E8-9787-B34D0A80F453}"/>
              </a:ext>
            </a:extLst>
          </p:cNvPr>
          <p:cNvSpPr>
            <a:spLocks noGrp="1"/>
          </p:cNvSpPr>
          <p:nvPr>
            <p:ph type="ftr" sz="quarter" idx="11"/>
          </p:nvPr>
        </p:nvSpPr>
        <p:spPr>
          <a:xfrm>
            <a:off x="85725" y="6492874"/>
            <a:ext cx="11963400" cy="231775"/>
          </a:xfrm>
        </p:spPr>
        <p:txBody>
          <a:bodyPr/>
          <a:lstStyle/>
          <a:p>
            <a:r>
              <a:rPr lang="en-IN" dirty="0"/>
              <a:t>COMUTER GRAPHICS AND VISUALIZATION</a:t>
            </a:r>
            <a:r>
              <a:rPr lang="en-IN"/>
              <a:t>,                                                                                                                                                                             Sougandhika </a:t>
            </a:r>
            <a:r>
              <a:rPr lang="en-IN" dirty="0"/>
              <a:t>Narayan, Asst Prof, Dept of CSE, KSIT  </a:t>
            </a:r>
          </a:p>
        </p:txBody>
      </p:sp>
    </p:spTree>
    <p:extLst>
      <p:ext uri="{BB962C8B-B14F-4D97-AF65-F5344CB8AC3E}">
        <p14:creationId xmlns:p14="http://schemas.microsoft.com/office/powerpoint/2010/main" val="2539417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0C8-43B8-44AF-BEE6-42DAC933E6EC}"/>
              </a:ext>
            </a:extLst>
          </p:cNvPr>
          <p:cNvSpPr>
            <a:spLocks noGrp="1"/>
          </p:cNvSpPr>
          <p:nvPr>
            <p:ph type="title"/>
          </p:nvPr>
        </p:nvSpPr>
        <p:spPr>
          <a:xfrm>
            <a:off x="838200" y="365126"/>
            <a:ext cx="10515600" cy="787400"/>
          </a:xfrm>
        </p:spPr>
        <p:txBody>
          <a:bodyPr>
            <a:normAutofit/>
          </a:bodyPr>
          <a:lstStyle/>
          <a:p>
            <a:r>
              <a:rPr lang="en-US" sz="3200" b="1" dirty="0">
                <a:solidFill>
                  <a:srgbClr val="FF0000"/>
                </a:solidFill>
                <a:latin typeface="Arial" panose="020B0604020202020204" pitchFamily="34" charset="0"/>
                <a:cs typeface="Arial" panose="020B0604020202020204" pitchFamily="34" charset="0"/>
              </a:rPr>
              <a:t>N-bit plane gray level Frame buffer</a:t>
            </a:r>
            <a:endParaRPr lang="en-IN" sz="32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30B01E7-40D4-43C1-976A-DDC185829E5E}"/>
              </a:ext>
            </a:extLst>
          </p:cNvPr>
          <p:cNvSpPr>
            <a:spLocks noGrp="1"/>
          </p:cNvSpPr>
          <p:nvPr>
            <p:ph idx="1"/>
          </p:nvPr>
        </p:nvSpPr>
        <p:spPr>
          <a:xfrm>
            <a:off x="838200" y="1152526"/>
            <a:ext cx="10515600" cy="5024437"/>
          </a:xfrm>
        </p:spPr>
        <p:txBody>
          <a:bodyPr/>
          <a:lstStyle/>
          <a:p>
            <a:endParaRPr lang="en-US" dirty="0"/>
          </a:p>
          <a:p>
            <a:r>
              <a:rPr lang="en-US" dirty="0"/>
              <a:t>Choice of the number of gray scales and colors depend on the value of N (bit plane size) </a:t>
            </a:r>
          </a:p>
          <a:p>
            <a:pPr>
              <a:buFont typeface="Wingdings" panose="05000000000000000000" pitchFamily="2" charset="2"/>
              <a:buChar char="Ø"/>
            </a:pPr>
            <a:r>
              <a:rPr lang="en-US" dirty="0"/>
              <a:t>N = 1 – two colors (B&amp;W) </a:t>
            </a:r>
          </a:p>
          <a:p>
            <a:pPr>
              <a:buFont typeface="Wingdings" panose="05000000000000000000" pitchFamily="2" charset="2"/>
              <a:buChar char="Ø"/>
            </a:pPr>
            <a:r>
              <a:rPr lang="en-US" dirty="0"/>
              <a:t>N = 3 – 8 gray scales or colors </a:t>
            </a:r>
          </a:p>
          <a:p>
            <a:pPr>
              <a:buFont typeface="Wingdings" panose="05000000000000000000" pitchFamily="2" charset="2"/>
              <a:buChar char="Ø"/>
            </a:pPr>
            <a:r>
              <a:rPr lang="en-US" dirty="0"/>
              <a:t>N = 8 – 256 gray scales or colors </a:t>
            </a:r>
          </a:p>
          <a:p>
            <a:pPr>
              <a:buFont typeface="Wingdings" panose="05000000000000000000" pitchFamily="2" charset="2"/>
              <a:buChar char="Ø"/>
            </a:pPr>
            <a:r>
              <a:rPr lang="en-US" dirty="0"/>
              <a:t>N = 24 – 16 million colors </a:t>
            </a:r>
          </a:p>
          <a:p>
            <a:pPr marL="0" indent="0">
              <a:buNone/>
            </a:pPr>
            <a:r>
              <a:rPr lang="en-US" dirty="0"/>
              <a:t>• For colored displays (raster-scan), three separate color guns must be used. </a:t>
            </a:r>
          </a:p>
          <a:p>
            <a:pPr marL="0" indent="0">
              <a:buNone/>
            </a:pPr>
            <a:r>
              <a:rPr lang="en-US" dirty="0"/>
              <a:t>• Each bit/byte plane drives a color gun.</a:t>
            </a:r>
            <a:endParaRPr lang="en-IN" dirty="0"/>
          </a:p>
        </p:txBody>
      </p:sp>
      <p:sp>
        <p:nvSpPr>
          <p:cNvPr id="4" name="Footer Placeholder 3">
            <a:extLst>
              <a:ext uri="{FF2B5EF4-FFF2-40B4-BE49-F238E27FC236}">
                <a16:creationId xmlns:a16="http://schemas.microsoft.com/office/drawing/2014/main" id="{1A6427A6-0893-488C-BAD8-F72F69FD22CB}"/>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2145352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81C3-626D-4CE7-8C59-7966447298B5}"/>
              </a:ext>
            </a:extLst>
          </p:cNvPr>
          <p:cNvSpPr>
            <a:spLocks noGrp="1"/>
          </p:cNvSpPr>
          <p:nvPr>
            <p:ph type="title"/>
          </p:nvPr>
        </p:nvSpPr>
        <p:spPr/>
        <p:txBody>
          <a:bodyPr/>
          <a:lstStyle/>
          <a:p>
            <a:r>
              <a:rPr lang="en-US" sz="3200" b="1" dirty="0">
                <a:solidFill>
                  <a:srgbClr val="FF0000"/>
                </a:solidFill>
                <a:latin typeface="Arial" panose="020B0604020202020204" pitchFamily="34" charset="0"/>
                <a:cs typeface="Arial" panose="020B0604020202020204" pitchFamily="34" charset="0"/>
              </a:rPr>
              <a:t>A single bit-plane black &amp; white frame buffer raster CRT graphics device.</a:t>
            </a:r>
            <a:endParaRPr lang="en-IN" sz="3200" b="1" dirty="0">
              <a:solidFill>
                <a:srgbClr val="FF000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C3DAF8B3-C2DB-49F4-B83F-7E9531F6B107}"/>
              </a:ext>
            </a:extLst>
          </p:cNvPr>
          <p:cNvPicPr>
            <a:picLocks noGrp="1" noChangeAspect="1"/>
          </p:cNvPicPr>
          <p:nvPr>
            <p:ph idx="1"/>
          </p:nvPr>
        </p:nvPicPr>
        <p:blipFill>
          <a:blip r:embed="rId2"/>
          <a:stretch>
            <a:fillRect/>
          </a:stretch>
        </p:blipFill>
        <p:spPr>
          <a:xfrm>
            <a:off x="838200" y="1932714"/>
            <a:ext cx="10515600" cy="4137159"/>
          </a:xfrm>
        </p:spPr>
      </p:pic>
      <p:sp>
        <p:nvSpPr>
          <p:cNvPr id="4" name="Footer Placeholder 3">
            <a:extLst>
              <a:ext uri="{FF2B5EF4-FFF2-40B4-BE49-F238E27FC236}">
                <a16:creationId xmlns:a16="http://schemas.microsoft.com/office/drawing/2014/main" id="{F76DBC33-4DD5-493B-A5A2-E562F82673C8}"/>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3239070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1ACF-18BE-4DED-B2EB-8320D40EEC88}"/>
              </a:ext>
            </a:extLst>
          </p:cNvPr>
          <p:cNvSpPr>
            <a:spLocks noGrp="1"/>
          </p:cNvSpPr>
          <p:nvPr>
            <p:ph type="title"/>
          </p:nvPr>
        </p:nvSpPr>
        <p:spPr>
          <a:xfrm>
            <a:off x="838200" y="136525"/>
            <a:ext cx="10515600" cy="1325563"/>
          </a:xfrm>
        </p:spPr>
        <p:txBody>
          <a:bodyPr>
            <a:normAutofit/>
          </a:bodyPr>
          <a:lstStyle/>
          <a:p>
            <a:r>
              <a:rPr lang="en-US" sz="3600" b="1" dirty="0">
                <a:solidFill>
                  <a:srgbClr val="FF0000"/>
                </a:solidFill>
                <a:latin typeface="Arial" panose="020B0604020202020204" pitchFamily="34" charset="0"/>
                <a:cs typeface="Arial" panose="020B0604020202020204" pitchFamily="34" charset="0"/>
              </a:rPr>
              <a:t>An N-bit plane gray level frame buffer</a:t>
            </a:r>
            <a:endParaRPr lang="en-IN" sz="3600" b="1" dirty="0">
              <a:solidFill>
                <a:srgbClr val="FF000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EA93CD3D-DFFD-4BD2-8FF2-EDEA76984DDF}"/>
              </a:ext>
            </a:extLst>
          </p:cNvPr>
          <p:cNvPicPr>
            <a:picLocks noGrp="1" noChangeAspect="1"/>
          </p:cNvPicPr>
          <p:nvPr>
            <p:ph idx="1"/>
          </p:nvPr>
        </p:nvPicPr>
        <p:blipFill>
          <a:blip r:embed="rId2"/>
          <a:stretch>
            <a:fillRect/>
          </a:stretch>
        </p:blipFill>
        <p:spPr>
          <a:xfrm>
            <a:off x="409575" y="1295400"/>
            <a:ext cx="9701376" cy="4806065"/>
          </a:xfrm>
        </p:spPr>
      </p:pic>
      <p:sp>
        <p:nvSpPr>
          <p:cNvPr id="4" name="Footer Placeholder 3">
            <a:extLst>
              <a:ext uri="{FF2B5EF4-FFF2-40B4-BE49-F238E27FC236}">
                <a16:creationId xmlns:a16="http://schemas.microsoft.com/office/drawing/2014/main" id="{D3D77793-E93A-47CF-93F4-4B536FD984D3}"/>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2382553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EE02-4BA5-4926-AD56-2123B4F58D77}"/>
              </a:ext>
            </a:extLst>
          </p:cNvPr>
          <p:cNvSpPr>
            <a:spLocks noGrp="1"/>
          </p:cNvSpPr>
          <p:nvPr>
            <p:ph type="title"/>
          </p:nvPr>
        </p:nvSpPr>
        <p:spPr>
          <a:xfrm>
            <a:off x="838200" y="365125"/>
            <a:ext cx="10515600" cy="758825"/>
          </a:xfrm>
        </p:spPr>
        <p:txBody>
          <a:bodyPr/>
          <a:lstStyle/>
          <a:p>
            <a:r>
              <a:rPr lang="en-IN" sz="3600" b="1" dirty="0">
                <a:solidFill>
                  <a:srgbClr val="FF0000"/>
                </a:solidFill>
                <a:latin typeface="Arial" panose="020B0604020202020204" pitchFamily="34" charset="0"/>
                <a:cs typeface="Arial" panose="020B0604020202020204" pitchFamily="34" charset="0"/>
              </a:rPr>
              <a:t>Simple </a:t>
            </a:r>
            <a:r>
              <a:rPr lang="en-IN" sz="3600" b="1" dirty="0" err="1">
                <a:solidFill>
                  <a:srgbClr val="FF0000"/>
                </a:solidFill>
                <a:latin typeface="Arial" panose="020B0604020202020204" pitchFamily="34" charset="0"/>
                <a:cs typeface="Arial" panose="020B0604020202020204" pitchFamily="34" charset="0"/>
              </a:rPr>
              <a:t>color</a:t>
            </a:r>
            <a:r>
              <a:rPr lang="en-IN" sz="3600" b="1" dirty="0">
                <a:solidFill>
                  <a:srgbClr val="FF0000"/>
                </a:solidFill>
                <a:latin typeface="Arial" panose="020B0604020202020204" pitchFamily="34" charset="0"/>
                <a:cs typeface="Arial" panose="020B0604020202020204" pitchFamily="34" charset="0"/>
              </a:rPr>
              <a:t> frame buffer</a:t>
            </a:r>
          </a:p>
        </p:txBody>
      </p:sp>
      <p:pic>
        <p:nvPicPr>
          <p:cNvPr id="6" name="Content Placeholder 5">
            <a:extLst>
              <a:ext uri="{FF2B5EF4-FFF2-40B4-BE49-F238E27FC236}">
                <a16:creationId xmlns:a16="http://schemas.microsoft.com/office/drawing/2014/main" id="{9C3EF9BE-3A17-4A5E-9D73-20E9781E71A6}"/>
              </a:ext>
            </a:extLst>
          </p:cNvPr>
          <p:cNvPicPr>
            <a:picLocks noGrp="1" noChangeAspect="1"/>
          </p:cNvPicPr>
          <p:nvPr>
            <p:ph idx="1"/>
          </p:nvPr>
        </p:nvPicPr>
        <p:blipFill>
          <a:blip r:embed="rId2"/>
          <a:stretch>
            <a:fillRect/>
          </a:stretch>
        </p:blipFill>
        <p:spPr>
          <a:xfrm>
            <a:off x="838200" y="1409700"/>
            <a:ext cx="8901581" cy="4767263"/>
          </a:xfrm>
        </p:spPr>
      </p:pic>
      <p:sp>
        <p:nvSpPr>
          <p:cNvPr id="4" name="Footer Placeholder 3">
            <a:extLst>
              <a:ext uri="{FF2B5EF4-FFF2-40B4-BE49-F238E27FC236}">
                <a16:creationId xmlns:a16="http://schemas.microsoft.com/office/drawing/2014/main" id="{B8296C3D-1895-4CA9-A70B-7658ADAE6A02}"/>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4078264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18A9-41EA-475F-8E49-F4C9AFF0C726}"/>
              </a:ext>
            </a:extLst>
          </p:cNvPr>
          <p:cNvSpPr>
            <a:spLocks noGrp="1"/>
          </p:cNvSpPr>
          <p:nvPr>
            <p:ph type="title"/>
          </p:nvPr>
        </p:nvSpPr>
        <p:spPr>
          <a:xfrm>
            <a:off x="542925" y="234061"/>
            <a:ext cx="10515600" cy="743840"/>
          </a:xfrm>
        </p:spPr>
        <p:txBody>
          <a:bodyPr>
            <a:normAutofit/>
          </a:bodyPr>
          <a:lstStyle/>
          <a:p>
            <a:r>
              <a:rPr lang="en-US" sz="3600" b="1" dirty="0">
                <a:solidFill>
                  <a:srgbClr val="FF0000"/>
                </a:solidFill>
                <a:latin typeface="Arial" panose="020B0604020202020204" pitchFamily="34" charset="0"/>
                <a:cs typeface="Arial" panose="020B0604020202020204" pitchFamily="34" charset="0"/>
              </a:rPr>
              <a:t>N-bit plane gray level Frame buffer (Contd.)</a:t>
            </a:r>
            <a:endParaRPr lang="en-IN" sz="36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3B5FA92-6F7E-436E-9C1C-8988A600AAC6}"/>
              </a:ext>
            </a:extLst>
          </p:cNvPr>
          <p:cNvSpPr>
            <a:spLocks noGrp="1"/>
          </p:cNvSpPr>
          <p:nvPr>
            <p:ph idx="1"/>
          </p:nvPr>
        </p:nvSpPr>
        <p:spPr>
          <a:xfrm>
            <a:off x="752475" y="977901"/>
            <a:ext cx="10515600" cy="4833938"/>
          </a:xfrm>
        </p:spPr>
        <p:txBody>
          <a:bodyPr/>
          <a:lstStyle/>
          <a:p>
            <a:r>
              <a:rPr lang="en-US" dirty="0"/>
              <a:t>In case of one-bit for each color frame buffer, we get 8 colors as:</a:t>
            </a:r>
            <a:endParaRPr lang="en-IN" dirty="0"/>
          </a:p>
        </p:txBody>
      </p:sp>
      <p:sp>
        <p:nvSpPr>
          <p:cNvPr id="4" name="Footer Placeholder 3">
            <a:extLst>
              <a:ext uri="{FF2B5EF4-FFF2-40B4-BE49-F238E27FC236}">
                <a16:creationId xmlns:a16="http://schemas.microsoft.com/office/drawing/2014/main" id="{2A698EE9-31D7-41AE-91DD-FA7639108505}"/>
              </a:ext>
            </a:extLst>
          </p:cNvPr>
          <p:cNvSpPr>
            <a:spLocks noGrp="1"/>
          </p:cNvSpPr>
          <p:nvPr>
            <p:ph type="ftr" sz="quarter" idx="11"/>
          </p:nvPr>
        </p:nvSpPr>
        <p:spPr/>
        <p:txBody>
          <a:bodyPr/>
          <a:lstStyle/>
          <a:p>
            <a:r>
              <a:rPr lang="en-IN"/>
              <a:t>COMUTER GRAPHICS AND VISUALIZATION,  Sougandhika Narayan, Asst Prof, Dept of CSE, KSIT  </a:t>
            </a:r>
          </a:p>
        </p:txBody>
      </p:sp>
      <p:pic>
        <p:nvPicPr>
          <p:cNvPr id="6" name="Picture 5">
            <a:extLst>
              <a:ext uri="{FF2B5EF4-FFF2-40B4-BE49-F238E27FC236}">
                <a16:creationId xmlns:a16="http://schemas.microsoft.com/office/drawing/2014/main" id="{4D2AFA73-14C2-4ECA-B595-5C9DCDB256B7}"/>
              </a:ext>
            </a:extLst>
          </p:cNvPr>
          <p:cNvPicPr>
            <a:picLocks noChangeAspect="1"/>
          </p:cNvPicPr>
          <p:nvPr/>
        </p:nvPicPr>
        <p:blipFill>
          <a:blip r:embed="rId2"/>
          <a:stretch>
            <a:fillRect/>
          </a:stretch>
        </p:blipFill>
        <p:spPr>
          <a:xfrm>
            <a:off x="1312253" y="1538193"/>
            <a:ext cx="7869847" cy="4545901"/>
          </a:xfrm>
          <a:prstGeom prst="rect">
            <a:avLst/>
          </a:prstGeom>
        </p:spPr>
      </p:pic>
    </p:spTree>
    <p:extLst>
      <p:ext uri="{BB962C8B-B14F-4D97-AF65-F5344CB8AC3E}">
        <p14:creationId xmlns:p14="http://schemas.microsoft.com/office/powerpoint/2010/main" val="2844922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6D5E-A93E-4589-9ECE-73AC63A8612F}"/>
              </a:ext>
            </a:extLst>
          </p:cNvPr>
          <p:cNvSpPr>
            <a:spLocks noGrp="1"/>
          </p:cNvSpPr>
          <p:nvPr>
            <p:ph type="title"/>
          </p:nvPr>
        </p:nvSpPr>
        <p:spPr>
          <a:xfrm>
            <a:off x="838200" y="365125"/>
            <a:ext cx="10515600" cy="987425"/>
          </a:xfrm>
        </p:spPr>
        <p:txBody>
          <a:bodyPr>
            <a:normAutofit fontScale="90000"/>
          </a:bodyPr>
          <a:lstStyle/>
          <a:p>
            <a:pPr algn="just"/>
            <a:r>
              <a:rPr lang="en-US" sz="3600" b="1" dirty="0">
                <a:solidFill>
                  <a:srgbClr val="FF0000"/>
                </a:solidFill>
                <a:latin typeface="Arial" panose="020B0604020202020204" pitchFamily="34" charset="0"/>
                <a:cs typeface="Arial" panose="020B0604020202020204" pitchFamily="34" charset="0"/>
              </a:rPr>
              <a:t>Operation of a delta-delta, shadow-mask CRT. Three electron guns, aligned with the triangular color-dot patterns on the screen, are directed to each dot triangle by a shadow mask.</a:t>
            </a:r>
            <a:endParaRPr lang="en-IN" sz="3600" b="1" dirty="0">
              <a:solidFill>
                <a:srgbClr val="FF000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9D5A80E1-7345-42A3-93D2-6DDF0D75ED97}"/>
              </a:ext>
            </a:extLst>
          </p:cNvPr>
          <p:cNvPicPr>
            <a:picLocks noGrp="1" noChangeAspect="1"/>
          </p:cNvPicPr>
          <p:nvPr>
            <p:ph idx="1"/>
          </p:nvPr>
        </p:nvPicPr>
        <p:blipFill>
          <a:blip r:embed="rId2"/>
          <a:stretch>
            <a:fillRect/>
          </a:stretch>
        </p:blipFill>
        <p:spPr>
          <a:xfrm>
            <a:off x="923925" y="1825625"/>
            <a:ext cx="9285401" cy="4351338"/>
          </a:xfrm>
        </p:spPr>
      </p:pic>
      <p:sp>
        <p:nvSpPr>
          <p:cNvPr id="4" name="Footer Placeholder 3">
            <a:extLst>
              <a:ext uri="{FF2B5EF4-FFF2-40B4-BE49-F238E27FC236}">
                <a16:creationId xmlns:a16="http://schemas.microsoft.com/office/drawing/2014/main" id="{2A969299-5EFF-4B41-B8A9-787AE9C0AEFB}"/>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69199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8CA4-5249-4A29-92DB-982F706098FD}"/>
              </a:ext>
            </a:extLst>
          </p:cNvPr>
          <p:cNvSpPr>
            <a:spLocks noGrp="1"/>
          </p:cNvSpPr>
          <p:nvPr>
            <p:ph type="title"/>
          </p:nvPr>
        </p:nvSpPr>
        <p:spPr/>
        <p:txBody>
          <a:bodyPr>
            <a:normAutofit/>
          </a:bodyPr>
          <a:lstStyle/>
          <a:p>
            <a:r>
              <a:rPr lang="en-IN" sz="4000" dirty="0">
                <a:solidFill>
                  <a:srgbClr val="C00000"/>
                </a:solidFill>
                <a:latin typeface="Times New Roman" panose="02020603050405020304" pitchFamily="18" charset="0"/>
                <a:cs typeface="Times New Roman" panose="02020603050405020304" pitchFamily="18" charset="0"/>
              </a:rPr>
              <a:t>Examples of Computer Graphics Devices: </a:t>
            </a:r>
          </a:p>
        </p:txBody>
      </p:sp>
      <p:sp>
        <p:nvSpPr>
          <p:cNvPr id="3" name="Content Placeholder 2">
            <a:extLst>
              <a:ext uri="{FF2B5EF4-FFF2-40B4-BE49-F238E27FC236}">
                <a16:creationId xmlns:a16="http://schemas.microsoft.com/office/drawing/2014/main" id="{B6707979-E5E2-49CA-8336-5B6A594F1017}"/>
              </a:ext>
            </a:extLst>
          </p:cNvPr>
          <p:cNvSpPr>
            <a:spLocks noGrp="1"/>
          </p:cNvSpPr>
          <p:nvPr>
            <p:ph idx="1"/>
          </p:nvPr>
        </p:nvSpPr>
        <p:spPr/>
        <p:txBody>
          <a:bodyPr>
            <a:normAutofit lnSpcReduction="10000"/>
          </a:bodyPr>
          <a:lstStyle/>
          <a:p>
            <a:pPr algn="just"/>
            <a:r>
              <a:rPr lang="en-IN" sz="4000" dirty="0">
                <a:latin typeface="Times New Roman" panose="02020603050405020304" pitchFamily="18" charset="0"/>
                <a:ea typeface="+mj-ea"/>
                <a:cs typeface="Times New Roman" panose="02020603050405020304" pitchFamily="18" charset="0"/>
              </a:rPr>
              <a:t>CRT, EGA/CGA/VGA/SVGA Monitors, plotters, data matrix, laser printers, Films, Flat panel devices, Video digitizers, Scanners, LCD panels, Keyboard, Joystick, Mouse, Touch screen, Track ball etc.</a:t>
            </a:r>
          </a:p>
          <a:p>
            <a:pPr algn="just"/>
            <a:endParaRPr lang="en-IN" sz="4000" dirty="0">
              <a:latin typeface="Times New Roman" panose="02020603050405020304" pitchFamily="18" charset="0"/>
              <a:ea typeface="+mj-ea"/>
              <a:cs typeface="Times New Roman" panose="02020603050405020304" pitchFamily="18" charset="0"/>
            </a:endParaRPr>
          </a:p>
          <a:p>
            <a:pPr algn="just"/>
            <a:r>
              <a:rPr lang="en-IN" sz="4000" dirty="0">
                <a:latin typeface="Times New Roman" panose="02020603050405020304" pitchFamily="18" charset="0"/>
                <a:ea typeface="+mj-ea"/>
                <a:cs typeface="Times New Roman" panose="02020603050405020304" pitchFamily="18" charset="0"/>
              </a:rPr>
              <a:t>The most commonly used display device is the </a:t>
            </a:r>
            <a:r>
              <a:rPr lang="en-IN" sz="4000" dirty="0">
                <a:solidFill>
                  <a:srgbClr val="FF0000"/>
                </a:solidFill>
                <a:latin typeface="Times New Roman" panose="02020603050405020304" pitchFamily="18" charset="0"/>
                <a:ea typeface="+mj-ea"/>
                <a:cs typeface="Times New Roman" panose="02020603050405020304" pitchFamily="18" charset="0"/>
              </a:rPr>
              <a:t>CRT monitor.</a:t>
            </a:r>
          </a:p>
        </p:txBody>
      </p:sp>
      <p:sp>
        <p:nvSpPr>
          <p:cNvPr id="4" name="Footer Placeholder 3">
            <a:extLst>
              <a:ext uri="{FF2B5EF4-FFF2-40B4-BE49-F238E27FC236}">
                <a16:creationId xmlns:a16="http://schemas.microsoft.com/office/drawing/2014/main" id="{7BDDB074-8438-4EC3-863B-51A310F1EA48}"/>
              </a:ext>
            </a:extLst>
          </p:cNvPr>
          <p:cNvSpPr>
            <a:spLocks noGrp="1"/>
          </p:cNvSpPr>
          <p:nvPr>
            <p:ph type="ftr" sz="quarter" idx="11"/>
          </p:nvPr>
        </p:nvSpPr>
        <p:spPr>
          <a:xfrm>
            <a:off x="333375" y="6356350"/>
            <a:ext cx="11229975" cy="3587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42493420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AACD-0C8E-4EA6-B000-D68B8042FEF7}"/>
              </a:ext>
            </a:extLst>
          </p:cNvPr>
          <p:cNvSpPr>
            <a:spLocks noGrp="1"/>
          </p:cNvSpPr>
          <p:nvPr>
            <p:ph type="title"/>
          </p:nvPr>
        </p:nvSpPr>
        <p:spPr>
          <a:xfrm>
            <a:off x="761999" y="18256"/>
            <a:ext cx="10982325" cy="829470"/>
          </a:xfrm>
        </p:spPr>
        <p:txBody>
          <a:bodyPr/>
          <a:lstStyle/>
          <a:p>
            <a:r>
              <a:rPr lang="en-US" sz="3200" b="1" dirty="0">
                <a:solidFill>
                  <a:srgbClr val="FF0000"/>
                </a:solidFill>
                <a:latin typeface="Arial" panose="020B0604020202020204" pitchFamily="34" charset="0"/>
                <a:cs typeface="Arial" panose="020B0604020202020204" pitchFamily="34" charset="0"/>
              </a:rPr>
              <a:t>Color CRT electron gun and shadow mask arrangement</a:t>
            </a:r>
            <a:endParaRPr lang="en-IN" sz="3200" b="1" dirty="0">
              <a:solidFill>
                <a:srgbClr val="FF000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87DE85A3-03A2-4894-B510-41BD2474FC13}"/>
              </a:ext>
            </a:extLst>
          </p:cNvPr>
          <p:cNvPicPr>
            <a:picLocks noGrp="1" noChangeAspect="1"/>
          </p:cNvPicPr>
          <p:nvPr>
            <p:ph idx="1"/>
          </p:nvPr>
        </p:nvPicPr>
        <p:blipFill>
          <a:blip r:embed="rId2"/>
          <a:stretch>
            <a:fillRect/>
          </a:stretch>
        </p:blipFill>
        <p:spPr>
          <a:xfrm>
            <a:off x="1352550" y="847726"/>
            <a:ext cx="8887724" cy="5410199"/>
          </a:xfrm>
        </p:spPr>
      </p:pic>
      <p:sp>
        <p:nvSpPr>
          <p:cNvPr id="4" name="Footer Placeholder 3">
            <a:extLst>
              <a:ext uri="{FF2B5EF4-FFF2-40B4-BE49-F238E27FC236}">
                <a16:creationId xmlns:a16="http://schemas.microsoft.com/office/drawing/2014/main" id="{97D3034B-D833-4B78-82BF-E7FF833CCA55}"/>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448395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D513-1853-43D2-9639-851EC3B36467}"/>
              </a:ext>
            </a:extLst>
          </p:cNvPr>
          <p:cNvSpPr>
            <a:spLocks noGrp="1"/>
          </p:cNvSpPr>
          <p:nvPr>
            <p:ph type="title"/>
          </p:nvPr>
        </p:nvSpPr>
        <p:spPr>
          <a:xfrm>
            <a:off x="838200" y="136525"/>
            <a:ext cx="10515600" cy="739775"/>
          </a:xfrm>
        </p:spPr>
        <p:txBody>
          <a:bodyPr/>
          <a:lstStyle/>
          <a:p>
            <a:r>
              <a:rPr lang="en-US" sz="3200" b="1" dirty="0">
                <a:solidFill>
                  <a:srgbClr val="FF0000"/>
                </a:solidFill>
                <a:latin typeface="Arial" panose="020B0604020202020204" pitchFamily="34" charset="0"/>
                <a:cs typeface="Arial" panose="020B0604020202020204" pitchFamily="34" charset="0"/>
              </a:rPr>
              <a:t>Phosphorus dot pattern for a shadow mask CRT</a:t>
            </a:r>
            <a:endParaRPr lang="en-IN" sz="3200" b="1" dirty="0">
              <a:solidFill>
                <a:srgbClr val="FF000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DC7964B5-4FDF-44B9-8BDB-EFA12ABEF8F0}"/>
              </a:ext>
            </a:extLst>
          </p:cNvPr>
          <p:cNvPicPr>
            <a:picLocks noGrp="1" noChangeAspect="1"/>
          </p:cNvPicPr>
          <p:nvPr>
            <p:ph idx="1"/>
          </p:nvPr>
        </p:nvPicPr>
        <p:blipFill>
          <a:blip r:embed="rId2"/>
          <a:stretch>
            <a:fillRect/>
          </a:stretch>
        </p:blipFill>
        <p:spPr>
          <a:xfrm>
            <a:off x="2000250" y="981075"/>
            <a:ext cx="7441504" cy="5195888"/>
          </a:xfrm>
        </p:spPr>
      </p:pic>
      <p:sp>
        <p:nvSpPr>
          <p:cNvPr id="4" name="Footer Placeholder 3">
            <a:extLst>
              <a:ext uri="{FF2B5EF4-FFF2-40B4-BE49-F238E27FC236}">
                <a16:creationId xmlns:a16="http://schemas.microsoft.com/office/drawing/2014/main" id="{2BAAFF68-77D5-4050-B0F6-709444420EFF}"/>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484106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5C82-DE41-4BAB-A572-10DA78F5F55A}"/>
              </a:ext>
            </a:extLst>
          </p:cNvPr>
          <p:cNvSpPr>
            <a:spLocks noGrp="1"/>
          </p:cNvSpPr>
          <p:nvPr>
            <p:ph type="title"/>
          </p:nvPr>
        </p:nvSpPr>
        <p:spPr>
          <a:xfrm>
            <a:off x="838200" y="136525"/>
            <a:ext cx="10515600" cy="558800"/>
          </a:xfrm>
        </p:spPr>
        <p:txBody>
          <a:bodyPr>
            <a:normAutofit fontScale="90000"/>
          </a:bodyPr>
          <a:lstStyle/>
          <a:p>
            <a:r>
              <a:rPr lang="en-US" sz="3600" b="1" dirty="0">
                <a:solidFill>
                  <a:srgbClr val="FF0000"/>
                </a:solidFill>
                <a:latin typeface="Arial" panose="020B0604020202020204" pitchFamily="34" charset="0"/>
                <a:cs typeface="Arial" panose="020B0604020202020204" pitchFamily="34" charset="0"/>
              </a:rPr>
              <a:t>LCD and FLAT PANEL DISPLAYS</a:t>
            </a:r>
            <a:endParaRPr lang="en-IN" sz="36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1976845-BD48-49B2-B68F-A895E5154F11}"/>
              </a:ext>
            </a:extLst>
          </p:cNvPr>
          <p:cNvSpPr>
            <a:spLocks noGrp="1"/>
          </p:cNvSpPr>
          <p:nvPr>
            <p:ph idx="1"/>
          </p:nvPr>
        </p:nvSpPr>
        <p:spPr>
          <a:xfrm>
            <a:off x="838199" y="695326"/>
            <a:ext cx="10848975" cy="5481638"/>
          </a:xfrm>
        </p:spPr>
        <p:txBody>
          <a:bodyPr>
            <a:noAutofit/>
          </a:bodyPr>
          <a:lstStyle/>
          <a:p>
            <a:r>
              <a:rPr lang="en-US" sz="3200" dirty="0"/>
              <a:t>LCD is made up of 6 layers – vertical polarizer plane; </a:t>
            </a:r>
          </a:p>
          <a:p>
            <a:r>
              <a:rPr lang="en-US" sz="3200" dirty="0"/>
              <a:t>layer of thin grid wires; layer of LCDs; layer of horizontal grid wires; horizontal polarizer; and finally a reflector. </a:t>
            </a:r>
          </a:p>
          <a:p>
            <a:r>
              <a:rPr lang="en-US" sz="3200" dirty="0">
                <a:solidFill>
                  <a:srgbClr val="FFC000"/>
                </a:solidFill>
              </a:rPr>
              <a:t>LCD material is made up of long crystalline molecules; When the crystals are in an electric field, they all line up in the same direction. </a:t>
            </a:r>
          </a:p>
          <a:p>
            <a:r>
              <a:rPr lang="en-US" sz="3200" dirty="0"/>
              <a:t>Active matrix panels have a transistor at each grid point (X, Y). Crystals are dyed up to provide color. Transistors act as memory, and also cause the crystals to change their state quickly. </a:t>
            </a:r>
          </a:p>
          <a:p>
            <a:r>
              <a:rPr lang="en-US" sz="3200" dirty="0">
                <a:solidFill>
                  <a:srgbClr val="FFC000"/>
                </a:solidFill>
              </a:rPr>
              <a:t>LCD displays are low cost, low weight, small size and low power consumption</a:t>
            </a:r>
            <a:endParaRPr lang="en-IN" sz="3200" dirty="0">
              <a:solidFill>
                <a:srgbClr val="FFC000"/>
              </a:solidFill>
            </a:endParaRPr>
          </a:p>
        </p:txBody>
      </p:sp>
      <p:sp>
        <p:nvSpPr>
          <p:cNvPr id="4" name="Footer Placeholder 3">
            <a:extLst>
              <a:ext uri="{FF2B5EF4-FFF2-40B4-BE49-F238E27FC236}">
                <a16:creationId xmlns:a16="http://schemas.microsoft.com/office/drawing/2014/main" id="{3EFEDC33-B164-4606-8B03-68FB3B794A93}"/>
              </a:ext>
            </a:extLst>
          </p:cNvPr>
          <p:cNvSpPr>
            <a:spLocks noGrp="1"/>
          </p:cNvSpPr>
          <p:nvPr>
            <p:ph type="ftr" sz="quarter" idx="11"/>
          </p:nvPr>
        </p:nvSpPr>
        <p:spPr>
          <a:xfrm>
            <a:off x="4676775" y="6356350"/>
            <a:ext cx="4114800" cy="36512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239018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F59B-D835-451C-9F86-E14C3CE676DF}"/>
              </a:ext>
            </a:extLst>
          </p:cNvPr>
          <p:cNvSpPr>
            <a:spLocks noGrp="1"/>
          </p:cNvSpPr>
          <p:nvPr>
            <p:ph type="title"/>
          </p:nvPr>
        </p:nvSpPr>
        <p:spPr>
          <a:xfrm>
            <a:off x="838200" y="136525"/>
            <a:ext cx="10515600" cy="701675"/>
          </a:xfrm>
        </p:spPr>
        <p:txBody>
          <a:bodyPr/>
          <a:lstStyle/>
          <a:p>
            <a:r>
              <a:rPr lang="en-US" sz="3200" b="1" dirty="0">
                <a:solidFill>
                  <a:srgbClr val="FF0000"/>
                </a:solidFill>
                <a:latin typeface="Arial" panose="020B0604020202020204" pitchFamily="34" charset="0"/>
                <a:cs typeface="Arial" panose="020B0604020202020204" pitchFamily="34" charset="0"/>
              </a:rPr>
              <a:t>LCD and FLAT PANEL DISPLAYS</a:t>
            </a:r>
            <a:endParaRPr lang="en-IN" sz="32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6A67179-CF9D-4BA6-8631-6184B8116F3D}"/>
              </a:ext>
            </a:extLst>
          </p:cNvPr>
          <p:cNvSpPr>
            <a:spLocks noGrp="1"/>
          </p:cNvSpPr>
          <p:nvPr>
            <p:ph idx="1"/>
          </p:nvPr>
        </p:nvSpPr>
        <p:spPr>
          <a:xfrm>
            <a:off x="838200" y="742950"/>
            <a:ext cx="10515600" cy="5434013"/>
          </a:xfrm>
        </p:spPr>
        <p:txBody>
          <a:bodyPr>
            <a:noAutofit/>
          </a:bodyPr>
          <a:lstStyle/>
          <a:p>
            <a:r>
              <a:rPr lang="en-US" sz="3200" dirty="0"/>
              <a:t>The display contains two polarizers, aligned </a:t>
            </a:r>
            <a:r>
              <a:rPr lang="en-IN" sz="3200" dirty="0">
                <a:effectLst/>
                <a:latin typeface="Calibri" panose="020F0502020204030204" pitchFamily="34" charset="0"/>
                <a:ea typeface="Calibri" panose="020F0502020204030204" pitchFamily="34" charset="0"/>
                <a:cs typeface="Calibri" panose="020F0502020204030204" pitchFamily="34" charset="0"/>
              </a:rPr>
              <a:t>90</a:t>
            </a:r>
            <a:r>
              <a:rPr lang="en-IN" sz="3200" baseline="30000" dirty="0">
                <a:effectLst/>
                <a:latin typeface="Calibri" panose="020F0502020204030204" pitchFamily="34" charset="0"/>
                <a:ea typeface="Calibri" panose="020F0502020204030204" pitchFamily="34" charset="0"/>
                <a:cs typeface="Calibri" panose="020F0502020204030204" pitchFamily="34" charset="0"/>
              </a:rPr>
              <a:t>0 </a:t>
            </a:r>
            <a:r>
              <a:rPr lang="en-US" sz="3200" dirty="0"/>
              <a:t> to each other.</a:t>
            </a:r>
          </a:p>
          <a:p>
            <a:r>
              <a:rPr lang="en-US" sz="3200" dirty="0"/>
              <a:t>With the display in its OFF (or twisted) state, light entering the display is plane polarized by the first polarizer. </a:t>
            </a:r>
          </a:p>
          <a:p>
            <a:r>
              <a:rPr lang="en-US" sz="3200" dirty="0"/>
              <a:t>This polarized light passes through the liquid crystal sandwich and then through the second polarizer and is reflected back to the display.</a:t>
            </a:r>
          </a:p>
          <a:p>
            <a:r>
              <a:rPr lang="en-US" sz="3200" dirty="0"/>
              <a:t>Turning the pixel ON (by applying and electric field) causes the crystal to untwist. </a:t>
            </a:r>
          </a:p>
          <a:p>
            <a:r>
              <a:rPr lang="en-US" sz="3200" dirty="0"/>
              <a:t>Light now passing through the liquid crystal sandwich is now absorbed by the second polarizer. The pixel now appears dark.</a:t>
            </a:r>
            <a:endParaRPr lang="en-IN" sz="3200" dirty="0"/>
          </a:p>
        </p:txBody>
      </p:sp>
      <p:sp>
        <p:nvSpPr>
          <p:cNvPr id="4" name="Footer Placeholder 3">
            <a:extLst>
              <a:ext uri="{FF2B5EF4-FFF2-40B4-BE49-F238E27FC236}">
                <a16:creationId xmlns:a16="http://schemas.microsoft.com/office/drawing/2014/main" id="{F9FDDD73-5EC9-4169-9B33-42700563B412}"/>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38018200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83C8-2948-4B4D-8697-96587C6C46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EAAFF6-619D-4A5A-967D-E496DD7244E3}"/>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C1152AE6-8095-45B1-81FD-45238926AEDD}"/>
              </a:ext>
            </a:extLst>
          </p:cNvPr>
          <p:cNvSpPr>
            <a:spLocks noGrp="1"/>
          </p:cNvSpPr>
          <p:nvPr>
            <p:ph type="ftr" sz="quarter" idx="11"/>
          </p:nvPr>
        </p:nvSpPr>
        <p:spPr/>
        <p:txBody>
          <a:bodyPr/>
          <a:lstStyle/>
          <a:p>
            <a:r>
              <a:rPr lang="en-IN"/>
              <a:t>COMUTER GRAPHICS AND VISUALIZATION,  Sougandhika Narayan, Asst Prof, Dept of CSE, KSIT  </a:t>
            </a:r>
          </a:p>
        </p:txBody>
      </p:sp>
    </p:spTree>
    <p:extLst>
      <p:ext uri="{BB962C8B-B14F-4D97-AF65-F5344CB8AC3E}">
        <p14:creationId xmlns:p14="http://schemas.microsoft.com/office/powerpoint/2010/main" val="362841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F023-2E5E-4CA3-A555-3D93866BEB4D}"/>
              </a:ext>
            </a:extLst>
          </p:cNvPr>
          <p:cNvSpPr>
            <a:spLocks noGrp="1"/>
          </p:cNvSpPr>
          <p:nvPr>
            <p:ph type="title"/>
          </p:nvPr>
        </p:nvSpPr>
        <p:spPr/>
        <p:txBody>
          <a:bodyPr/>
          <a:lstStyle/>
          <a:p>
            <a:r>
              <a:rPr lang="en-US" sz="4400" spc="-45" dirty="0"/>
              <a:t>Types</a:t>
            </a:r>
            <a:r>
              <a:rPr lang="en-US" sz="4400" spc="-20" dirty="0"/>
              <a:t> </a:t>
            </a:r>
            <a:r>
              <a:rPr lang="en-US" sz="4400" dirty="0"/>
              <a:t>of</a:t>
            </a:r>
            <a:r>
              <a:rPr lang="en-US" sz="4400" spc="-15" dirty="0"/>
              <a:t> </a:t>
            </a:r>
            <a:r>
              <a:rPr lang="en-US" sz="4400" dirty="0"/>
              <a:t>CRT</a:t>
            </a:r>
            <a:r>
              <a:rPr lang="en-US" sz="4400" spc="-15" dirty="0"/>
              <a:t> </a:t>
            </a:r>
            <a:r>
              <a:rPr lang="en-US" sz="4400" dirty="0"/>
              <a:t>display</a:t>
            </a:r>
            <a:r>
              <a:rPr lang="en-US" sz="4400" spc="-15" dirty="0"/>
              <a:t> </a:t>
            </a:r>
            <a:r>
              <a:rPr lang="en-US" sz="4400" dirty="0"/>
              <a:t>devices</a:t>
            </a:r>
            <a:endParaRPr lang="en-IN" dirty="0"/>
          </a:p>
        </p:txBody>
      </p:sp>
      <p:sp>
        <p:nvSpPr>
          <p:cNvPr id="3" name="Content Placeholder 2">
            <a:extLst>
              <a:ext uri="{FF2B5EF4-FFF2-40B4-BE49-F238E27FC236}">
                <a16:creationId xmlns:a16="http://schemas.microsoft.com/office/drawing/2014/main" id="{898523AE-DA0E-4D9E-8E1B-264F4B5C3ECF}"/>
              </a:ext>
            </a:extLst>
          </p:cNvPr>
          <p:cNvSpPr>
            <a:spLocks noGrp="1"/>
          </p:cNvSpPr>
          <p:nvPr>
            <p:ph idx="1"/>
          </p:nvPr>
        </p:nvSpPr>
        <p:spPr/>
        <p:txBody>
          <a:bodyPr/>
          <a:lstStyle/>
          <a:p>
            <a:r>
              <a:rPr lang="en-IN" dirty="0"/>
              <a:t>DVST (Direct View Storage Tube)</a:t>
            </a:r>
          </a:p>
          <a:p>
            <a:r>
              <a:rPr lang="en-IN" dirty="0"/>
              <a:t>Calligraphic or Random Scan Display System</a:t>
            </a:r>
          </a:p>
          <a:p>
            <a:r>
              <a:rPr lang="en-IN" dirty="0"/>
              <a:t>Refresh and raster scan display system</a:t>
            </a:r>
          </a:p>
        </p:txBody>
      </p:sp>
      <p:sp>
        <p:nvSpPr>
          <p:cNvPr id="4" name="Footer Placeholder 3">
            <a:extLst>
              <a:ext uri="{FF2B5EF4-FFF2-40B4-BE49-F238E27FC236}">
                <a16:creationId xmlns:a16="http://schemas.microsoft.com/office/drawing/2014/main" id="{27CB723E-714F-4DCE-8A40-C02D959196B8}"/>
              </a:ext>
            </a:extLst>
          </p:cNvPr>
          <p:cNvSpPr>
            <a:spLocks noGrp="1"/>
          </p:cNvSpPr>
          <p:nvPr>
            <p:ph type="ftr" sz="quarter" idx="11"/>
          </p:nvPr>
        </p:nvSpPr>
        <p:spPr>
          <a:xfrm>
            <a:off x="209551" y="6356350"/>
            <a:ext cx="11687174" cy="320675"/>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45818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8CB7-69A7-4A0F-B5BB-F149884665B6}"/>
              </a:ext>
            </a:extLst>
          </p:cNvPr>
          <p:cNvSpPr>
            <a:spLocks noGrp="1"/>
          </p:cNvSpPr>
          <p:nvPr>
            <p:ph type="title"/>
          </p:nvPr>
        </p:nvSpPr>
        <p:spPr/>
        <p:txBody>
          <a:bodyPr/>
          <a:lstStyle/>
          <a:p>
            <a:r>
              <a:rPr lang="en-US" sz="4400" b="1" spc="-5" dirty="0">
                <a:solidFill>
                  <a:srgbClr val="FF0000"/>
                </a:solidFill>
                <a:latin typeface="Arial"/>
                <a:cs typeface="Arial"/>
              </a:rPr>
              <a:t>DVST</a:t>
            </a:r>
            <a:r>
              <a:rPr lang="en-US" sz="4400" b="1" spc="-15" dirty="0">
                <a:solidFill>
                  <a:srgbClr val="FF0000"/>
                </a:solidFill>
                <a:latin typeface="Arial"/>
                <a:cs typeface="Arial"/>
              </a:rPr>
              <a:t> </a:t>
            </a:r>
            <a:r>
              <a:rPr lang="en-US" sz="4400" b="1" dirty="0">
                <a:solidFill>
                  <a:srgbClr val="FF0000"/>
                </a:solidFill>
                <a:latin typeface="Arial"/>
                <a:cs typeface="Arial"/>
              </a:rPr>
              <a:t>-</a:t>
            </a:r>
            <a:r>
              <a:rPr lang="en-US" sz="4400" b="1" spc="-15" dirty="0">
                <a:solidFill>
                  <a:srgbClr val="FF0000"/>
                </a:solidFill>
                <a:latin typeface="Arial"/>
                <a:cs typeface="Arial"/>
              </a:rPr>
              <a:t> </a:t>
            </a:r>
            <a:r>
              <a:rPr lang="en-US" sz="4400" b="1" spc="-5" dirty="0">
                <a:solidFill>
                  <a:srgbClr val="FF0000"/>
                </a:solidFill>
                <a:latin typeface="Arial"/>
                <a:cs typeface="Arial"/>
              </a:rPr>
              <a:t>Direct</a:t>
            </a:r>
            <a:r>
              <a:rPr lang="en-US" sz="4400" b="1" spc="-10" dirty="0">
                <a:solidFill>
                  <a:srgbClr val="FF0000"/>
                </a:solidFill>
                <a:latin typeface="Arial"/>
                <a:cs typeface="Arial"/>
              </a:rPr>
              <a:t> </a:t>
            </a:r>
            <a:r>
              <a:rPr lang="en-US" sz="4400" b="1" spc="-15" dirty="0">
                <a:solidFill>
                  <a:srgbClr val="FF0000"/>
                </a:solidFill>
                <a:latin typeface="Arial"/>
                <a:cs typeface="Arial"/>
              </a:rPr>
              <a:t>View</a:t>
            </a:r>
            <a:r>
              <a:rPr lang="en-US" sz="4400" b="1" spc="-20" dirty="0">
                <a:solidFill>
                  <a:srgbClr val="FF0000"/>
                </a:solidFill>
                <a:latin typeface="Arial"/>
                <a:cs typeface="Arial"/>
              </a:rPr>
              <a:t> </a:t>
            </a:r>
            <a:r>
              <a:rPr lang="en-US" sz="4400" b="1" spc="-5" dirty="0">
                <a:solidFill>
                  <a:srgbClr val="FF0000"/>
                </a:solidFill>
                <a:latin typeface="Arial"/>
                <a:cs typeface="Arial"/>
              </a:rPr>
              <a:t>Storage</a:t>
            </a:r>
            <a:r>
              <a:rPr lang="en-US" sz="4400" b="1" spc="-10" dirty="0">
                <a:solidFill>
                  <a:srgbClr val="FF0000"/>
                </a:solidFill>
                <a:latin typeface="Arial"/>
                <a:cs typeface="Arial"/>
              </a:rPr>
              <a:t> </a:t>
            </a:r>
            <a:r>
              <a:rPr lang="en-US" sz="4400" b="1" spc="-55" dirty="0">
                <a:solidFill>
                  <a:srgbClr val="FF0000"/>
                </a:solidFill>
                <a:latin typeface="Arial"/>
                <a:cs typeface="Arial"/>
              </a:rPr>
              <a:t>Tube</a:t>
            </a:r>
            <a:br>
              <a:rPr lang="en-US" sz="4400" dirty="0">
                <a:solidFill>
                  <a:srgbClr val="FF0000"/>
                </a:solidFill>
                <a:latin typeface="Arial"/>
                <a:cs typeface="Arial"/>
              </a:rPr>
            </a:br>
            <a:endParaRPr lang="en-IN" dirty="0"/>
          </a:p>
        </p:txBody>
      </p:sp>
      <p:sp>
        <p:nvSpPr>
          <p:cNvPr id="3" name="Content Placeholder 2">
            <a:extLst>
              <a:ext uri="{FF2B5EF4-FFF2-40B4-BE49-F238E27FC236}">
                <a16:creationId xmlns:a16="http://schemas.microsoft.com/office/drawing/2014/main" id="{4032EDF8-241D-494F-8120-79CA5AB72F2D}"/>
              </a:ext>
            </a:extLst>
          </p:cNvPr>
          <p:cNvSpPr>
            <a:spLocks noGrp="1"/>
          </p:cNvSpPr>
          <p:nvPr>
            <p:ph idx="1"/>
          </p:nvPr>
        </p:nvSpPr>
        <p:spPr/>
        <p:txBody>
          <a:bodyPr/>
          <a:lstStyle/>
          <a:p>
            <a:r>
              <a:rPr lang="en-IN" dirty="0"/>
              <a:t>Storage Tube – It is a CRT with a long persistence phosphor</a:t>
            </a:r>
          </a:p>
          <a:p>
            <a:r>
              <a:rPr lang="en-IN" dirty="0"/>
              <a:t>Provides flicker-free display</a:t>
            </a:r>
          </a:p>
          <a:p>
            <a:r>
              <a:rPr lang="en-IN" dirty="0"/>
              <a:t>No refreshing is necessary</a:t>
            </a:r>
          </a:p>
          <a:p>
            <a:r>
              <a:rPr lang="en-IN" dirty="0"/>
              <a:t>A slow moving electron beam draws a line on the screen</a:t>
            </a:r>
          </a:p>
          <a:p>
            <a:r>
              <a:rPr lang="en-IN" dirty="0"/>
              <a:t>Screen has a storage mesh in which the phosphor is embedded</a:t>
            </a:r>
          </a:p>
          <a:p>
            <a:r>
              <a:rPr lang="en-IN" dirty="0"/>
              <a:t>Image is stores as a distribution of charges on the inside surface of the screen</a:t>
            </a:r>
          </a:p>
          <a:p>
            <a:r>
              <a:rPr lang="en-IN" dirty="0"/>
              <a:t>Limited interactive support</a:t>
            </a:r>
          </a:p>
        </p:txBody>
      </p:sp>
      <p:sp>
        <p:nvSpPr>
          <p:cNvPr id="4" name="Footer Placeholder 3">
            <a:extLst>
              <a:ext uri="{FF2B5EF4-FFF2-40B4-BE49-F238E27FC236}">
                <a16:creationId xmlns:a16="http://schemas.microsoft.com/office/drawing/2014/main" id="{0D30C8A1-8084-4F76-A35E-BF79F4F895C9}"/>
              </a:ext>
            </a:extLst>
          </p:cNvPr>
          <p:cNvSpPr>
            <a:spLocks noGrp="1"/>
          </p:cNvSpPr>
          <p:nvPr>
            <p:ph type="ftr" sz="quarter" idx="11"/>
          </p:nvPr>
        </p:nvSpPr>
        <p:spPr>
          <a:xfrm>
            <a:off x="209551" y="6356350"/>
            <a:ext cx="11763374" cy="349250"/>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3018501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D034-9ED1-472A-95FD-824300F2B383}"/>
              </a:ext>
            </a:extLst>
          </p:cNvPr>
          <p:cNvSpPr>
            <a:spLocks noGrp="1"/>
          </p:cNvSpPr>
          <p:nvPr>
            <p:ph type="title"/>
          </p:nvPr>
        </p:nvSpPr>
        <p:spPr/>
        <p:txBody>
          <a:bodyPr/>
          <a:lstStyle/>
          <a:p>
            <a:r>
              <a:rPr lang="en-US" b="1" spc="-5" dirty="0">
                <a:solidFill>
                  <a:srgbClr val="FF0000"/>
                </a:solidFill>
                <a:latin typeface="Arial"/>
                <a:cs typeface="Arial"/>
              </a:rPr>
              <a:t>Operation of an electron gun with an accelerating anode </a:t>
            </a:r>
            <a:endParaRPr lang="en-IN" b="1" spc="-5" dirty="0">
              <a:solidFill>
                <a:srgbClr val="FF0000"/>
              </a:solidFill>
              <a:latin typeface="Arial"/>
              <a:cs typeface="Arial"/>
            </a:endParaRPr>
          </a:p>
        </p:txBody>
      </p:sp>
      <p:pic>
        <p:nvPicPr>
          <p:cNvPr id="6" name="Content Placeholder 5">
            <a:extLst>
              <a:ext uri="{FF2B5EF4-FFF2-40B4-BE49-F238E27FC236}">
                <a16:creationId xmlns:a16="http://schemas.microsoft.com/office/drawing/2014/main" id="{7E9C536B-D652-45E6-B213-421392B52A49}"/>
              </a:ext>
            </a:extLst>
          </p:cNvPr>
          <p:cNvPicPr>
            <a:picLocks noGrp="1" noChangeAspect="1"/>
          </p:cNvPicPr>
          <p:nvPr>
            <p:ph idx="1"/>
          </p:nvPr>
        </p:nvPicPr>
        <p:blipFill>
          <a:blip r:embed="rId2"/>
          <a:stretch>
            <a:fillRect/>
          </a:stretch>
        </p:blipFill>
        <p:spPr>
          <a:xfrm>
            <a:off x="838200" y="1825624"/>
            <a:ext cx="10734675" cy="4542395"/>
          </a:xfrm>
        </p:spPr>
      </p:pic>
      <p:sp>
        <p:nvSpPr>
          <p:cNvPr id="4" name="Footer Placeholder 3">
            <a:extLst>
              <a:ext uri="{FF2B5EF4-FFF2-40B4-BE49-F238E27FC236}">
                <a16:creationId xmlns:a16="http://schemas.microsoft.com/office/drawing/2014/main" id="{6AA7A33D-437F-44C5-BFC6-E353F3C2E8FE}"/>
              </a:ext>
            </a:extLst>
          </p:cNvPr>
          <p:cNvSpPr>
            <a:spLocks noGrp="1"/>
          </p:cNvSpPr>
          <p:nvPr>
            <p:ph type="ftr" sz="quarter" idx="11"/>
          </p:nvPr>
        </p:nvSpPr>
        <p:spPr>
          <a:xfrm>
            <a:off x="95250" y="6597650"/>
            <a:ext cx="11849100" cy="174626"/>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81846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127E-FD62-4EE5-992E-5AA5F9F7572C}"/>
              </a:ext>
            </a:extLst>
          </p:cNvPr>
          <p:cNvSpPr>
            <a:spLocks noGrp="1"/>
          </p:cNvSpPr>
          <p:nvPr>
            <p:ph type="title"/>
          </p:nvPr>
        </p:nvSpPr>
        <p:spPr/>
        <p:txBody>
          <a:bodyPr/>
          <a:lstStyle/>
          <a:p>
            <a:r>
              <a:rPr lang="en-US" b="1" spc="-5" dirty="0">
                <a:solidFill>
                  <a:srgbClr val="FF0000"/>
                </a:solidFill>
                <a:latin typeface="Arial"/>
                <a:cs typeface="Arial"/>
              </a:rPr>
              <a:t>Basic design of a Magnetic deflection CRT</a:t>
            </a:r>
            <a:endParaRPr lang="en-IN" b="1" spc="-5" dirty="0">
              <a:solidFill>
                <a:srgbClr val="FF0000"/>
              </a:solidFill>
              <a:latin typeface="Arial"/>
              <a:cs typeface="Arial"/>
            </a:endParaRPr>
          </a:p>
        </p:txBody>
      </p:sp>
      <p:pic>
        <p:nvPicPr>
          <p:cNvPr id="6" name="Content Placeholder 5">
            <a:extLst>
              <a:ext uri="{FF2B5EF4-FFF2-40B4-BE49-F238E27FC236}">
                <a16:creationId xmlns:a16="http://schemas.microsoft.com/office/drawing/2014/main" id="{ADE0D8DB-EF81-478A-B6DB-864ED8CE7AF3}"/>
              </a:ext>
            </a:extLst>
          </p:cNvPr>
          <p:cNvPicPr>
            <a:picLocks noGrp="1" noChangeAspect="1"/>
          </p:cNvPicPr>
          <p:nvPr>
            <p:ph idx="1"/>
          </p:nvPr>
        </p:nvPicPr>
        <p:blipFill>
          <a:blip r:embed="rId2"/>
          <a:stretch>
            <a:fillRect/>
          </a:stretch>
        </p:blipFill>
        <p:spPr>
          <a:xfrm>
            <a:off x="838200" y="1552576"/>
            <a:ext cx="10515599" cy="4624388"/>
          </a:xfrm>
        </p:spPr>
      </p:pic>
      <p:sp>
        <p:nvSpPr>
          <p:cNvPr id="4" name="Footer Placeholder 3">
            <a:extLst>
              <a:ext uri="{FF2B5EF4-FFF2-40B4-BE49-F238E27FC236}">
                <a16:creationId xmlns:a16="http://schemas.microsoft.com/office/drawing/2014/main" id="{673A22A0-F8DA-4632-96E9-6A0F9AA4C2F0}"/>
              </a:ext>
            </a:extLst>
          </p:cNvPr>
          <p:cNvSpPr>
            <a:spLocks noGrp="1"/>
          </p:cNvSpPr>
          <p:nvPr>
            <p:ph type="ftr" sz="quarter" idx="11"/>
          </p:nvPr>
        </p:nvSpPr>
        <p:spPr>
          <a:xfrm>
            <a:off x="285751" y="6492875"/>
            <a:ext cx="11591924" cy="193676"/>
          </a:xfrm>
        </p:spPr>
        <p:txBody>
          <a:bodyPr/>
          <a:lstStyle/>
          <a:p>
            <a:r>
              <a:rPr lang="en-IN" dirty="0"/>
              <a:t>COMUTER GRAPHICS AND VISUALIZATION,                                                                                                                                                                   Sougandhika Narayan, Asst Prof, Dept of CSE, KSIT  </a:t>
            </a:r>
          </a:p>
        </p:txBody>
      </p:sp>
    </p:spTree>
    <p:extLst>
      <p:ext uri="{BB962C8B-B14F-4D97-AF65-F5344CB8AC3E}">
        <p14:creationId xmlns:p14="http://schemas.microsoft.com/office/powerpoint/2010/main" val="70678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246001A792A9489A975426E76A6690" ma:contentTypeVersion="0" ma:contentTypeDescription="Create a new document." ma:contentTypeScope="" ma:versionID="7ce8410f973f8a7c0768b226a00a41a9">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361452-3D59-4861-8B0A-52A6BFA67793}"/>
</file>

<file path=customXml/itemProps2.xml><?xml version="1.0" encoding="utf-8"?>
<ds:datastoreItem xmlns:ds="http://schemas.openxmlformats.org/officeDocument/2006/customXml" ds:itemID="{1FE01A75-2696-41A2-92AB-FF27D40DC9C2}"/>
</file>

<file path=customXml/itemProps3.xml><?xml version="1.0" encoding="utf-8"?>
<ds:datastoreItem xmlns:ds="http://schemas.openxmlformats.org/officeDocument/2006/customXml" ds:itemID="{066D0AC9-C92A-434D-8619-95F543A7A5FC}"/>
</file>

<file path=docProps/app.xml><?xml version="1.0" encoding="utf-8"?>
<Properties xmlns="http://schemas.openxmlformats.org/officeDocument/2006/extended-properties" xmlns:vt="http://schemas.openxmlformats.org/officeDocument/2006/docPropsVTypes">
  <TotalTime>337</TotalTime>
  <Words>3187</Words>
  <Application>Microsoft Office PowerPoint</Application>
  <PresentationFormat>Widescreen</PresentationFormat>
  <Paragraphs>295</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CRT DISPLAY DEVICES </vt:lpstr>
      <vt:lpstr>Examples of Computer Graphics Devices: </vt:lpstr>
      <vt:lpstr>Types of CRT display devices</vt:lpstr>
      <vt:lpstr>DVST - Direct View Storage Tube </vt:lpstr>
      <vt:lpstr>Operation of an electron gun with an accelerating anode </vt:lpstr>
      <vt:lpstr>Basic design of a Magnetic deflection CRT</vt:lpstr>
      <vt:lpstr>Electrostatic deflection of the electron beam in a CRT </vt:lpstr>
      <vt:lpstr>DVST - Direct View Storage Tube (contd.) Drawbacks</vt:lpstr>
      <vt:lpstr>Calligraphic or Random Scan display system</vt:lpstr>
      <vt:lpstr>Calligraphic or Random Scan display system (contd.)</vt:lpstr>
      <vt:lpstr>Conceptual block diagram of calligraphic refresh display - I</vt:lpstr>
      <vt:lpstr>Conceptual block diagram of calligraphic refresh display - II</vt:lpstr>
      <vt:lpstr>Calligraphic or Random Scan display system (contd.)</vt:lpstr>
      <vt:lpstr>Random-scan display system draws a set of lines in any order.</vt:lpstr>
      <vt:lpstr>(a) Ideal line drawing              (b) Vector scan</vt:lpstr>
      <vt:lpstr>Calligraphic or Random Scan display system (contd.)</vt:lpstr>
      <vt:lpstr>Refresh and raster scan display system</vt:lpstr>
      <vt:lpstr>Architecture of a simple raster graphics system</vt:lpstr>
      <vt:lpstr>Architecture of a raster system with a fixed portion of the system memory reserved for the frame buffer</vt:lpstr>
      <vt:lpstr>Refresh and raster scan display system (contd.)</vt:lpstr>
      <vt:lpstr>Raster-scan display system draws a discrete set of points</vt:lpstr>
      <vt:lpstr>Rasterization: (a) General line ; (b) special cases</vt:lpstr>
      <vt:lpstr>Refresh Rate, Video basics and Scan Conversion</vt:lpstr>
      <vt:lpstr>Architecture of a raster-graphics system with a display processor</vt:lpstr>
      <vt:lpstr>Basic video-controller refresh operations</vt:lpstr>
      <vt:lpstr>Architecture of a raster display</vt:lpstr>
      <vt:lpstr>Raster scan with outline primitives</vt:lpstr>
      <vt:lpstr>Raster scan with filled primitives</vt:lpstr>
      <vt:lpstr>Refresh Rate, Video basics and Scan Conversion (contd.)</vt:lpstr>
      <vt:lpstr>Refresh Rate, Video basics and Scan Conversion (contd.)</vt:lpstr>
      <vt:lpstr>Refresh Rate, Video basics and Scan Conversion (contd.)</vt:lpstr>
      <vt:lpstr>Refresh Rate, Video basics and Scan Conversion (contd.)</vt:lpstr>
      <vt:lpstr>Raster Scan</vt:lpstr>
      <vt:lpstr>Refresh Rate, Video basics and Scan Conversion (contd.)</vt:lpstr>
      <vt:lpstr>Interlacing scan lines on a raster scan display; First, all points on the even-numbered (solid) scan lines are displayed; then all points along the odd-numbered (dashed) lines are displayed</vt:lpstr>
      <vt:lpstr>Schematic of a 7-line interlaced scan line pattern.</vt:lpstr>
      <vt:lpstr>Refresh Rate, Video basics and Scan Conversion (contd.)</vt:lpstr>
      <vt:lpstr>Refresh Rate, Video basics and Scan Conversion (contd.)</vt:lpstr>
      <vt:lpstr>Refresh Rate, Video basics and ScanConversion (contd.)</vt:lpstr>
      <vt:lpstr>Some examples of pixel access times:</vt:lpstr>
      <vt:lpstr>N-bit plane gray level Frame buffer</vt:lpstr>
      <vt:lpstr>A single bit-plane black &amp; white frame buffer raster CRT graphics device.</vt:lpstr>
      <vt:lpstr>An N-bit plane gray level frame buffer</vt:lpstr>
      <vt:lpstr>Simple color frame buffer</vt:lpstr>
      <vt:lpstr>N-bit plane gray level Frame buffer (Contd.)</vt:lpstr>
      <vt:lpstr>Operation of a delta-delta, shadow-mask CRT. Three electron guns, aligned with the triangular color-dot patterns on the screen, are directed to each dot triangle by a shadow mask.</vt:lpstr>
      <vt:lpstr>Color CRT electron gun and shadow mask arrangement</vt:lpstr>
      <vt:lpstr>Phosphorus dot pattern for a shadow mask CRT</vt:lpstr>
      <vt:lpstr>LCD and FLAT PANEL DISPLAYS</vt:lpstr>
      <vt:lpstr>LCD and FLAT PANEL DISPLAYS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CRT DISPLAY DEVICES </dc:title>
  <dc:creator>sourp_97@yahoo.com</dc:creator>
  <cp:lastModifiedBy>sourp_97@yahoo.com</cp:lastModifiedBy>
  <cp:revision>70</cp:revision>
  <dcterms:created xsi:type="dcterms:W3CDTF">2021-04-01T06:08:57Z</dcterms:created>
  <dcterms:modified xsi:type="dcterms:W3CDTF">2021-04-22T04:28:14Z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0x01010068246001A792A9489A975426E76A6690</vt:lpwstr>
  </property>
</Properties>
</file>