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84" r:id="rId5"/>
    <p:sldId id="285" r:id="rId6"/>
    <p:sldId id="286" r:id="rId7"/>
    <p:sldId id="256" r:id="rId8"/>
    <p:sldId id="257" r:id="rId9"/>
    <p:sldId id="258" r:id="rId10"/>
    <p:sldId id="259" r:id="rId11"/>
    <p:sldId id="260" r:id="rId12"/>
    <p:sldId id="261" r:id="rId13"/>
    <p:sldId id="262" r:id="rId14"/>
    <p:sldId id="263" r:id="rId15"/>
    <p:sldId id="264" r:id="rId16"/>
    <p:sldId id="265" r:id="rId17"/>
    <p:sldId id="287"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7" d="100"/>
          <a:sy n="67" d="100"/>
        </p:scale>
        <p:origin x="-1188" y="3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dirty="0"/>
              <a:pPr marL="25400">
                <a:lnSpc>
                  <a:spcPct val="100000"/>
                </a:lnSpc>
                <a:spcBef>
                  <a:spcPts val="220"/>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4/20/2021</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dirty="0"/>
              <a:pPr marL="25400">
                <a:lnSpc>
                  <a:spcPct val="100000"/>
                </a:lnSpc>
                <a:spcBef>
                  <a:spcPts val="220"/>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4/20/2021</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dirty="0"/>
              <a:pPr marL="25400">
                <a:lnSpc>
                  <a:spcPct val="100000"/>
                </a:lnSpc>
                <a:spcBef>
                  <a:spcPts val="220"/>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4/20/2021</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dirty="0"/>
              <a:pPr marL="25400">
                <a:lnSpc>
                  <a:spcPct val="100000"/>
                </a:lnSpc>
                <a:spcBef>
                  <a:spcPts val="220"/>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4/20/2021</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dirty="0"/>
              <a:pPr marL="25400">
                <a:lnSpc>
                  <a:spcPct val="100000"/>
                </a:lnSpc>
                <a:spcBef>
                  <a:spcPts val="220"/>
                </a:spcBef>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6701" y="846074"/>
            <a:ext cx="3072129" cy="45275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body" idx="1"/>
          </p:nvPr>
        </p:nvSpPr>
        <p:spPr>
          <a:xfrm>
            <a:off x="993902" y="1906777"/>
            <a:ext cx="8043545" cy="4932045"/>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4/20/2021</a:t>
            </a:fld>
            <a:endParaRPr lang="en-US"/>
          </a:p>
        </p:txBody>
      </p:sp>
      <p:sp>
        <p:nvSpPr>
          <p:cNvPr id="6" name="Holder 6"/>
          <p:cNvSpPr>
            <a:spLocks noGrp="1"/>
          </p:cNvSpPr>
          <p:nvPr>
            <p:ph type="sldNum" sz="quarter" idx="7"/>
          </p:nvPr>
        </p:nvSpPr>
        <p:spPr>
          <a:xfrm>
            <a:off x="8823706" y="6897027"/>
            <a:ext cx="254000" cy="240665"/>
          </a:xfrm>
          <a:prstGeom prst="rect">
            <a:avLst/>
          </a:prstGeom>
        </p:spPr>
        <p:txBody>
          <a:bodyPr wrap="square" lIns="0" tIns="0" rIns="0" bIns="0">
            <a:spAutoFit/>
          </a:bodyPr>
          <a:lstStyle>
            <a:lvl1pPr>
              <a:defRPr sz="1200" b="0" i="0">
                <a:solidFill>
                  <a:schemeClr val="tx1"/>
                </a:solidFill>
                <a:latin typeface="Arial Black"/>
                <a:cs typeface="Arial Black"/>
              </a:defRPr>
            </a:lvl1pPr>
          </a:lstStyle>
          <a:p>
            <a:pPr marL="25400">
              <a:lnSpc>
                <a:spcPct val="100000"/>
              </a:lnSpc>
              <a:spcBef>
                <a:spcPts val="220"/>
              </a:spcBef>
            </a:pPr>
            <a:fld id="{81D60167-4931-47E6-BA6A-407CBD079E47}" type="slidenum">
              <a:rPr dirty="0"/>
              <a:pPr marL="25400">
                <a:lnSpc>
                  <a:spcPct val="100000"/>
                </a:lnSpc>
                <a:spcBef>
                  <a:spcPts val="220"/>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6.jpe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41.jpeg"/><Relationship Id="rId5" Type="http://schemas.openxmlformats.org/officeDocument/2006/relationships/image" Target="../media/image5.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59080"/>
            <a:ext cx="9052560" cy="897784"/>
          </a:xfrm>
        </p:spPr>
        <p:txBody>
          <a:bodyPr>
            <a:normAutofit fontScale="90000"/>
          </a:bodyPr>
          <a:lstStyle/>
          <a:p>
            <a:pPr algn="ctr"/>
            <a:r>
              <a:rPr lang="en-US" sz="4000" b="1" dirty="0">
                <a:solidFill>
                  <a:srgbClr val="7030A0"/>
                </a:solidFill>
              </a:rPr>
              <a:t>K S Institute of Technology</a:t>
            </a:r>
            <a:br>
              <a:rPr lang="en-US" sz="4000" b="1" dirty="0">
                <a:solidFill>
                  <a:srgbClr val="7030A0"/>
                </a:solidFill>
              </a:rPr>
            </a:br>
            <a:r>
              <a:rPr lang="en-US" sz="3100" b="1" dirty="0">
                <a:solidFill>
                  <a:srgbClr val="7030A0"/>
                </a:solidFill>
              </a:rPr>
              <a:t>Department of Computer Science and Engineering</a:t>
            </a:r>
          </a:p>
        </p:txBody>
      </p:sp>
      <p:sp>
        <p:nvSpPr>
          <p:cNvPr id="3" name="Content Placeholder 2"/>
          <p:cNvSpPr>
            <a:spLocks noGrp="1"/>
          </p:cNvSpPr>
          <p:nvPr>
            <p:ph idx="1"/>
          </p:nvPr>
        </p:nvSpPr>
        <p:spPr>
          <a:xfrm>
            <a:off x="609600" y="2057400"/>
            <a:ext cx="9052560" cy="3972560"/>
          </a:xfrm>
        </p:spPr>
        <p:txBody>
          <a:bodyPr>
            <a:normAutofit/>
          </a:bodyPr>
          <a:lstStyle/>
          <a:p>
            <a:pPr algn="ctr"/>
            <a:r>
              <a:rPr lang="en-US" sz="3200" b="1" dirty="0">
                <a:solidFill>
                  <a:srgbClr val="CC0099"/>
                </a:solidFill>
              </a:rPr>
              <a:t>Welcome to</a:t>
            </a:r>
          </a:p>
          <a:p>
            <a:pPr algn="ctr"/>
            <a:r>
              <a:rPr lang="en-US" sz="3200" b="1" dirty="0" smtClean="0">
                <a:solidFill>
                  <a:srgbClr val="CC0099"/>
                </a:solidFill>
              </a:rPr>
              <a:t>2020-21 EVEN </a:t>
            </a:r>
            <a:r>
              <a:rPr lang="en-US" sz="3200" b="1" dirty="0">
                <a:solidFill>
                  <a:srgbClr val="CC0099"/>
                </a:solidFill>
              </a:rPr>
              <a:t>Semester </a:t>
            </a:r>
          </a:p>
          <a:p>
            <a:pPr algn="ctr"/>
            <a:r>
              <a:rPr lang="en-US" sz="3200" b="1" dirty="0">
                <a:solidFill>
                  <a:srgbClr val="CC0099"/>
                </a:solidFill>
              </a:rPr>
              <a:t>Online Class </a:t>
            </a:r>
          </a:p>
          <a:p>
            <a:pPr algn="ctr"/>
            <a:endParaRPr lang="en-US" sz="3200" b="1" dirty="0">
              <a:solidFill>
                <a:srgbClr val="CC0099"/>
              </a:solidFill>
            </a:endParaRPr>
          </a:p>
          <a:p>
            <a:pPr algn="ctr"/>
            <a:r>
              <a:rPr lang="en-US" sz="4000" b="1" dirty="0" smtClean="0">
                <a:solidFill>
                  <a:srgbClr val="CC0099"/>
                </a:solidFill>
              </a:rPr>
              <a:t>System Modelling and Simulation</a:t>
            </a:r>
            <a:endParaRPr lang="en-US" sz="4000" b="1" dirty="0">
              <a:solidFill>
                <a:srgbClr val="CC0099"/>
              </a:solidFill>
            </a:endParaRPr>
          </a:p>
          <a:p>
            <a:pPr algn="ctr"/>
            <a:r>
              <a:rPr lang="en-US" sz="4000" b="1" dirty="0" smtClean="0">
                <a:solidFill>
                  <a:srgbClr val="CC0099"/>
                </a:solidFill>
              </a:rPr>
              <a:t>18CS645</a:t>
            </a:r>
          </a:p>
          <a:p>
            <a:pPr algn="ctr"/>
            <a:r>
              <a:rPr lang="en-US" sz="4000" b="1" dirty="0" smtClean="0">
                <a:solidFill>
                  <a:srgbClr val="CC0099"/>
                </a:solidFill>
              </a:rPr>
              <a:t>Staff: Dr </a:t>
            </a:r>
            <a:r>
              <a:rPr lang="en-US" sz="4000" b="1" dirty="0" err="1" smtClean="0">
                <a:solidFill>
                  <a:srgbClr val="CC0099"/>
                </a:solidFill>
              </a:rPr>
              <a:t>Rekha</a:t>
            </a:r>
            <a:r>
              <a:rPr lang="en-US" sz="4000" b="1" dirty="0" smtClean="0">
                <a:solidFill>
                  <a:srgbClr val="CC0099"/>
                </a:solidFill>
              </a:rPr>
              <a:t> B </a:t>
            </a:r>
            <a:r>
              <a:rPr lang="en-US" sz="4000" b="1" dirty="0" err="1" smtClean="0">
                <a:solidFill>
                  <a:srgbClr val="CC0099"/>
                </a:solidFill>
              </a:rPr>
              <a:t>Venkatapur</a:t>
            </a:r>
            <a:endParaRPr lang="en-US" sz="4000" b="1" dirty="0">
              <a:solidFill>
                <a:srgbClr val="CC0099"/>
              </a:solidFill>
            </a:endParaRPr>
          </a:p>
        </p:txBody>
      </p:sp>
      <p:sp>
        <p:nvSpPr>
          <p:cNvPr id="4" name="Footer Placeholder 3"/>
          <p:cNvSpPr>
            <a:spLocks noGrp="1"/>
          </p:cNvSpPr>
          <p:nvPr>
            <p:ph type="ftr" sz="quarter" idx="4294967295"/>
          </p:nvPr>
        </p:nvSpPr>
        <p:spPr>
          <a:xfrm>
            <a:off x="3436620" y="7203864"/>
            <a:ext cx="3185160" cy="413808"/>
          </a:xfrm>
          <a:prstGeom prst="rect">
            <a:avLst/>
          </a:prstGeom>
        </p:spPr>
        <p:txBody>
          <a:bodyPr lIns="101882" tIns="50941" rIns="101882" bIns="50941"/>
          <a:lstStyle/>
          <a:p>
            <a:r>
              <a:rPr lang="en-US" smtClean="0"/>
              <a:t>Dr Rekha B Venkatapur, CSE</a:t>
            </a:r>
            <a:endParaRPr lang="en-US" dirty="0"/>
          </a:p>
        </p:txBody>
      </p:sp>
      <p:sp>
        <p:nvSpPr>
          <p:cNvPr id="5" name="Slide Number Placeholder 4"/>
          <p:cNvSpPr>
            <a:spLocks noGrp="1"/>
          </p:cNvSpPr>
          <p:nvPr>
            <p:ph type="sldNum" sz="quarter" idx="4294967295"/>
          </p:nvPr>
        </p:nvSpPr>
        <p:spPr>
          <a:xfrm>
            <a:off x="7208520" y="7203864"/>
            <a:ext cx="2346960" cy="413808"/>
          </a:xfrm>
          <a:prstGeom prst="rect">
            <a:avLst/>
          </a:prstGeom>
        </p:spPr>
        <p:txBody>
          <a:bodyPr lIns="101882" tIns="50941" rIns="101882" bIns="50941"/>
          <a:lstStyle/>
          <a:p>
            <a:fld id="{BDA81EBD-E76A-4F41-A446-2C36F17D92D6}" type="slidenum">
              <a:rPr lang="en-US" smtClean="0"/>
              <a:pPr/>
              <a:t>1</a:t>
            </a:fld>
            <a:endParaRPr lang="en-US"/>
          </a:p>
        </p:txBody>
      </p:sp>
      <p:sp>
        <p:nvSpPr>
          <p:cNvPr id="6" name="Subtitle 2"/>
          <p:cNvSpPr txBox="1">
            <a:spLocks/>
          </p:cNvSpPr>
          <p:nvPr/>
        </p:nvSpPr>
        <p:spPr>
          <a:xfrm>
            <a:off x="1341120" y="5354320"/>
            <a:ext cx="7040880" cy="1986280"/>
          </a:xfrm>
          <a:prstGeom prst="rect">
            <a:avLst/>
          </a:prstGeom>
        </p:spPr>
        <p:txBody>
          <a:bodyPr vert="horz" lIns="101882" tIns="50941" rIns="101882" bIns="50941"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b="1" dirty="0">
              <a:solidFill>
                <a:srgbClr val="FF0000"/>
              </a:solidFill>
            </a:endParaRPr>
          </a:p>
        </p:txBody>
      </p:sp>
    </p:spTree>
    <p:extLst>
      <p:ext uri="{BB962C8B-B14F-4D97-AF65-F5344CB8AC3E}">
        <p14:creationId xmlns:p14="http://schemas.microsoft.com/office/powerpoint/2010/main" xmlns="" val="189855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5822315" cy="513080"/>
          </a:xfrm>
          <a:prstGeom prst="rect">
            <a:avLst/>
          </a:prstGeom>
        </p:spPr>
        <p:txBody>
          <a:bodyPr vert="horz" wrap="square" lIns="0" tIns="12065" rIns="0" bIns="0" rtlCol="0">
            <a:spAutoFit/>
          </a:bodyPr>
          <a:lstStyle/>
          <a:p>
            <a:pPr marL="12700">
              <a:lnSpc>
                <a:spcPct val="100000"/>
              </a:lnSpc>
              <a:spcBef>
                <a:spcPts val="95"/>
              </a:spcBef>
            </a:pPr>
            <a:r>
              <a:rPr sz="3200" spc="-5" dirty="0"/>
              <a:t>Goal of </a:t>
            </a:r>
            <a:r>
              <a:rPr sz="3200" spc="-10" dirty="0"/>
              <a:t>modeling </a:t>
            </a:r>
            <a:r>
              <a:rPr sz="3200" spc="-5" dirty="0"/>
              <a:t>and</a:t>
            </a:r>
            <a:r>
              <a:rPr sz="3200" spc="-20" dirty="0"/>
              <a:t> </a:t>
            </a:r>
            <a:r>
              <a:rPr sz="3200" spc="-10" dirty="0"/>
              <a:t>simulation</a:t>
            </a:r>
            <a:endParaRPr sz="3200"/>
          </a:p>
        </p:txBody>
      </p:sp>
      <p:sp>
        <p:nvSpPr>
          <p:cNvPr id="53" name="object 53"/>
          <p:cNvSpPr txBox="1"/>
          <p:nvPr/>
        </p:nvSpPr>
        <p:spPr>
          <a:xfrm>
            <a:off x="8925052" y="6897027"/>
            <a:ext cx="523748" cy="212879"/>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dirty="0">
                <a:latin typeface="Arial Black"/>
                <a:cs typeface="Arial Black"/>
              </a:rPr>
              <a:pPr marL="25400">
                <a:lnSpc>
                  <a:spcPct val="100000"/>
                </a:lnSpc>
                <a:spcBef>
                  <a:spcPts val="220"/>
                </a:spcBef>
              </a:pPr>
              <a:t>10</a:t>
            </a:fld>
            <a:endParaRPr sz="1200">
              <a:latin typeface="Arial Black"/>
              <a:cs typeface="Arial Black"/>
            </a:endParaRPr>
          </a:p>
        </p:txBody>
      </p:sp>
      <p:sp>
        <p:nvSpPr>
          <p:cNvPr id="52" name="object 52"/>
          <p:cNvSpPr txBox="1"/>
          <p:nvPr/>
        </p:nvSpPr>
        <p:spPr>
          <a:xfrm>
            <a:off x="993902" y="1928876"/>
            <a:ext cx="8060055" cy="3397250"/>
          </a:xfrm>
          <a:prstGeom prst="rect">
            <a:avLst/>
          </a:prstGeom>
        </p:spPr>
        <p:txBody>
          <a:bodyPr vert="horz" wrap="square" lIns="0" tIns="12700" rIns="0" bIns="0" rtlCol="0">
            <a:spAutoFit/>
          </a:bodyPr>
          <a:lstStyle/>
          <a:p>
            <a:pPr marL="355600" marR="5080" indent="-342900">
              <a:lnSpc>
                <a:spcPct val="100000"/>
              </a:lnSpc>
              <a:spcBef>
                <a:spcPts val="100"/>
              </a:spcBef>
              <a:buClr>
                <a:srgbClr val="00007C"/>
              </a:buClr>
              <a:buSzPct val="75000"/>
              <a:buFont typeface="Wingdings"/>
              <a:buChar char=""/>
              <a:tabLst>
                <a:tab pos="354965" algn="l"/>
                <a:tab pos="355600" algn="l"/>
              </a:tabLst>
            </a:pPr>
            <a:r>
              <a:rPr sz="2400" dirty="0">
                <a:latin typeface="Arial"/>
                <a:cs typeface="Arial"/>
              </a:rPr>
              <a:t>A model can </a:t>
            </a:r>
            <a:r>
              <a:rPr sz="2400" spc="-5" dirty="0">
                <a:latin typeface="Arial"/>
                <a:cs typeface="Arial"/>
              </a:rPr>
              <a:t>be used </a:t>
            </a:r>
            <a:r>
              <a:rPr sz="2400" dirty="0">
                <a:latin typeface="Arial"/>
                <a:cs typeface="Arial"/>
              </a:rPr>
              <a:t>to </a:t>
            </a:r>
            <a:r>
              <a:rPr sz="2400" spc="-5" dirty="0">
                <a:latin typeface="Arial"/>
                <a:cs typeface="Arial"/>
              </a:rPr>
              <a:t>investigate </a:t>
            </a:r>
            <a:r>
              <a:rPr sz="2400" dirty="0">
                <a:latin typeface="Arial"/>
                <a:cs typeface="Arial"/>
              </a:rPr>
              <a:t>a </a:t>
            </a:r>
            <a:r>
              <a:rPr sz="2400" spc="-5" dirty="0">
                <a:latin typeface="Arial"/>
                <a:cs typeface="Arial"/>
              </a:rPr>
              <a:t>wide </a:t>
            </a:r>
            <a:r>
              <a:rPr sz="2400" dirty="0">
                <a:latin typeface="Arial"/>
                <a:cs typeface="Arial"/>
              </a:rPr>
              <a:t>verity </a:t>
            </a:r>
            <a:r>
              <a:rPr sz="2400" spc="-5" dirty="0">
                <a:latin typeface="Arial"/>
                <a:cs typeface="Arial"/>
              </a:rPr>
              <a:t>of </a:t>
            </a:r>
            <a:r>
              <a:rPr sz="2400" dirty="0">
                <a:latin typeface="Arial"/>
                <a:cs typeface="Arial"/>
              </a:rPr>
              <a:t>“what  </a:t>
            </a:r>
            <a:r>
              <a:rPr sz="2400" spc="-5" dirty="0">
                <a:latin typeface="Arial"/>
                <a:cs typeface="Arial"/>
              </a:rPr>
              <a:t>if” </a:t>
            </a:r>
            <a:r>
              <a:rPr sz="2400" dirty="0">
                <a:latin typeface="Arial"/>
                <a:cs typeface="Arial"/>
              </a:rPr>
              <a:t>questions about real-world</a:t>
            </a:r>
            <a:r>
              <a:rPr sz="2400" spc="-25" dirty="0">
                <a:latin typeface="Arial"/>
                <a:cs typeface="Arial"/>
              </a:rPr>
              <a:t> </a:t>
            </a:r>
            <a:r>
              <a:rPr sz="2400" dirty="0">
                <a:latin typeface="Arial"/>
                <a:cs typeface="Arial"/>
              </a:rPr>
              <a:t>system.</a:t>
            </a:r>
            <a:endParaRPr sz="2400">
              <a:latin typeface="Arial"/>
              <a:cs typeface="Arial"/>
            </a:endParaRPr>
          </a:p>
          <a:p>
            <a:pPr marL="755650" marR="104139" lvl="1" indent="-285750">
              <a:lnSpc>
                <a:spcPct val="100000"/>
              </a:lnSpc>
              <a:spcBef>
                <a:spcPts val="489"/>
              </a:spcBef>
              <a:buClr>
                <a:srgbClr val="9A9ACC"/>
              </a:buClr>
              <a:buSzPct val="80000"/>
              <a:buFont typeface="Wingdings"/>
              <a:buChar char=""/>
              <a:tabLst>
                <a:tab pos="755650" algn="l"/>
              </a:tabLst>
            </a:pPr>
            <a:r>
              <a:rPr sz="2000" spc="-10" dirty="0">
                <a:latin typeface="Arial"/>
                <a:cs typeface="Arial"/>
              </a:rPr>
              <a:t>Potential changes </a:t>
            </a:r>
            <a:r>
              <a:rPr sz="2000" spc="-5" dirty="0">
                <a:latin typeface="Arial"/>
                <a:cs typeface="Arial"/>
              </a:rPr>
              <a:t>to the </a:t>
            </a:r>
            <a:r>
              <a:rPr sz="2000" spc="-10" dirty="0">
                <a:latin typeface="Arial"/>
                <a:cs typeface="Arial"/>
              </a:rPr>
              <a:t>system </a:t>
            </a:r>
            <a:r>
              <a:rPr sz="2000" spc="-5" dirty="0">
                <a:latin typeface="Arial"/>
                <a:cs typeface="Arial"/>
              </a:rPr>
              <a:t>can be </a:t>
            </a:r>
            <a:r>
              <a:rPr sz="2000" spc="-10" dirty="0">
                <a:latin typeface="Arial"/>
                <a:cs typeface="Arial"/>
              </a:rPr>
              <a:t>simulated </a:t>
            </a:r>
            <a:r>
              <a:rPr sz="2000" spc="-5" dirty="0">
                <a:latin typeface="Arial"/>
                <a:cs typeface="Arial"/>
              </a:rPr>
              <a:t>and predicate  their </a:t>
            </a:r>
            <a:r>
              <a:rPr sz="2000" spc="-10" dirty="0">
                <a:latin typeface="Arial"/>
                <a:cs typeface="Arial"/>
              </a:rPr>
              <a:t>impact </a:t>
            </a:r>
            <a:r>
              <a:rPr sz="2000" spc="-5" dirty="0">
                <a:latin typeface="Arial"/>
                <a:cs typeface="Arial"/>
              </a:rPr>
              <a:t>on the </a:t>
            </a:r>
            <a:r>
              <a:rPr sz="2000" spc="-10" dirty="0">
                <a:latin typeface="Arial"/>
                <a:cs typeface="Arial"/>
              </a:rPr>
              <a:t>system.</a:t>
            </a:r>
            <a:endParaRPr sz="2000">
              <a:latin typeface="Arial"/>
              <a:cs typeface="Arial"/>
            </a:endParaRPr>
          </a:p>
          <a:p>
            <a:pPr marL="755650" lvl="1" indent="-285750">
              <a:lnSpc>
                <a:spcPct val="100000"/>
              </a:lnSpc>
              <a:spcBef>
                <a:spcPts val="470"/>
              </a:spcBef>
              <a:buClr>
                <a:srgbClr val="9A9ACC"/>
              </a:buClr>
              <a:buSzPct val="80000"/>
              <a:buFont typeface="Wingdings"/>
              <a:buChar char=""/>
              <a:tabLst>
                <a:tab pos="755650" algn="l"/>
              </a:tabLst>
            </a:pPr>
            <a:r>
              <a:rPr sz="2000" spc="-5" dirty="0">
                <a:latin typeface="Arial"/>
                <a:cs typeface="Arial"/>
              </a:rPr>
              <a:t>Find </a:t>
            </a:r>
            <a:r>
              <a:rPr sz="2000" spc="-10" dirty="0">
                <a:latin typeface="Arial"/>
                <a:cs typeface="Arial"/>
              </a:rPr>
              <a:t>adequate parameters before</a:t>
            </a:r>
            <a:r>
              <a:rPr sz="2000" spc="35" dirty="0">
                <a:latin typeface="Arial"/>
                <a:cs typeface="Arial"/>
              </a:rPr>
              <a:t> </a:t>
            </a:r>
            <a:r>
              <a:rPr sz="2000" spc="-10" dirty="0">
                <a:latin typeface="Arial"/>
                <a:cs typeface="Arial"/>
              </a:rPr>
              <a:t>implementation</a:t>
            </a:r>
            <a:endParaRPr sz="2000">
              <a:latin typeface="Arial"/>
              <a:cs typeface="Arial"/>
            </a:endParaRPr>
          </a:p>
          <a:p>
            <a:pPr marL="355600" indent="-342900">
              <a:lnSpc>
                <a:spcPct val="100000"/>
              </a:lnSpc>
              <a:spcBef>
                <a:spcPts val="550"/>
              </a:spcBef>
              <a:buClr>
                <a:srgbClr val="00007C"/>
              </a:buClr>
              <a:buSzPct val="75000"/>
              <a:buFont typeface="Wingdings"/>
              <a:buChar char=""/>
              <a:tabLst>
                <a:tab pos="354965" algn="l"/>
                <a:tab pos="355600" algn="l"/>
              </a:tabLst>
            </a:pPr>
            <a:r>
              <a:rPr sz="2400" dirty="0">
                <a:latin typeface="Arial"/>
                <a:cs typeface="Arial"/>
              </a:rPr>
              <a:t>So simulation can be used</a:t>
            </a:r>
            <a:r>
              <a:rPr sz="2400" spc="-25" dirty="0">
                <a:latin typeface="Arial"/>
                <a:cs typeface="Arial"/>
              </a:rPr>
              <a:t> </a:t>
            </a:r>
            <a:r>
              <a:rPr sz="2400" dirty="0">
                <a:latin typeface="Arial"/>
                <a:cs typeface="Arial"/>
              </a:rPr>
              <a:t>as</a:t>
            </a:r>
            <a:endParaRPr sz="2400">
              <a:latin typeface="Arial"/>
              <a:cs typeface="Arial"/>
            </a:endParaRPr>
          </a:p>
          <a:p>
            <a:pPr marL="755650" lvl="1" indent="-285750">
              <a:lnSpc>
                <a:spcPct val="100000"/>
              </a:lnSpc>
              <a:spcBef>
                <a:spcPts val="495"/>
              </a:spcBef>
              <a:buClr>
                <a:srgbClr val="9A9ACC"/>
              </a:buClr>
              <a:buSzPct val="80000"/>
              <a:buFont typeface="Wingdings"/>
              <a:buChar char=""/>
              <a:tabLst>
                <a:tab pos="755650" algn="l"/>
                <a:tab pos="3996690" algn="l"/>
              </a:tabLst>
            </a:pPr>
            <a:r>
              <a:rPr sz="2000" spc="-10" dirty="0">
                <a:latin typeface="Arial"/>
                <a:cs typeface="Arial"/>
              </a:rPr>
              <a:t>Analysis </a:t>
            </a:r>
            <a:r>
              <a:rPr sz="2000" spc="-5" dirty="0">
                <a:latin typeface="Arial"/>
                <a:cs typeface="Arial"/>
              </a:rPr>
              <a:t>tool</a:t>
            </a:r>
            <a:r>
              <a:rPr sz="2000" spc="15" dirty="0">
                <a:latin typeface="Arial"/>
                <a:cs typeface="Arial"/>
              </a:rPr>
              <a:t> </a:t>
            </a:r>
            <a:r>
              <a:rPr sz="2000" spc="-5" dirty="0">
                <a:latin typeface="Arial"/>
                <a:cs typeface="Arial"/>
              </a:rPr>
              <a:t>for</a:t>
            </a:r>
            <a:r>
              <a:rPr sz="2000" spc="5" dirty="0">
                <a:latin typeface="Arial"/>
                <a:cs typeface="Arial"/>
              </a:rPr>
              <a:t> </a:t>
            </a:r>
            <a:r>
              <a:rPr sz="2000" spc="-5" dirty="0">
                <a:latin typeface="Arial"/>
                <a:cs typeface="Arial"/>
              </a:rPr>
              <a:t>predicating	the effect of</a:t>
            </a:r>
            <a:r>
              <a:rPr sz="2000" spc="-10" dirty="0">
                <a:latin typeface="Arial"/>
                <a:cs typeface="Arial"/>
              </a:rPr>
              <a:t> changes</a:t>
            </a:r>
            <a:endParaRPr sz="2000">
              <a:latin typeface="Arial"/>
              <a:cs typeface="Arial"/>
            </a:endParaRPr>
          </a:p>
          <a:p>
            <a:pPr marL="755650" lvl="1" indent="-285750">
              <a:lnSpc>
                <a:spcPct val="100000"/>
              </a:lnSpc>
              <a:spcBef>
                <a:spcPts val="475"/>
              </a:spcBef>
              <a:buClr>
                <a:srgbClr val="9A9ACC"/>
              </a:buClr>
              <a:buSzPct val="80000"/>
              <a:buFont typeface="Wingdings"/>
              <a:buChar char=""/>
              <a:tabLst>
                <a:tab pos="755650" algn="l"/>
              </a:tabLst>
            </a:pPr>
            <a:r>
              <a:rPr sz="2000" spc="-5" dirty="0">
                <a:latin typeface="Arial"/>
                <a:cs typeface="Arial"/>
              </a:rPr>
              <a:t>Design tool to </a:t>
            </a:r>
            <a:r>
              <a:rPr sz="2000" spc="-10" dirty="0">
                <a:latin typeface="Arial"/>
                <a:cs typeface="Arial"/>
              </a:rPr>
              <a:t>predicate </a:t>
            </a:r>
            <a:r>
              <a:rPr sz="2000" spc="-5" dirty="0">
                <a:latin typeface="Arial"/>
                <a:cs typeface="Arial"/>
              </a:rPr>
              <a:t>the </a:t>
            </a:r>
            <a:r>
              <a:rPr sz="2000" spc="-10" dirty="0">
                <a:latin typeface="Arial"/>
                <a:cs typeface="Arial"/>
              </a:rPr>
              <a:t>performance </a:t>
            </a:r>
            <a:r>
              <a:rPr sz="2000" spc="-5" dirty="0">
                <a:latin typeface="Arial"/>
                <a:cs typeface="Arial"/>
              </a:rPr>
              <a:t>of new</a:t>
            </a:r>
            <a:r>
              <a:rPr sz="2000" spc="40" dirty="0">
                <a:latin typeface="Arial"/>
                <a:cs typeface="Arial"/>
              </a:rPr>
              <a:t> </a:t>
            </a:r>
            <a:r>
              <a:rPr sz="2000" spc="-10" dirty="0">
                <a:latin typeface="Arial"/>
                <a:cs typeface="Arial"/>
              </a:rPr>
              <a:t>system</a:t>
            </a:r>
            <a:endParaRPr sz="2000">
              <a:latin typeface="Arial"/>
              <a:cs typeface="Arial"/>
            </a:endParaRPr>
          </a:p>
          <a:p>
            <a:pPr marL="355600" indent="-342900">
              <a:lnSpc>
                <a:spcPct val="100000"/>
              </a:lnSpc>
              <a:spcBef>
                <a:spcPts val="550"/>
              </a:spcBef>
              <a:buClr>
                <a:srgbClr val="00007C"/>
              </a:buClr>
              <a:buSzPct val="75000"/>
              <a:buFont typeface="Wingdings"/>
              <a:buChar char=""/>
              <a:tabLst>
                <a:tab pos="354965" algn="l"/>
                <a:tab pos="355600" algn="l"/>
              </a:tabLst>
            </a:pPr>
            <a:r>
              <a:rPr sz="2400" dirty="0">
                <a:solidFill>
                  <a:srgbClr val="0000FF"/>
                </a:solidFill>
                <a:latin typeface="Arial"/>
                <a:cs typeface="Arial"/>
              </a:rPr>
              <a:t>It </a:t>
            </a:r>
            <a:r>
              <a:rPr sz="2400" spc="-5" dirty="0">
                <a:solidFill>
                  <a:srgbClr val="0000FF"/>
                </a:solidFill>
                <a:latin typeface="Arial"/>
                <a:cs typeface="Arial"/>
              </a:rPr>
              <a:t>is better </a:t>
            </a:r>
            <a:r>
              <a:rPr sz="2400" dirty="0">
                <a:solidFill>
                  <a:srgbClr val="0000FF"/>
                </a:solidFill>
                <a:latin typeface="Arial"/>
                <a:cs typeface="Arial"/>
              </a:rPr>
              <a:t>to </a:t>
            </a:r>
            <a:r>
              <a:rPr sz="2400" spc="-5" dirty="0">
                <a:solidFill>
                  <a:srgbClr val="0000FF"/>
                </a:solidFill>
                <a:latin typeface="Arial"/>
                <a:cs typeface="Arial"/>
              </a:rPr>
              <a:t>do simulation </a:t>
            </a:r>
            <a:r>
              <a:rPr sz="2400" dirty="0">
                <a:solidFill>
                  <a:srgbClr val="0000FF"/>
                </a:solidFill>
                <a:latin typeface="Arial"/>
                <a:cs typeface="Arial"/>
              </a:rPr>
              <a:t>before</a:t>
            </a:r>
            <a:r>
              <a:rPr sz="2400" spc="-35" dirty="0">
                <a:solidFill>
                  <a:srgbClr val="0000FF"/>
                </a:solidFill>
                <a:latin typeface="Arial"/>
                <a:cs typeface="Arial"/>
              </a:rPr>
              <a:t> </a:t>
            </a:r>
            <a:r>
              <a:rPr sz="2400" dirty="0">
                <a:solidFill>
                  <a:srgbClr val="0000FF"/>
                </a:solidFill>
                <a:latin typeface="Arial"/>
                <a:cs typeface="Arial"/>
              </a:rPr>
              <a:t>Implementation.</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5933440" cy="513080"/>
          </a:xfrm>
          <a:prstGeom prst="rect">
            <a:avLst/>
          </a:prstGeom>
        </p:spPr>
        <p:txBody>
          <a:bodyPr vert="horz" wrap="square" lIns="0" tIns="12065" rIns="0" bIns="0" rtlCol="0">
            <a:spAutoFit/>
          </a:bodyPr>
          <a:lstStyle/>
          <a:p>
            <a:pPr marL="12700">
              <a:lnSpc>
                <a:spcPct val="100000"/>
              </a:lnSpc>
              <a:spcBef>
                <a:spcPts val="95"/>
              </a:spcBef>
            </a:pPr>
            <a:r>
              <a:rPr sz="3200" spc="-5" dirty="0"/>
              <a:t>How a </a:t>
            </a:r>
            <a:r>
              <a:rPr sz="3200" spc="-10" dirty="0"/>
              <a:t>model </a:t>
            </a:r>
            <a:r>
              <a:rPr sz="3200" spc="-5" dirty="0"/>
              <a:t>can be</a:t>
            </a:r>
            <a:r>
              <a:rPr sz="3200" spc="-30" dirty="0"/>
              <a:t> </a:t>
            </a:r>
            <a:r>
              <a:rPr sz="3200" spc="-10" dirty="0"/>
              <a:t>developed?</a:t>
            </a:r>
            <a:endParaRPr sz="3200"/>
          </a:p>
        </p:txBody>
      </p:sp>
      <p:sp>
        <p:nvSpPr>
          <p:cNvPr id="53" name="object 53"/>
          <p:cNvSpPr txBox="1"/>
          <p:nvPr/>
        </p:nvSpPr>
        <p:spPr>
          <a:xfrm>
            <a:off x="8925052" y="6897027"/>
            <a:ext cx="523748" cy="212879"/>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dirty="0">
                <a:latin typeface="Arial Black"/>
                <a:cs typeface="Arial Black"/>
              </a:rPr>
              <a:pPr marL="25400">
                <a:lnSpc>
                  <a:spcPct val="100000"/>
                </a:lnSpc>
                <a:spcBef>
                  <a:spcPts val="220"/>
                </a:spcBef>
              </a:pPr>
              <a:t>11</a:t>
            </a:fld>
            <a:endParaRPr sz="1200">
              <a:latin typeface="Arial Black"/>
              <a:cs typeface="Arial Black"/>
            </a:endParaRPr>
          </a:p>
        </p:txBody>
      </p:sp>
      <p:sp>
        <p:nvSpPr>
          <p:cNvPr id="52" name="object 52"/>
          <p:cNvSpPr txBox="1"/>
          <p:nvPr/>
        </p:nvSpPr>
        <p:spPr>
          <a:xfrm>
            <a:off x="993902" y="1843826"/>
            <a:ext cx="6350000" cy="3679825"/>
          </a:xfrm>
          <a:prstGeom prst="rect">
            <a:avLst/>
          </a:prstGeom>
        </p:spPr>
        <p:txBody>
          <a:bodyPr vert="horz" wrap="square" lIns="0" tIns="97790" rIns="0" bIns="0" rtlCol="0">
            <a:spAutoFit/>
          </a:bodyPr>
          <a:lstStyle/>
          <a:p>
            <a:pPr marL="355600" indent="-342900">
              <a:lnSpc>
                <a:spcPct val="100000"/>
              </a:lnSpc>
              <a:spcBef>
                <a:spcPts val="770"/>
              </a:spcBef>
              <a:buClr>
                <a:srgbClr val="00007C"/>
              </a:buClr>
              <a:buSzPct val="75000"/>
              <a:buFont typeface="Wingdings"/>
              <a:buChar char=""/>
              <a:tabLst>
                <a:tab pos="354965" algn="l"/>
                <a:tab pos="355600" algn="l"/>
              </a:tabLst>
            </a:pPr>
            <a:r>
              <a:rPr sz="2800" dirty="0">
                <a:latin typeface="Arial"/>
                <a:cs typeface="Arial"/>
              </a:rPr>
              <a:t>Mathematical</a:t>
            </a:r>
            <a:r>
              <a:rPr sz="2800" spc="-5" dirty="0">
                <a:latin typeface="Arial"/>
                <a:cs typeface="Arial"/>
              </a:rPr>
              <a:t> </a:t>
            </a:r>
            <a:r>
              <a:rPr sz="2800" dirty="0">
                <a:latin typeface="Arial"/>
                <a:cs typeface="Arial"/>
              </a:rPr>
              <a:t>Methods</a:t>
            </a:r>
            <a:endParaRPr sz="2800">
              <a:latin typeface="Arial"/>
              <a:cs typeface="Arial"/>
            </a:endParaRPr>
          </a:p>
          <a:p>
            <a:pPr marL="755650" lvl="1" indent="-285750">
              <a:lnSpc>
                <a:spcPct val="100000"/>
              </a:lnSpc>
              <a:spcBef>
                <a:spcPts val="575"/>
              </a:spcBef>
              <a:buClr>
                <a:srgbClr val="9A9ACC"/>
              </a:buClr>
              <a:buSzPct val="79166"/>
              <a:buFont typeface="Wingdings"/>
              <a:buChar char=""/>
              <a:tabLst>
                <a:tab pos="755650" algn="l"/>
              </a:tabLst>
            </a:pPr>
            <a:r>
              <a:rPr sz="2400" dirty="0">
                <a:latin typeface="Arial"/>
                <a:cs typeface="Arial"/>
              </a:rPr>
              <a:t>Probability theory, algebraic method</a:t>
            </a:r>
            <a:r>
              <a:rPr sz="2400" spc="-65" dirty="0">
                <a:latin typeface="Arial"/>
                <a:cs typeface="Arial"/>
              </a:rPr>
              <a:t> </a:t>
            </a:r>
            <a:r>
              <a:rPr sz="2400" dirty="0">
                <a:latin typeface="Arial"/>
                <a:cs typeface="Arial"/>
              </a:rPr>
              <a:t>,…</a:t>
            </a:r>
            <a:endParaRPr sz="2400">
              <a:latin typeface="Arial"/>
              <a:cs typeface="Arial"/>
            </a:endParaRPr>
          </a:p>
          <a:p>
            <a:pPr marL="755650" lvl="1" indent="-285750">
              <a:lnSpc>
                <a:spcPct val="100000"/>
              </a:lnSpc>
              <a:spcBef>
                <a:spcPts val="570"/>
              </a:spcBef>
              <a:buClr>
                <a:srgbClr val="9A9ACC"/>
              </a:buClr>
              <a:buSzPct val="79166"/>
              <a:buFont typeface="Wingdings"/>
              <a:buChar char=""/>
              <a:tabLst>
                <a:tab pos="755650" algn="l"/>
              </a:tabLst>
            </a:pPr>
            <a:r>
              <a:rPr sz="2400" dirty="0">
                <a:latin typeface="Arial"/>
                <a:cs typeface="Arial"/>
              </a:rPr>
              <a:t>Their results </a:t>
            </a:r>
            <a:r>
              <a:rPr sz="2400" spc="-5" dirty="0">
                <a:latin typeface="Arial"/>
                <a:cs typeface="Arial"/>
              </a:rPr>
              <a:t>are</a:t>
            </a:r>
            <a:r>
              <a:rPr sz="2400" spc="-20" dirty="0">
                <a:latin typeface="Arial"/>
                <a:cs typeface="Arial"/>
              </a:rPr>
              <a:t> </a:t>
            </a:r>
            <a:r>
              <a:rPr sz="2400" spc="-5" dirty="0">
                <a:latin typeface="Arial"/>
                <a:cs typeface="Arial"/>
              </a:rPr>
              <a:t>accurate</a:t>
            </a:r>
            <a:endParaRPr sz="2400">
              <a:latin typeface="Arial"/>
              <a:cs typeface="Arial"/>
            </a:endParaRPr>
          </a:p>
          <a:p>
            <a:pPr marL="755650" lvl="1" indent="-285750">
              <a:lnSpc>
                <a:spcPct val="100000"/>
              </a:lnSpc>
              <a:spcBef>
                <a:spcPts val="570"/>
              </a:spcBef>
              <a:buClr>
                <a:srgbClr val="9A9ACC"/>
              </a:buClr>
              <a:buSzPct val="79166"/>
              <a:buFont typeface="Wingdings"/>
              <a:buChar char=""/>
              <a:tabLst>
                <a:tab pos="755650" algn="l"/>
              </a:tabLst>
            </a:pPr>
            <a:r>
              <a:rPr sz="2400" dirty="0">
                <a:latin typeface="Arial"/>
                <a:cs typeface="Arial"/>
              </a:rPr>
              <a:t>They have a few </a:t>
            </a:r>
            <a:r>
              <a:rPr sz="2400" spc="-5" dirty="0">
                <a:latin typeface="Arial"/>
                <a:cs typeface="Arial"/>
              </a:rPr>
              <a:t>Number </a:t>
            </a:r>
            <a:r>
              <a:rPr sz="2400" dirty="0">
                <a:latin typeface="Arial"/>
                <a:cs typeface="Arial"/>
              </a:rPr>
              <a:t>of</a:t>
            </a:r>
            <a:r>
              <a:rPr sz="2400" spc="-65" dirty="0">
                <a:latin typeface="Arial"/>
                <a:cs typeface="Arial"/>
              </a:rPr>
              <a:t> </a:t>
            </a:r>
            <a:r>
              <a:rPr sz="2400" dirty="0">
                <a:latin typeface="Arial"/>
                <a:cs typeface="Arial"/>
              </a:rPr>
              <a:t>parameters</a:t>
            </a:r>
            <a:endParaRPr sz="2400">
              <a:latin typeface="Arial"/>
              <a:cs typeface="Arial"/>
            </a:endParaRPr>
          </a:p>
          <a:p>
            <a:pPr marL="755650" lvl="1" indent="-285750">
              <a:lnSpc>
                <a:spcPct val="100000"/>
              </a:lnSpc>
              <a:spcBef>
                <a:spcPts val="570"/>
              </a:spcBef>
              <a:buClr>
                <a:srgbClr val="9A9ACC"/>
              </a:buClr>
              <a:buSzPct val="79166"/>
              <a:buFont typeface="Wingdings"/>
              <a:buChar char=""/>
              <a:tabLst>
                <a:tab pos="755650" algn="l"/>
              </a:tabLst>
            </a:pPr>
            <a:r>
              <a:rPr sz="2400" dirty="0">
                <a:latin typeface="Arial"/>
                <a:cs typeface="Arial"/>
              </a:rPr>
              <a:t>It </a:t>
            </a:r>
            <a:r>
              <a:rPr sz="2400" spc="-5" dirty="0">
                <a:latin typeface="Arial"/>
                <a:cs typeface="Arial"/>
              </a:rPr>
              <a:t>is impossible </a:t>
            </a:r>
            <a:r>
              <a:rPr sz="2400" dirty="0">
                <a:latin typeface="Arial"/>
                <a:cs typeface="Arial"/>
              </a:rPr>
              <a:t>for complex</a:t>
            </a:r>
            <a:r>
              <a:rPr sz="2400" spc="-40" dirty="0">
                <a:latin typeface="Arial"/>
                <a:cs typeface="Arial"/>
              </a:rPr>
              <a:t> </a:t>
            </a:r>
            <a:r>
              <a:rPr sz="2400" dirty="0">
                <a:latin typeface="Arial"/>
                <a:cs typeface="Arial"/>
              </a:rPr>
              <a:t>systems</a:t>
            </a:r>
            <a:endParaRPr sz="2400">
              <a:latin typeface="Arial"/>
              <a:cs typeface="Arial"/>
            </a:endParaRPr>
          </a:p>
          <a:p>
            <a:pPr marL="355600" indent="-342900">
              <a:lnSpc>
                <a:spcPct val="100000"/>
              </a:lnSpc>
              <a:spcBef>
                <a:spcPts val="675"/>
              </a:spcBef>
              <a:buClr>
                <a:srgbClr val="00007C"/>
              </a:buClr>
              <a:buSzPct val="75000"/>
              <a:buFont typeface="Wingdings"/>
              <a:buChar char=""/>
              <a:tabLst>
                <a:tab pos="354965" algn="l"/>
                <a:tab pos="355600" algn="l"/>
              </a:tabLst>
            </a:pPr>
            <a:r>
              <a:rPr sz="2800" dirty="0">
                <a:latin typeface="Arial"/>
                <a:cs typeface="Arial"/>
              </a:rPr>
              <a:t>Numerical computer-based</a:t>
            </a:r>
            <a:r>
              <a:rPr sz="2800" spc="-65" dirty="0">
                <a:latin typeface="Arial"/>
                <a:cs typeface="Arial"/>
              </a:rPr>
              <a:t> </a:t>
            </a:r>
            <a:r>
              <a:rPr sz="2800" dirty="0">
                <a:latin typeface="Arial"/>
                <a:cs typeface="Arial"/>
              </a:rPr>
              <a:t>simulation</a:t>
            </a:r>
            <a:endParaRPr sz="2800">
              <a:latin typeface="Arial"/>
              <a:cs typeface="Arial"/>
            </a:endParaRPr>
          </a:p>
          <a:p>
            <a:pPr marL="755650" lvl="1" indent="-285750">
              <a:lnSpc>
                <a:spcPct val="100000"/>
              </a:lnSpc>
              <a:spcBef>
                <a:spcPts val="570"/>
              </a:spcBef>
              <a:buClr>
                <a:srgbClr val="9A9ACC"/>
              </a:buClr>
              <a:buSzPct val="79166"/>
              <a:buFont typeface="Wingdings"/>
              <a:buChar char=""/>
              <a:tabLst>
                <a:tab pos="755650" algn="l"/>
              </a:tabLst>
            </a:pPr>
            <a:r>
              <a:rPr sz="2400" dirty="0">
                <a:latin typeface="Arial"/>
                <a:cs typeface="Arial"/>
              </a:rPr>
              <a:t>It </a:t>
            </a:r>
            <a:r>
              <a:rPr sz="2400" spc="-5" dirty="0">
                <a:latin typeface="Arial"/>
                <a:cs typeface="Arial"/>
              </a:rPr>
              <a:t>is</a:t>
            </a:r>
            <a:r>
              <a:rPr sz="2400" spc="-10" dirty="0">
                <a:latin typeface="Arial"/>
                <a:cs typeface="Arial"/>
              </a:rPr>
              <a:t> </a:t>
            </a:r>
            <a:r>
              <a:rPr sz="2400" spc="-5" dirty="0">
                <a:latin typeface="Arial"/>
                <a:cs typeface="Arial"/>
              </a:rPr>
              <a:t>simple</a:t>
            </a:r>
            <a:endParaRPr sz="2400">
              <a:latin typeface="Arial"/>
              <a:cs typeface="Arial"/>
            </a:endParaRPr>
          </a:p>
          <a:p>
            <a:pPr marL="755650" lvl="1" indent="-285750">
              <a:lnSpc>
                <a:spcPct val="100000"/>
              </a:lnSpc>
              <a:spcBef>
                <a:spcPts val="570"/>
              </a:spcBef>
              <a:buClr>
                <a:srgbClr val="9A9ACC"/>
              </a:buClr>
              <a:buSzPct val="79166"/>
              <a:buFont typeface="Wingdings"/>
              <a:buChar char=""/>
              <a:tabLst>
                <a:tab pos="755650" algn="l"/>
              </a:tabLst>
            </a:pPr>
            <a:r>
              <a:rPr sz="2400" dirty="0">
                <a:latin typeface="Arial"/>
                <a:cs typeface="Arial"/>
              </a:rPr>
              <a:t>It </a:t>
            </a:r>
            <a:r>
              <a:rPr sz="2400" spc="-5" dirty="0">
                <a:latin typeface="Arial"/>
                <a:cs typeface="Arial"/>
              </a:rPr>
              <a:t>is useful </a:t>
            </a:r>
            <a:r>
              <a:rPr sz="2400" dirty="0">
                <a:latin typeface="Arial"/>
                <a:cs typeface="Arial"/>
              </a:rPr>
              <a:t>for </a:t>
            </a:r>
            <a:r>
              <a:rPr sz="2400" spc="-5" dirty="0">
                <a:latin typeface="Arial"/>
                <a:cs typeface="Arial"/>
              </a:rPr>
              <a:t>complex</a:t>
            </a:r>
            <a:r>
              <a:rPr sz="2400" spc="-25" dirty="0">
                <a:latin typeface="Arial"/>
                <a:cs typeface="Arial"/>
              </a:rPr>
              <a:t> </a:t>
            </a:r>
            <a:r>
              <a:rPr sz="2400" spc="-5" dirty="0">
                <a:latin typeface="Arial"/>
                <a:cs typeface="Arial"/>
              </a:rPr>
              <a:t>system</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37752" y="6912357"/>
            <a:ext cx="511048" cy="197490"/>
          </a:xfrm>
          <a:prstGeom prst="rect">
            <a:avLst/>
          </a:prstGeom>
        </p:spPr>
        <p:txBody>
          <a:bodyPr vert="horz" wrap="square" lIns="0" tIns="12700" rIns="0" bIns="0" rtlCol="0">
            <a:spAutoFit/>
          </a:bodyPr>
          <a:lstStyle/>
          <a:p>
            <a:pPr marL="12700">
              <a:lnSpc>
                <a:spcPct val="100000"/>
              </a:lnSpc>
              <a:spcBef>
                <a:spcPts val="100"/>
              </a:spcBef>
            </a:pPr>
            <a:r>
              <a:rPr lang="en-US" sz="1200" dirty="0" smtClean="0">
                <a:latin typeface="Arial Black"/>
                <a:cs typeface="Arial Black"/>
              </a:rPr>
              <a:t>12</a:t>
            </a:r>
            <a:endParaRPr sz="1200">
              <a:latin typeface="Arial Black"/>
              <a:cs typeface="Arial Black"/>
            </a:endParaRPr>
          </a:p>
        </p:txBody>
      </p:sp>
      <p:sp>
        <p:nvSpPr>
          <p:cNvPr id="3" name="object 3"/>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6" name="object 6"/>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8" name="object 8"/>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10" name="object 10"/>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1" name="object 11"/>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2" name="object 12"/>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3" name="object 13"/>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4" name="object 14"/>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5" name="object 15"/>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6" name="object 16"/>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7" name="object 17"/>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8" name="object 18"/>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9" name="object 19"/>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20" name="object 20"/>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1" name="object 21"/>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2" name="object 22"/>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3" name="object 23"/>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4" name="object 24"/>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5" name="object 25"/>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6" name="object 26"/>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7" name="object 27"/>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8" name="object 28"/>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9" name="object 29"/>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30" name="object 30"/>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1" name="object 31"/>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2" name="object 32"/>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3" name="object 33"/>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4" name="object 34"/>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5" name="object 35"/>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6" name="object 36"/>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7" name="object 37"/>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8" name="object 38"/>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9" name="object 39"/>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40" name="object 40"/>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1" name="object 41"/>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2" name="object 42"/>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3" name="object 43"/>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4" name="object 44"/>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5" name="object 45"/>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6" name="object 46"/>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7" name="object 47"/>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8" name="object 48"/>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9" name="object 49"/>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50" name="object 50"/>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1" name="object 51"/>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2" name="object 52"/>
          <p:cNvSpPr txBox="1">
            <a:spLocks noGrp="1"/>
          </p:cNvSpPr>
          <p:nvPr>
            <p:ph type="title"/>
          </p:nvPr>
        </p:nvSpPr>
        <p:spPr>
          <a:xfrm>
            <a:off x="993902" y="784351"/>
            <a:ext cx="7313930" cy="513080"/>
          </a:xfrm>
          <a:prstGeom prst="rect">
            <a:avLst/>
          </a:prstGeom>
        </p:spPr>
        <p:txBody>
          <a:bodyPr vert="horz" wrap="square" lIns="0" tIns="12065" rIns="0" bIns="0" rtlCol="0">
            <a:spAutoFit/>
          </a:bodyPr>
          <a:lstStyle/>
          <a:p>
            <a:pPr marL="12700">
              <a:lnSpc>
                <a:spcPct val="100000"/>
              </a:lnSpc>
              <a:spcBef>
                <a:spcPts val="95"/>
              </a:spcBef>
            </a:pPr>
            <a:r>
              <a:rPr sz="3200" spc="-5" dirty="0"/>
              <a:t>When </a:t>
            </a:r>
            <a:r>
              <a:rPr sz="3200" spc="-10" dirty="0"/>
              <a:t>Simulation </a:t>
            </a:r>
            <a:r>
              <a:rPr sz="3200" spc="-5" dirty="0"/>
              <a:t>Is the </a:t>
            </a:r>
            <a:r>
              <a:rPr sz="3200" spc="-10" dirty="0"/>
              <a:t>Appropriate</a:t>
            </a:r>
            <a:r>
              <a:rPr sz="3200" spc="15" dirty="0"/>
              <a:t> </a:t>
            </a:r>
            <a:r>
              <a:rPr sz="3200" spc="-10" dirty="0"/>
              <a:t>Tool</a:t>
            </a:r>
            <a:endParaRPr sz="3200"/>
          </a:p>
        </p:txBody>
      </p:sp>
      <p:sp>
        <p:nvSpPr>
          <p:cNvPr id="53" name="object 53"/>
          <p:cNvSpPr txBox="1">
            <a:spLocks noGrp="1"/>
          </p:cNvSpPr>
          <p:nvPr>
            <p:ph type="body" idx="1"/>
          </p:nvPr>
        </p:nvSpPr>
        <p:spPr>
          <a:prstGeom prst="rect">
            <a:avLst/>
          </a:prstGeom>
        </p:spPr>
        <p:txBody>
          <a:bodyPr vert="horz" wrap="square" lIns="0" tIns="46990" rIns="0" bIns="0" rtlCol="0">
            <a:spAutoFit/>
          </a:bodyPr>
          <a:lstStyle/>
          <a:p>
            <a:pPr marL="355600" marR="363855" indent="-342900">
              <a:lnSpc>
                <a:spcPts val="2160"/>
              </a:lnSpc>
              <a:spcBef>
                <a:spcPts val="370"/>
              </a:spcBef>
              <a:buClr>
                <a:srgbClr val="00007C"/>
              </a:buClr>
              <a:buSzPct val="75000"/>
              <a:buFont typeface="Wingdings"/>
              <a:buChar char=""/>
              <a:tabLst>
                <a:tab pos="354965" algn="l"/>
                <a:tab pos="355600" algn="l"/>
              </a:tabLst>
            </a:pPr>
            <a:r>
              <a:rPr spc="-10" dirty="0"/>
              <a:t>Simulation enable </a:t>
            </a:r>
            <a:r>
              <a:rPr spc="-5" dirty="0"/>
              <a:t>the study of </a:t>
            </a:r>
            <a:r>
              <a:rPr spc="-10" dirty="0"/>
              <a:t>internal interaction </a:t>
            </a:r>
            <a:r>
              <a:rPr spc="-5" dirty="0"/>
              <a:t>of a </a:t>
            </a:r>
            <a:r>
              <a:rPr spc="-10" dirty="0"/>
              <a:t>subsystem  </a:t>
            </a:r>
            <a:r>
              <a:rPr spc="-5" dirty="0"/>
              <a:t>with </a:t>
            </a:r>
            <a:r>
              <a:rPr spc="-10" dirty="0"/>
              <a:t>complex</a:t>
            </a:r>
            <a:r>
              <a:rPr dirty="0"/>
              <a:t> </a:t>
            </a:r>
            <a:r>
              <a:rPr spc="-10" dirty="0"/>
              <a:t>system</a:t>
            </a:r>
          </a:p>
          <a:p>
            <a:pPr marL="355600" marR="469265" indent="-342900">
              <a:lnSpc>
                <a:spcPts val="2160"/>
              </a:lnSpc>
              <a:spcBef>
                <a:spcPts val="480"/>
              </a:spcBef>
              <a:buClr>
                <a:srgbClr val="00007C"/>
              </a:buClr>
              <a:buSzPct val="75000"/>
              <a:buFont typeface="Wingdings"/>
              <a:buChar char=""/>
              <a:tabLst>
                <a:tab pos="354965" algn="l"/>
                <a:tab pos="355600" algn="l"/>
              </a:tabLst>
            </a:pPr>
            <a:r>
              <a:rPr spc="-5" dirty="0"/>
              <a:t>Informational, organizational and </a:t>
            </a:r>
            <a:r>
              <a:rPr spc="-10" dirty="0"/>
              <a:t>environmental </a:t>
            </a:r>
            <a:r>
              <a:rPr spc="-5" dirty="0"/>
              <a:t>changes can </a:t>
            </a:r>
            <a:r>
              <a:rPr spc="-10" dirty="0"/>
              <a:t>be  simulated </a:t>
            </a:r>
            <a:r>
              <a:rPr spc="-5" dirty="0"/>
              <a:t>and find their</a:t>
            </a:r>
            <a:r>
              <a:rPr dirty="0"/>
              <a:t> </a:t>
            </a:r>
            <a:r>
              <a:rPr spc="-10" dirty="0"/>
              <a:t>effects</a:t>
            </a:r>
          </a:p>
          <a:p>
            <a:pPr marL="354965" marR="5080" indent="-342900">
              <a:lnSpc>
                <a:spcPts val="2160"/>
              </a:lnSpc>
              <a:spcBef>
                <a:spcPts val="480"/>
              </a:spcBef>
              <a:buClr>
                <a:srgbClr val="00007C"/>
              </a:buClr>
              <a:buSzPct val="75000"/>
              <a:buFont typeface="Wingdings"/>
              <a:buChar char=""/>
              <a:tabLst>
                <a:tab pos="354965" algn="l"/>
                <a:tab pos="355600" algn="l"/>
              </a:tabLst>
            </a:pPr>
            <a:r>
              <a:rPr spc="-5" dirty="0"/>
              <a:t>A simulation model help us to </a:t>
            </a:r>
            <a:r>
              <a:rPr spc="-5" dirty="0">
                <a:solidFill>
                  <a:srgbClr val="0000FF"/>
                </a:solidFill>
              </a:rPr>
              <a:t>gain knowledge </a:t>
            </a:r>
            <a:r>
              <a:rPr spc="-5" dirty="0"/>
              <a:t>about </a:t>
            </a:r>
            <a:r>
              <a:rPr spc="-10" dirty="0"/>
              <a:t>improvement of  </a:t>
            </a:r>
            <a:r>
              <a:rPr spc="-5" dirty="0"/>
              <a:t>system</a:t>
            </a:r>
          </a:p>
          <a:p>
            <a:pPr marL="355600" indent="-342900">
              <a:lnSpc>
                <a:spcPct val="100000"/>
              </a:lnSpc>
              <a:spcBef>
                <a:spcPts val="204"/>
              </a:spcBef>
              <a:buClr>
                <a:srgbClr val="00007C"/>
              </a:buClr>
              <a:buSzPct val="75000"/>
              <a:buFont typeface="Wingdings"/>
              <a:buChar char=""/>
              <a:tabLst>
                <a:tab pos="354965" algn="l"/>
                <a:tab pos="355600" algn="l"/>
              </a:tabLst>
            </a:pPr>
            <a:r>
              <a:rPr spc="-5" dirty="0"/>
              <a:t>Finding </a:t>
            </a:r>
            <a:r>
              <a:rPr spc="-10" dirty="0"/>
              <a:t>important </a:t>
            </a:r>
            <a:r>
              <a:rPr spc="-5" dirty="0"/>
              <a:t>input parameters with changing simulation</a:t>
            </a:r>
            <a:r>
              <a:rPr spc="100" dirty="0"/>
              <a:t> </a:t>
            </a:r>
            <a:r>
              <a:rPr spc="-5" dirty="0"/>
              <a:t>inputs</a:t>
            </a:r>
          </a:p>
          <a:p>
            <a:pPr marL="355600" marR="961390" indent="-342900">
              <a:lnSpc>
                <a:spcPts val="2170"/>
              </a:lnSpc>
              <a:spcBef>
                <a:spcPts val="500"/>
              </a:spcBef>
              <a:buClr>
                <a:srgbClr val="00007C"/>
              </a:buClr>
              <a:buSzPct val="75000"/>
              <a:buFont typeface="Wingdings"/>
              <a:buChar char=""/>
              <a:tabLst>
                <a:tab pos="354965" algn="l"/>
                <a:tab pos="355600" algn="l"/>
              </a:tabLst>
            </a:pPr>
            <a:r>
              <a:rPr spc="-5" dirty="0"/>
              <a:t>Simulation can be used with new </a:t>
            </a:r>
            <a:r>
              <a:rPr spc="-10" dirty="0"/>
              <a:t>design </a:t>
            </a:r>
            <a:r>
              <a:rPr spc="-5" dirty="0"/>
              <a:t>and policies </a:t>
            </a:r>
            <a:r>
              <a:rPr spc="-10" dirty="0"/>
              <a:t>before  </a:t>
            </a:r>
            <a:r>
              <a:rPr spc="-5" dirty="0"/>
              <a:t>implementation</a:t>
            </a:r>
          </a:p>
          <a:p>
            <a:pPr marL="355600" marR="342265" indent="-342900">
              <a:lnSpc>
                <a:spcPts val="2170"/>
              </a:lnSpc>
              <a:spcBef>
                <a:spcPts val="459"/>
              </a:spcBef>
              <a:buClr>
                <a:srgbClr val="00007C"/>
              </a:buClr>
              <a:buSzPct val="75000"/>
              <a:buFont typeface="Wingdings"/>
              <a:buChar char=""/>
              <a:tabLst>
                <a:tab pos="354965" algn="l"/>
                <a:tab pos="355600" algn="l"/>
              </a:tabLst>
            </a:pPr>
            <a:r>
              <a:rPr spc="-5" dirty="0"/>
              <a:t>Simulating different capabilities for a </a:t>
            </a:r>
            <a:r>
              <a:rPr spc="-10" dirty="0"/>
              <a:t>machine </a:t>
            </a:r>
            <a:r>
              <a:rPr spc="-5" dirty="0"/>
              <a:t>can help </a:t>
            </a:r>
            <a:r>
              <a:rPr spc="-10" dirty="0"/>
              <a:t>determine  </a:t>
            </a:r>
            <a:r>
              <a:rPr spc="-5" dirty="0"/>
              <a:t>the </a:t>
            </a:r>
            <a:r>
              <a:rPr spc="-10" dirty="0"/>
              <a:t>requirement</a:t>
            </a:r>
          </a:p>
          <a:p>
            <a:pPr marL="355600" marR="567055" indent="-342900">
              <a:lnSpc>
                <a:spcPts val="2170"/>
              </a:lnSpc>
              <a:spcBef>
                <a:spcPts val="459"/>
              </a:spcBef>
              <a:buClr>
                <a:srgbClr val="00007C"/>
              </a:buClr>
              <a:buSzPct val="75000"/>
              <a:buFont typeface="Wingdings"/>
              <a:buChar char=""/>
              <a:tabLst>
                <a:tab pos="354965" algn="l"/>
                <a:tab pos="355600" algn="l"/>
              </a:tabLst>
            </a:pPr>
            <a:r>
              <a:rPr spc="-5" dirty="0"/>
              <a:t>Simulation models designed for training make </a:t>
            </a:r>
            <a:r>
              <a:rPr spc="-10" dirty="0"/>
              <a:t>learning possible  without </a:t>
            </a:r>
            <a:r>
              <a:rPr spc="-5" dirty="0"/>
              <a:t>the cost</a:t>
            </a:r>
            <a:r>
              <a:rPr dirty="0"/>
              <a:t> </a:t>
            </a:r>
            <a:r>
              <a:rPr spc="-10" dirty="0"/>
              <a:t>disruption</a:t>
            </a:r>
          </a:p>
          <a:p>
            <a:pPr marL="355600" indent="-342900">
              <a:lnSpc>
                <a:spcPct val="100000"/>
              </a:lnSpc>
              <a:spcBef>
                <a:spcPts val="195"/>
              </a:spcBef>
              <a:buClr>
                <a:srgbClr val="00007C"/>
              </a:buClr>
              <a:buSzPct val="75000"/>
              <a:buFont typeface="Wingdings"/>
              <a:buChar char=""/>
              <a:tabLst>
                <a:tab pos="354965" algn="l"/>
                <a:tab pos="355600" algn="l"/>
              </a:tabLst>
            </a:pPr>
            <a:r>
              <a:rPr spc="-5" dirty="0"/>
              <a:t>A plan can be visualized with animated</a:t>
            </a:r>
            <a:r>
              <a:rPr spc="40" dirty="0"/>
              <a:t> </a:t>
            </a:r>
            <a:r>
              <a:rPr spc="-5" dirty="0"/>
              <a:t>simulation</a:t>
            </a:r>
          </a:p>
          <a:p>
            <a:pPr marL="355600" marR="727710" indent="-342900">
              <a:lnSpc>
                <a:spcPts val="2160"/>
              </a:lnSpc>
              <a:spcBef>
                <a:spcPts val="515"/>
              </a:spcBef>
              <a:buClr>
                <a:srgbClr val="00007C"/>
              </a:buClr>
              <a:buSzPct val="75000"/>
              <a:buFont typeface="Wingdings"/>
              <a:buChar char=""/>
              <a:tabLst>
                <a:tab pos="354965" algn="l"/>
                <a:tab pos="355600" algn="l"/>
              </a:tabLst>
            </a:pPr>
            <a:r>
              <a:rPr spc="-5" dirty="0"/>
              <a:t>The </a:t>
            </a:r>
            <a:r>
              <a:rPr spc="-10" dirty="0"/>
              <a:t>modern system (factory, </a:t>
            </a:r>
            <a:r>
              <a:rPr spc="-5" dirty="0"/>
              <a:t>wafer </a:t>
            </a:r>
            <a:r>
              <a:rPr spc="-10" dirty="0"/>
              <a:t>fabrication </a:t>
            </a:r>
            <a:r>
              <a:rPr spc="-5" dirty="0"/>
              <a:t>plant, </a:t>
            </a:r>
            <a:r>
              <a:rPr spc="-10" dirty="0"/>
              <a:t>service  organization) </a:t>
            </a:r>
            <a:r>
              <a:rPr spc="-5" dirty="0"/>
              <a:t>is too complex that its </a:t>
            </a:r>
            <a:r>
              <a:rPr spc="-10" dirty="0"/>
              <a:t>internal interaction </a:t>
            </a:r>
            <a:r>
              <a:rPr spc="-5" dirty="0"/>
              <a:t>can</a:t>
            </a:r>
            <a:r>
              <a:rPr spc="160" dirty="0"/>
              <a:t> </a:t>
            </a:r>
            <a:r>
              <a:rPr spc="-10" dirty="0"/>
              <a:t>be</a:t>
            </a:r>
          </a:p>
        </p:txBody>
      </p:sp>
      <p:sp>
        <p:nvSpPr>
          <p:cNvPr id="54" name="object 54"/>
          <p:cNvSpPr txBox="1"/>
          <p:nvPr/>
        </p:nvSpPr>
        <p:spPr>
          <a:xfrm>
            <a:off x="1336802" y="6783586"/>
            <a:ext cx="2903220" cy="330200"/>
          </a:xfrm>
          <a:prstGeom prst="rect">
            <a:avLst/>
          </a:prstGeom>
        </p:spPr>
        <p:txBody>
          <a:bodyPr vert="horz" wrap="square" lIns="0" tIns="12065" rIns="0" bIns="0" rtlCol="0">
            <a:spAutoFit/>
          </a:bodyPr>
          <a:lstStyle/>
          <a:p>
            <a:pPr marL="12700">
              <a:lnSpc>
                <a:spcPct val="100000"/>
              </a:lnSpc>
              <a:spcBef>
                <a:spcPts val="95"/>
              </a:spcBef>
            </a:pPr>
            <a:r>
              <a:rPr sz="2000" spc="-5" dirty="0">
                <a:latin typeface="Arial"/>
                <a:cs typeface="Arial"/>
              </a:rPr>
              <a:t>treated only by</a:t>
            </a:r>
            <a:r>
              <a:rPr sz="2000" spc="-30" dirty="0">
                <a:latin typeface="Arial"/>
                <a:cs typeface="Arial"/>
              </a:rPr>
              <a:t> </a:t>
            </a:r>
            <a:r>
              <a:rPr sz="2000" spc="-5" dirty="0">
                <a:latin typeface="Arial"/>
                <a:cs typeface="Arial"/>
              </a:rPr>
              <a:t>simulation</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784351"/>
            <a:ext cx="6478905" cy="513080"/>
          </a:xfrm>
          <a:prstGeom prst="rect">
            <a:avLst/>
          </a:prstGeom>
        </p:spPr>
        <p:txBody>
          <a:bodyPr vert="horz" wrap="square" lIns="0" tIns="12065" rIns="0" bIns="0" rtlCol="0">
            <a:spAutoFit/>
          </a:bodyPr>
          <a:lstStyle/>
          <a:p>
            <a:pPr marL="12700">
              <a:lnSpc>
                <a:spcPct val="100000"/>
              </a:lnSpc>
              <a:spcBef>
                <a:spcPts val="95"/>
              </a:spcBef>
            </a:pPr>
            <a:r>
              <a:rPr sz="3200" spc="-5" dirty="0"/>
              <a:t>When </a:t>
            </a:r>
            <a:r>
              <a:rPr sz="3200" spc="-10" dirty="0"/>
              <a:t>Simulation </a:t>
            </a:r>
            <a:r>
              <a:rPr sz="3200" spc="-5" dirty="0"/>
              <a:t>Is Not</a:t>
            </a:r>
            <a:r>
              <a:rPr sz="3200" spc="10" dirty="0"/>
              <a:t> </a:t>
            </a:r>
            <a:r>
              <a:rPr sz="3200" spc="-10" dirty="0"/>
              <a:t>Appropriate</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13</a:t>
            </a:fld>
            <a:endParaRPr dirty="0"/>
          </a:p>
        </p:txBody>
      </p:sp>
      <p:sp>
        <p:nvSpPr>
          <p:cNvPr id="52" name="object 52"/>
          <p:cNvSpPr txBox="1"/>
          <p:nvPr/>
        </p:nvSpPr>
        <p:spPr>
          <a:xfrm>
            <a:off x="993902" y="1928875"/>
            <a:ext cx="7516495" cy="3882390"/>
          </a:xfrm>
          <a:prstGeom prst="rect">
            <a:avLst/>
          </a:prstGeom>
        </p:spPr>
        <p:txBody>
          <a:bodyPr vert="horz" wrap="square" lIns="0" tIns="12700" rIns="0" bIns="0" rtlCol="0">
            <a:spAutoFit/>
          </a:bodyPr>
          <a:lstStyle/>
          <a:p>
            <a:pPr marL="355600" marR="6985" indent="-342900">
              <a:lnSpc>
                <a:spcPct val="100000"/>
              </a:lnSpc>
              <a:spcBef>
                <a:spcPts val="100"/>
              </a:spcBef>
              <a:buClr>
                <a:srgbClr val="00007C"/>
              </a:buClr>
              <a:buSzPct val="75000"/>
              <a:buFont typeface="Wingdings"/>
              <a:buChar char=""/>
              <a:tabLst>
                <a:tab pos="354965" algn="l"/>
                <a:tab pos="355600" algn="l"/>
              </a:tabLst>
            </a:pPr>
            <a:r>
              <a:rPr sz="2800" dirty="0">
                <a:latin typeface="Arial"/>
                <a:cs typeface="Arial"/>
              </a:rPr>
              <a:t>When the problem can be solved by</a:t>
            </a:r>
            <a:r>
              <a:rPr sz="2800" spc="-65" dirty="0">
                <a:latin typeface="Arial"/>
                <a:cs typeface="Arial"/>
              </a:rPr>
              <a:t> </a:t>
            </a:r>
            <a:r>
              <a:rPr sz="2800" dirty="0">
                <a:latin typeface="Arial"/>
                <a:cs typeface="Arial"/>
              </a:rPr>
              <a:t>common  sense.</a:t>
            </a:r>
            <a:endParaRPr sz="2800">
              <a:latin typeface="Arial"/>
              <a:cs typeface="Arial"/>
            </a:endParaRPr>
          </a:p>
          <a:p>
            <a:pPr marL="355600" indent="-342900">
              <a:lnSpc>
                <a:spcPct val="100000"/>
              </a:lnSpc>
              <a:spcBef>
                <a:spcPts val="680"/>
              </a:spcBef>
              <a:buClr>
                <a:srgbClr val="00007C"/>
              </a:buClr>
              <a:buSzPct val="75000"/>
              <a:buFont typeface="Wingdings"/>
              <a:buChar char=""/>
              <a:tabLst>
                <a:tab pos="354965" algn="l"/>
                <a:tab pos="355600" algn="l"/>
              </a:tabLst>
            </a:pPr>
            <a:r>
              <a:rPr sz="2800" dirty="0">
                <a:latin typeface="Arial"/>
                <a:cs typeface="Arial"/>
              </a:rPr>
              <a:t>When the problem can be solved</a:t>
            </a:r>
            <a:r>
              <a:rPr sz="2800" spc="-65" dirty="0">
                <a:latin typeface="Arial"/>
                <a:cs typeface="Arial"/>
              </a:rPr>
              <a:t> </a:t>
            </a:r>
            <a:r>
              <a:rPr sz="2800" dirty="0">
                <a:latin typeface="Arial"/>
                <a:cs typeface="Arial"/>
              </a:rPr>
              <a:t>analytically.</a:t>
            </a:r>
            <a:endParaRPr sz="2800">
              <a:latin typeface="Arial"/>
              <a:cs typeface="Arial"/>
            </a:endParaRPr>
          </a:p>
          <a:p>
            <a:pPr marL="355600" indent="-342900">
              <a:lnSpc>
                <a:spcPct val="100000"/>
              </a:lnSpc>
              <a:spcBef>
                <a:spcPts val="675"/>
              </a:spcBef>
              <a:buClr>
                <a:srgbClr val="00007C"/>
              </a:buClr>
              <a:buSzPct val="75000"/>
              <a:buFont typeface="Wingdings"/>
              <a:buChar char=""/>
              <a:tabLst>
                <a:tab pos="354965" algn="l"/>
                <a:tab pos="355600" algn="l"/>
              </a:tabLst>
            </a:pPr>
            <a:r>
              <a:rPr sz="2800" dirty="0">
                <a:latin typeface="Arial"/>
                <a:cs typeface="Arial"/>
              </a:rPr>
              <a:t>If </a:t>
            </a:r>
            <a:r>
              <a:rPr sz="2800" spc="-5" dirty="0">
                <a:latin typeface="Arial"/>
                <a:cs typeface="Arial"/>
              </a:rPr>
              <a:t>it is easier </a:t>
            </a:r>
            <a:r>
              <a:rPr sz="2800" dirty="0">
                <a:latin typeface="Arial"/>
                <a:cs typeface="Arial"/>
              </a:rPr>
              <a:t>to </a:t>
            </a:r>
            <a:r>
              <a:rPr sz="2800" spc="-5" dirty="0">
                <a:latin typeface="Arial"/>
                <a:cs typeface="Arial"/>
              </a:rPr>
              <a:t>perform direct </a:t>
            </a:r>
            <a:r>
              <a:rPr sz="2800" dirty="0">
                <a:latin typeface="Arial"/>
                <a:cs typeface="Arial"/>
              </a:rPr>
              <a:t>experiments.</a:t>
            </a:r>
            <a:endParaRPr sz="2800">
              <a:latin typeface="Arial"/>
              <a:cs typeface="Arial"/>
            </a:endParaRPr>
          </a:p>
          <a:p>
            <a:pPr marL="355600" indent="-342900">
              <a:lnSpc>
                <a:spcPct val="100000"/>
              </a:lnSpc>
              <a:spcBef>
                <a:spcPts val="680"/>
              </a:spcBef>
              <a:buClr>
                <a:srgbClr val="00007C"/>
              </a:buClr>
              <a:buSzPct val="75000"/>
              <a:buFont typeface="Wingdings"/>
              <a:buChar char=""/>
              <a:tabLst>
                <a:tab pos="354965" algn="l"/>
                <a:tab pos="355600" algn="l"/>
              </a:tabLst>
            </a:pPr>
            <a:r>
              <a:rPr sz="2800" dirty="0">
                <a:latin typeface="Arial"/>
                <a:cs typeface="Arial"/>
              </a:rPr>
              <a:t>If cost </a:t>
            </a:r>
            <a:r>
              <a:rPr sz="2800" spc="-5" dirty="0">
                <a:latin typeface="Arial"/>
                <a:cs typeface="Arial"/>
              </a:rPr>
              <a:t>exceed</a:t>
            </a:r>
            <a:r>
              <a:rPr sz="2800" spc="-15" dirty="0">
                <a:latin typeface="Arial"/>
                <a:cs typeface="Arial"/>
              </a:rPr>
              <a:t> </a:t>
            </a:r>
            <a:r>
              <a:rPr sz="2800" dirty="0">
                <a:latin typeface="Arial"/>
                <a:cs typeface="Arial"/>
              </a:rPr>
              <a:t>savings.</a:t>
            </a:r>
            <a:endParaRPr sz="2800">
              <a:latin typeface="Arial"/>
              <a:cs typeface="Arial"/>
            </a:endParaRPr>
          </a:p>
          <a:p>
            <a:pPr marL="355600" indent="-342900">
              <a:lnSpc>
                <a:spcPct val="100000"/>
              </a:lnSpc>
              <a:spcBef>
                <a:spcPts val="680"/>
              </a:spcBef>
              <a:buClr>
                <a:srgbClr val="00007C"/>
              </a:buClr>
              <a:buSzPct val="75000"/>
              <a:buFont typeface="Wingdings"/>
              <a:buChar char=""/>
              <a:tabLst>
                <a:tab pos="354965" algn="l"/>
                <a:tab pos="355600" algn="l"/>
              </a:tabLst>
            </a:pPr>
            <a:r>
              <a:rPr sz="2800" dirty="0">
                <a:latin typeface="Arial"/>
                <a:cs typeface="Arial"/>
              </a:rPr>
              <a:t>If resource or time are not</a:t>
            </a:r>
            <a:r>
              <a:rPr sz="2800" spc="-25" dirty="0">
                <a:latin typeface="Arial"/>
                <a:cs typeface="Arial"/>
              </a:rPr>
              <a:t> </a:t>
            </a:r>
            <a:r>
              <a:rPr sz="2800" dirty="0">
                <a:latin typeface="Arial"/>
                <a:cs typeface="Arial"/>
              </a:rPr>
              <a:t>available.</a:t>
            </a:r>
            <a:endParaRPr sz="2800">
              <a:latin typeface="Arial"/>
              <a:cs typeface="Arial"/>
            </a:endParaRPr>
          </a:p>
          <a:p>
            <a:pPr marL="355600" indent="-342900">
              <a:lnSpc>
                <a:spcPct val="100000"/>
              </a:lnSpc>
              <a:spcBef>
                <a:spcPts val="675"/>
              </a:spcBef>
              <a:buClr>
                <a:srgbClr val="00007C"/>
              </a:buClr>
              <a:buSzPct val="75000"/>
              <a:buFont typeface="Wingdings"/>
              <a:buChar char=""/>
              <a:tabLst>
                <a:tab pos="354965" algn="l"/>
                <a:tab pos="355600" algn="l"/>
              </a:tabLst>
            </a:pPr>
            <a:r>
              <a:rPr sz="2800" dirty="0">
                <a:latin typeface="Arial"/>
                <a:cs typeface="Arial"/>
              </a:rPr>
              <a:t>If system behavior is too</a:t>
            </a:r>
            <a:r>
              <a:rPr sz="2800" spc="-20" dirty="0">
                <a:latin typeface="Arial"/>
                <a:cs typeface="Arial"/>
              </a:rPr>
              <a:t> </a:t>
            </a:r>
            <a:r>
              <a:rPr sz="2800" dirty="0">
                <a:latin typeface="Arial"/>
                <a:cs typeface="Arial"/>
              </a:rPr>
              <a:t>complex.</a:t>
            </a:r>
            <a:endParaRPr sz="2800">
              <a:latin typeface="Arial"/>
              <a:cs typeface="Arial"/>
            </a:endParaRPr>
          </a:p>
          <a:p>
            <a:pPr marL="469900">
              <a:lnSpc>
                <a:spcPct val="100000"/>
              </a:lnSpc>
              <a:spcBef>
                <a:spcPts val="575"/>
              </a:spcBef>
            </a:pPr>
            <a:r>
              <a:rPr sz="1900" dirty="0">
                <a:solidFill>
                  <a:srgbClr val="9A9ACC"/>
                </a:solidFill>
                <a:latin typeface="Wingdings"/>
                <a:cs typeface="Wingdings"/>
              </a:rPr>
              <a:t></a:t>
            </a:r>
            <a:r>
              <a:rPr sz="1900" dirty="0">
                <a:solidFill>
                  <a:srgbClr val="9A9ACC"/>
                </a:solidFill>
                <a:latin typeface="Times New Roman"/>
                <a:cs typeface="Times New Roman"/>
              </a:rPr>
              <a:t> </a:t>
            </a:r>
            <a:r>
              <a:rPr sz="2400" dirty="0">
                <a:latin typeface="Arial"/>
                <a:cs typeface="Arial"/>
              </a:rPr>
              <a:t>Like human</a:t>
            </a:r>
            <a:r>
              <a:rPr sz="2400" spc="70" dirty="0">
                <a:latin typeface="Arial"/>
                <a:cs typeface="Arial"/>
              </a:rPr>
              <a:t> </a:t>
            </a:r>
            <a:r>
              <a:rPr sz="2400" dirty="0">
                <a:latin typeface="Arial"/>
                <a:cs typeface="Arial"/>
              </a:rPr>
              <a:t>behavior</a:t>
            </a:r>
            <a:endParaRPr sz="2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58672"/>
            <a:ext cx="7091045" cy="452755"/>
          </a:xfrm>
          <a:prstGeom prst="rect">
            <a:avLst/>
          </a:prstGeom>
        </p:spPr>
        <p:txBody>
          <a:bodyPr vert="horz" wrap="square" lIns="0" tIns="12700" rIns="0" bIns="0" rtlCol="0">
            <a:spAutoFit/>
          </a:bodyPr>
          <a:lstStyle/>
          <a:p>
            <a:pPr marL="12700">
              <a:lnSpc>
                <a:spcPct val="100000"/>
              </a:lnSpc>
              <a:spcBef>
                <a:spcPts val="100"/>
              </a:spcBef>
            </a:pPr>
            <a:r>
              <a:rPr dirty="0"/>
              <a:t>Advantages and disadvantages of</a:t>
            </a:r>
            <a:r>
              <a:rPr spc="-75" dirty="0"/>
              <a:t> </a:t>
            </a:r>
            <a:r>
              <a:rPr dirty="0"/>
              <a:t>simulation</a:t>
            </a:r>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14</a:t>
            </a:fld>
            <a:endParaRPr dirty="0"/>
          </a:p>
        </p:txBody>
      </p:sp>
      <p:sp>
        <p:nvSpPr>
          <p:cNvPr id="52" name="object 52"/>
          <p:cNvSpPr txBox="1"/>
          <p:nvPr/>
        </p:nvSpPr>
        <p:spPr>
          <a:xfrm>
            <a:off x="993902" y="1928875"/>
            <a:ext cx="8003540" cy="1682750"/>
          </a:xfrm>
          <a:prstGeom prst="rect">
            <a:avLst/>
          </a:prstGeom>
        </p:spPr>
        <p:txBody>
          <a:bodyPr vert="horz" wrap="square" lIns="0" tIns="12700" rIns="0" bIns="0" rtlCol="0">
            <a:spAutoFit/>
          </a:bodyPr>
          <a:lstStyle/>
          <a:p>
            <a:pPr marL="355600" marR="536575" indent="-342900">
              <a:lnSpc>
                <a:spcPct val="100000"/>
              </a:lnSpc>
              <a:spcBef>
                <a:spcPts val="100"/>
              </a:spcBef>
              <a:buClr>
                <a:srgbClr val="00007C"/>
              </a:buClr>
              <a:buSzPct val="75000"/>
              <a:buFont typeface="Wingdings"/>
              <a:buChar char=""/>
              <a:tabLst>
                <a:tab pos="354965" algn="l"/>
                <a:tab pos="355600" algn="l"/>
              </a:tabLst>
            </a:pPr>
            <a:r>
              <a:rPr sz="2800" dirty="0">
                <a:latin typeface="Arial"/>
                <a:cs typeface="Arial"/>
              </a:rPr>
              <a:t>In contrast to optimization models,</a:t>
            </a:r>
            <a:r>
              <a:rPr sz="2800" spc="-90" dirty="0">
                <a:latin typeface="Arial"/>
                <a:cs typeface="Arial"/>
              </a:rPr>
              <a:t> </a:t>
            </a:r>
            <a:r>
              <a:rPr sz="2800" dirty="0">
                <a:latin typeface="Arial"/>
                <a:cs typeface="Arial"/>
              </a:rPr>
              <a:t>simulation  models are “run” rather than</a:t>
            </a:r>
            <a:r>
              <a:rPr sz="2800" spc="-15" dirty="0">
                <a:latin typeface="Arial"/>
                <a:cs typeface="Arial"/>
              </a:rPr>
              <a:t> </a:t>
            </a:r>
            <a:r>
              <a:rPr sz="2800" dirty="0">
                <a:latin typeface="Arial"/>
                <a:cs typeface="Arial"/>
              </a:rPr>
              <a:t>solved.</a:t>
            </a:r>
            <a:endParaRPr sz="2800">
              <a:latin typeface="Arial"/>
              <a:cs typeface="Arial"/>
            </a:endParaRPr>
          </a:p>
          <a:p>
            <a:pPr marL="755650" marR="5080" indent="-285750">
              <a:lnSpc>
                <a:spcPct val="100000"/>
              </a:lnSpc>
              <a:spcBef>
                <a:spcPts val="575"/>
              </a:spcBef>
            </a:pPr>
            <a:r>
              <a:rPr sz="1900" dirty="0">
                <a:solidFill>
                  <a:srgbClr val="9A9ACC"/>
                </a:solidFill>
                <a:latin typeface="Wingdings"/>
                <a:cs typeface="Wingdings"/>
              </a:rPr>
              <a:t></a:t>
            </a:r>
            <a:r>
              <a:rPr sz="1900" dirty="0">
                <a:solidFill>
                  <a:srgbClr val="9A9ACC"/>
                </a:solidFill>
                <a:latin typeface="Times New Roman"/>
                <a:cs typeface="Times New Roman"/>
              </a:rPr>
              <a:t> </a:t>
            </a:r>
            <a:r>
              <a:rPr sz="2400" dirty="0">
                <a:latin typeface="Arial"/>
                <a:cs typeface="Arial"/>
              </a:rPr>
              <a:t>Given </a:t>
            </a:r>
            <a:r>
              <a:rPr sz="2400" spc="-5" dirty="0">
                <a:latin typeface="Arial"/>
                <a:cs typeface="Arial"/>
              </a:rPr>
              <a:t>as </a:t>
            </a:r>
            <a:r>
              <a:rPr sz="2400" dirty="0">
                <a:latin typeface="Arial"/>
                <a:cs typeface="Arial"/>
              </a:rPr>
              <a:t>a set </a:t>
            </a:r>
            <a:r>
              <a:rPr sz="2400" spc="-5" dirty="0">
                <a:latin typeface="Arial"/>
                <a:cs typeface="Arial"/>
              </a:rPr>
              <a:t>of inputs and </a:t>
            </a:r>
            <a:r>
              <a:rPr sz="2400" dirty="0">
                <a:latin typeface="Arial"/>
                <a:cs typeface="Arial"/>
              </a:rPr>
              <a:t>model characteristics the  model </a:t>
            </a:r>
            <a:r>
              <a:rPr sz="2400" spc="-5" dirty="0">
                <a:latin typeface="Arial"/>
                <a:cs typeface="Arial"/>
              </a:rPr>
              <a:t>is </a:t>
            </a:r>
            <a:r>
              <a:rPr sz="2400" dirty="0">
                <a:latin typeface="Arial"/>
                <a:cs typeface="Arial"/>
              </a:rPr>
              <a:t>run and the simulated behavior </a:t>
            </a:r>
            <a:r>
              <a:rPr sz="2400" spc="-5" dirty="0">
                <a:latin typeface="Arial"/>
                <a:cs typeface="Arial"/>
              </a:rPr>
              <a:t>is</a:t>
            </a:r>
            <a:r>
              <a:rPr sz="2400" spc="-70" dirty="0">
                <a:latin typeface="Arial"/>
                <a:cs typeface="Arial"/>
              </a:rPr>
              <a:t> </a:t>
            </a:r>
            <a:r>
              <a:rPr sz="2400" dirty="0">
                <a:latin typeface="Arial"/>
                <a:cs typeface="Arial"/>
              </a:rPr>
              <a:t>observed</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4559935" cy="513080"/>
          </a:xfrm>
          <a:prstGeom prst="rect">
            <a:avLst/>
          </a:prstGeom>
        </p:spPr>
        <p:txBody>
          <a:bodyPr vert="horz" wrap="square" lIns="0" tIns="12065" rIns="0" bIns="0" rtlCol="0">
            <a:spAutoFit/>
          </a:bodyPr>
          <a:lstStyle/>
          <a:p>
            <a:pPr marL="12700">
              <a:lnSpc>
                <a:spcPct val="100000"/>
              </a:lnSpc>
              <a:spcBef>
                <a:spcPts val="95"/>
              </a:spcBef>
            </a:pPr>
            <a:r>
              <a:rPr sz="3200" spc="-10" dirty="0"/>
              <a:t>Advantages </a:t>
            </a:r>
            <a:r>
              <a:rPr sz="3200" spc="-5" dirty="0"/>
              <a:t>of</a:t>
            </a:r>
            <a:r>
              <a:rPr sz="3200" spc="-15" dirty="0"/>
              <a:t> </a:t>
            </a:r>
            <a:r>
              <a:rPr sz="3200" spc="-10" dirty="0"/>
              <a:t>simulation</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15</a:t>
            </a:fld>
            <a:endParaRPr dirty="0"/>
          </a:p>
        </p:txBody>
      </p:sp>
      <p:sp>
        <p:nvSpPr>
          <p:cNvPr id="52" name="object 52"/>
          <p:cNvSpPr txBox="1"/>
          <p:nvPr/>
        </p:nvSpPr>
        <p:spPr>
          <a:xfrm>
            <a:off x="993902" y="1883156"/>
            <a:ext cx="7926705" cy="4114800"/>
          </a:xfrm>
          <a:prstGeom prst="rect">
            <a:avLst/>
          </a:prstGeom>
        </p:spPr>
        <p:txBody>
          <a:bodyPr vert="horz" wrap="square" lIns="0" tIns="69850" rIns="0" bIns="0" rtlCol="0">
            <a:spAutoFit/>
          </a:bodyPr>
          <a:lstStyle/>
          <a:p>
            <a:pPr marL="354965" marR="226060" indent="-342900">
              <a:lnSpc>
                <a:spcPts val="1930"/>
              </a:lnSpc>
              <a:spcBef>
                <a:spcPts val="550"/>
              </a:spcBef>
              <a:buClr>
                <a:srgbClr val="00007C"/>
              </a:buClr>
              <a:buSzPct val="75000"/>
              <a:buFont typeface="Wingdings"/>
              <a:buChar char=""/>
              <a:tabLst>
                <a:tab pos="354965" algn="l"/>
                <a:tab pos="355600" algn="l"/>
              </a:tabLst>
            </a:pPr>
            <a:r>
              <a:rPr sz="2000" spc="-5" dirty="0">
                <a:latin typeface="Arial"/>
                <a:cs typeface="Arial"/>
              </a:rPr>
              <a:t>New policies, </a:t>
            </a:r>
            <a:r>
              <a:rPr sz="2000" spc="-10" dirty="0">
                <a:latin typeface="Arial"/>
                <a:cs typeface="Arial"/>
              </a:rPr>
              <a:t>operating </a:t>
            </a:r>
            <a:r>
              <a:rPr sz="2000" spc="-5" dirty="0">
                <a:latin typeface="Arial"/>
                <a:cs typeface="Arial"/>
              </a:rPr>
              <a:t>procedures, </a:t>
            </a:r>
            <a:r>
              <a:rPr sz="2000" spc="-10" dirty="0">
                <a:latin typeface="Arial"/>
                <a:cs typeface="Arial"/>
              </a:rPr>
              <a:t>information </a:t>
            </a:r>
            <a:r>
              <a:rPr sz="2000" spc="-5" dirty="0">
                <a:latin typeface="Arial"/>
                <a:cs typeface="Arial"/>
              </a:rPr>
              <a:t>flows and son </a:t>
            </a:r>
            <a:r>
              <a:rPr sz="2000" spc="-10" dirty="0">
                <a:latin typeface="Arial"/>
                <a:cs typeface="Arial"/>
              </a:rPr>
              <a:t>on  </a:t>
            </a:r>
            <a:r>
              <a:rPr sz="2000" spc="-5" dirty="0">
                <a:latin typeface="Arial"/>
                <a:cs typeface="Arial"/>
              </a:rPr>
              <a:t>can be </a:t>
            </a:r>
            <a:r>
              <a:rPr sz="2000" spc="-10" dirty="0">
                <a:latin typeface="Arial"/>
                <a:cs typeface="Arial"/>
              </a:rPr>
              <a:t>explored without </a:t>
            </a:r>
            <a:r>
              <a:rPr sz="2000" spc="-5" dirty="0">
                <a:latin typeface="Arial"/>
                <a:cs typeface="Arial"/>
              </a:rPr>
              <a:t>disrupting </a:t>
            </a:r>
            <a:r>
              <a:rPr sz="2000" spc="-10" dirty="0">
                <a:latin typeface="Arial"/>
                <a:cs typeface="Arial"/>
              </a:rPr>
              <a:t>ongoing operation </a:t>
            </a:r>
            <a:r>
              <a:rPr sz="2000" spc="-5" dirty="0">
                <a:latin typeface="Arial"/>
                <a:cs typeface="Arial"/>
              </a:rPr>
              <a:t>of the </a:t>
            </a:r>
            <a:r>
              <a:rPr sz="2000" spc="-10" dirty="0">
                <a:latin typeface="Arial"/>
                <a:cs typeface="Arial"/>
              </a:rPr>
              <a:t>real  </a:t>
            </a:r>
            <a:r>
              <a:rPr sz="2000" spc="-5" dirty="0">
                <a:latin typeface="Arial"/>
                <a:cs typeface="Arial"/>
              </a:rPr>
              <a:t>system.</a:t>
            </a:r>
            <a:endParaRPr sz="2000">
              <a:latin typeface="Arial"/>
              <a:cs typeface="Arial"/>
            </a:endParaRPr>
          </a:p>
          <a:p>
            <a:pPr marL="354965" marR="352425" indent="-342900">
              <a:lnSpc>
                <a:spcPts val="1930"/>
              </a:lnSpc>
              <a:spcBef>
                <a:spcPts val="465"/>
              </a:spcBef>
              <a:buClr>
                <a:srgbClr val="00007C"/>
              </a:buClr>
              <a:buSzPct val="75000"/>
              <a:buFont typeface="Wingdings"/>
              <a:buChar char=""/>
              <a:tabLst>
                <a:tab pos="354965" algn="l"/>
                <a:tab pos="355600" algn="l"/>
              </a:tabLst>
            </a:pPr>
            <a:r>
              <a:rPr sz="2000" spc="-5" dirty="0">
                <a:latin typeface="Arial"/>
                <a:cs typeface="Arial"/>
              </a:rPr>
              <a:t>New hardware designs, physical layouts, </a:t>
            </a:r>
            <a:r>
              <a:rPr sz="2000" spc="-10" dirty="0">
                <a:latin typeface="Arial"/>
                <a:cs typeface="Arial"/>
              </a:rPr>
              <a:t>transportation systems  </a:t>
            </a:r>
            <a:r>
              <a:rPr sz="2000" spc="-5" dirty="0">
                <a:latin typeface="Arial"/>
                <a:cs typeface="Arial"/>
              </a:rPr>
              <a:t>and … can be </a:t>
            </a:r>
            <a:r>
              <a:rPr sz="2000" spc="-10" dirty="0">
                <a:latin typeface="Arial"/>
                <a:cs typeface="Arial"/>
              </a:rPr>
              <a:t>tested without committing resources </a:t>
            </a:r>
            <a:r>
              <a:rPr sz="2000" spc="-5" dirty="0">
                <a:latin typeface="Arial"/>
                <a:cs typeface="Arial"/>
              </a:rPr>
              <a:t>for </a:t>
            </a:r>
            <a:r>
              <a:rPr sz="2000" spc="-10" dirty="0">
                <a:latin typeface="Arial"/>
                <a:cs typeface="Arial"/>
              </a:rPr>
              <a:t>their  </a:t>
            </a:r>
            <a:r>
              <a:rPr sz="2000" spc="-5" dirty="0">
                <a:latin typeface="Arial"/>
                <a:cs typeface="Arial"/>
              </a:rPr>
              <a:t>acquisition.</a:t>
            </a:r>
            <a:endParaRPr sz="2000">
              <a:latin typeface="Arial"/>
              <a:cs typeface="Arial"/>
            </a:endParaRPr>
          </a:p>
          <a:p>
            <a:pPr marL="354965" marR="300355" indent="-342900">
              <a:lnSpc>
                <a:spcPts val="1920"/>
              </a:lnSpc>
              <a:spcBef>
                <a:spcPts val="470"/>
              </a:spcBef>
              <a:buClr>
                <a:srgbClr val="00007C"/>
              </a:buClr>
              <a:buSzPct val="75000"/>
              <a:buFont typeface="Wingdings"/>
              <a:buChar char=""/>
              <a:tabLst>
                <a:tab pos="354965" algn="l"/>
                <a:tab pos="355600" algn="l"/>
              </a:tabLst>
            </a:pPr>
            <a:r>
              <a:rPr sz="2000" spc="-5" dirty="0">
                <a:latin typeface="Arial"/>
                <a:cs typeface="Arial"/>
              </a:rPr>
              <a:t>Time can be </a:t>
            </a:r>
            <a:r>
              <a:rPr sz="2000" spc="-10" dirty="0">
                <a:latin typeface="Arial"/>
                <a:cs typeface="Arial"/>
              </a:rPr>
              <a:t>compressed </a:t>
            </a:r>
            <a:r>
              <a:rPr sz="2000" spc="-5" dirty="0">
                <a:latin typeface="Arial"/>
                <a:cs typeface="Arial"/>
              </a:rPr>
              <a:t>or expanded to allow for a </a:t>
            </a:r>
            <a:r>
              <a:rPr sz="2000" spc="-10" dirty="0">
                <a:latin typeface="Arial"/>
                <a:cs typeface="Arial"/>
              </a:rPr>
              <a:t>speed-up or  slow-down </a:t>
            </a:r>
            <a:r>
              <a:rPr sz="2000" spc="-5" dirty="0">
                <a:latin typeface="Arial"/>
                <a:cs typeface="Arial"/>
              </a:rPr>
              <a:t>of the </a:t>
            </a:r>
            <a:r>
              <a:rPr sz="2000" spc="-10" dirty="0">
                <a:latin typeface="Arial"/>
                <a:cs typeface="Arial"/>
              </a:rPr>
              <a:t>phenomenon( </a:t>
            </a:r>
            <a:r>
              <a:rPr sz="2000" spc="-5" dirty="0">
                <a:solidFill>
                  <a:srgbClr val="FF0000"/>
                </a:solidFill>
                <a:latin typeface="Arial"/>
                <a:cs typeface="Arial"/>
              </a:rPr>
              <a:t>clock is</a:t>
            </a:r>
            <a:r>
              <a:rPr sz="2000" spc="50" dirty="0">
                <a:solidFill>
                  <a:srgbClr val="FF0000"/>
                </a:solidFill>
                <a:latin typeface="Arial"/>
                <a:cs typeface="Arial"/>
              </a:rPr>
              <a:t> </a:t>
            </a:r>
            <a:r>
              <a:rPr sz="2000" spc="-5" dirty="0">
                <a:solidFill>
                  <a:srgbClr val="FF0000"/>
                </a:solidFill>
                <a:latin typeface="Arial"/>
                <a:cs typeface="Arial"/>
              </a:rPr>
              <a:t>self-control</a:t>
            </a:r>
            <a:r>
              <a:rPr sz="2000" spc="-5" dirty="0">
                <a:latin typeface="Arial"/>
                <a:cs typeface="Arial"/>
              </a:rPr>
              <a:t>).</a:t>
            </a:r>
            <a:endParaRPr sz="2000">
              <a:latin typeface="Arial"/>
              <a:cs typeface="Arial"/>
            </a:endParaRPr>
          </a:p>
          <a:p>
            <a:pPr marL="355600" marR="5080" indent="-342900">
              <a:lnSpc>
                <a:spcPts val="1930"/>
              </a:lnSpc>
              <a:spcBef>
                <a:spcPts val="470"/>
              </a:spcBef>
              <a:buClr>
                <a:srgbClr val="00007C"/>
              </a:buClr>
              <a:buSzPct val="75000"/>
              <a:buFont typeface="Wingdings"/>
              <a:buChar char=""/>
              <a:tabLst>
                <a:tab pos="354965" algn="l"/>
                <a:tab pos="355600" algn="l"/>
              </a:tabLst>
            </a:pPr>
            <a:r>
              <a:rPr sz="2000" spc="-5" dirty="0">
                <a:latin typeface="Arial"/>
                <a:cs typeface="Arial"/>
              </a:rPr>
              <a:t>Insight can be </a:t>
            </a:r>
            <a:r>
              <a:rPr sz="2000" spc="-10" dirty="0">
                <a:latin typeface="Arial"/>
                <a:cs typeface="Arial"/>
              </a:rPr>
              <a:t>obtained </a:t>
            </a:r>
            <a:r>
              <a:rPr sz="2000" spc="-5" dirty="0">
                <a:latin typeface="Arial"/>
                <a:cs typeface="Arial"/>
              </a:rPr>
              <a:t>about </a:t>
            </a:r>
            <a:r>
              <a:rPr sz="2000" spc="-10" dirty="0">
                <a:latin typeface="Arial"/>
                <a:cs typeface="Arial"/>
              </a:rPr>
              <a:t>interaction </a:t>
            </a:r>
            <a:r>
              <a:rPr sz="2000" spc="-5" dirty="0">
                <a:latin typeface="Arial"/>
                <a:cs typeface="Arial"/>
              </a:rPr>
              <a:t>of </a:t>
            </a:r>
            <a:r>
              <a:rPr sz="2000" spc="-10" dirty="0">
                <a:latin typeface="Arial"/>
                <a:cs typeface="Arial"/>
              </a:rPr>
              <a:t>variables </a:t>
            </a:r>
            <a:r>
              <a:rPr sz="2000" spc="-5" dirty="0">
                <a:latin typeface="Arial"/>
                <a:cs typeface="Arial"/>
              </a:rPr>
              <a:t>and </a:t>
            </a:r>
            <a:r>
              <a:rPr sz="2000" spc="-10" dirty="0">
                <a:latin typeface="Arial"/>
                <a:cs typeface="Arial"/>
              </a:rPr>
              <a:t>important  variables </a:t>
            </a:r>
            <a:r>
              <a:rPr sz="2000" spc="-5" dirty="0">
                <a:latin typeface="Arial"/>
                <a:cs typeface="Arial"/>
              </a:rPr>
              <a:t>to the</a:t>
            </a:r>
            <a:r>
              <a:rPr sz="2000" dirty="0">
                <a:latin typeface="Arial"/>
                <a:cs typeface="Arial"/>
              </a:rPr>
              <a:t> </a:t>
            </a:r>
            <a:r>
              <a:rPr sz="2000" spc="-10" dirty="0">
                <a:latin typeface="Arial"/>
                <a:cs typeface="Arial"/>
              </a:rPr>
              <a:t>performance.</a:t>
            </a:r>
            <a:endParaRPr sz="2000">
              <a:latin typeface="Arial"/>
              <a:cs typeface="Arial"/>
            </a:endParaRPr>
          </a:p>
          <a:p>
            <a:pPr marL="355600" marR="398780" indent="-342900">
              <a:lnSpc>
                <a:spcPts val="1930"/>
              </a:lnSpc>
              <a:spcBef>
                <a:spcPts val="465"/>
              </a:spcBef>
              <a:buClr>
                <a:srgbClr val="00007C"/>
              </a:buClr>
              <a:buSzPct val="75000"/>
              <a:buFont typeface="Wingdings"/>
              <a:buChar char=""/>
              <a:tabLst>
                <a:tab pos="354965" algn="l"/>
                <a:tab pos="355600" algn="l"/>
              </a:tabLst>
            </a:pPr>
            <a:r>
              <a:rPr sz="2000" spc="-5" dirty="0">
                <a:latin typeface="Arial"/>
                <a:cs typeface="Arial"/>
              </a:rPr>
              <a:t>Bottleneck </a:t>
            </a:r>
            <a:r>
              <a:rPr sz="2000" spc="-10" dirty="0">
                <a:latin typeface="Arial"/>
                <a:cs typeface="Arial"/>
              </a:rPr>
              <a:t>analysis </a:t>
            </a:r>
            <a:r>
              <a:rPr sz="2000" spc="-5" dirty="0">
                <a:latin typeface="Arial"/>
                <a:cs typeface="Arial"/>
              </a:rPr>
              <a:t>can be </a:t>
            </a:r>
            <a:r>
              <a:rPr sz="2000" spc="-10" dirty="0">
                <a:latin typeface="Arial"/>
                <a:cs typeface="Arial"/>
              </a:rPr>
              <a:t>performed </a:t>
            </a:r>
            <a:r>
              <a:rPr sz="2000" spc="-5" dirty="0">
                <a:latin typeface="Arial"/>
                <a:cs typeface="Arial"/>
              </a:rPr>
              <a:t>to </a:t>
            </a:r>
            <a:r>
              <a:rPr sz="2000" spc="-10" dirty="0">
                <a:latin typeface="Arial"/>
                <a:cs typeface="Arial"/>
              </a:rPr>
              <a:t>discover where </a:t>
            </a:r>
            <a:r>
              <a:rPr sz="2000" spc="-5" dirty="0">
                <a:latin typeface="Arial"/>
                <a:cs typeface="Arial"/>
              </a:rPr>
              <a:t>work </a:t>
            </a:r>
            <a:r>
              <a:rPr sz="2000" spc="-10" dirty="0">
                <a:latin typeface="Arial"/>
                <a:cs typeface="Arial"/>
              </a:rPr>
              <a:t>in  process, </a:t>
            </a:r>
            <a:r>
              <a:rPr sz="2000" spc="-5" dirty="0">
                <a:latin typeface="Arial"/>
                <a:cs typeface="Arial"/>
              </a:rPr>
              <a:t>the </a:t>
            </a:r>
            <a:r>
              <a:rPr sz="2000" spc="-10" dirty="0">
                <a:latin typeface="Arial"/>
                <a:cs typeface="Arial"/>
              </a:rPr>
              <a:t>system </a:t>
            </a:r>
            <a:r>
              <a:rPr sz="2000" spc="-5" dirty="0">
                <a:latin typeface="Arial"/>
                <a:cs typeface="Arial"/>
              </a:rPr>
              <a:t>is</a:t>
            </a:r>
            <a:r>
              <a:rPr sz="2000" spc="5" dirty="0">
                <a:latin typeface="Arial"/>
                <a:cs typeface="Arial"/>
              </a:rPr>
              <a:t> </a:t>
            </a:r>
            <a:r>
              <a:rPr sz="2000" spc="-10" dirty="0">
                <a:latin typeface="Arial"/>
                <a:cs typeface="Arial"/>
              </a:rPr>
              <a:t>delayed.</a:t>
            </a:r>
            <a:endParaRPr sz="2000">
              <a:latin typeface="Arial"/>
              <a:cs typeface="Arial"/>
            </a:endParaRPr>
          </a:p>
          <a:p>
            <a:pPr marL="355600" marR="692150" indent="-342900">
              <a:lnSpc>
                <a:spcPts val="1930"/>
              </a:lnSpc>
              <a:spcBef>
                <a:spcPts val="470"/>
              </a:spcBef>
              <a:buClr>
                <a:srgbClr val="00007C"/>
              </a:buClr>
              <a:buSzPct val="75000"/>
              <a:buFont typeface="Wingdings"/>
              <a:buChar char=""/>
              <a:tabLst>
                <a:tab pos="354965" algn="l"/>
                <a:tab pos="355600" algn="l"/>
              </a:tabLst>
            </a:pPr>
            <a:r>
              <a:rPr sz="2000" spc="-5" dirty="0">
                <a:latin typeface="Arial"/>
                <a:cs typeface="Arial"/>
              </a:rPr>
              <a:t>A simulation study can help in </a:t>
            </a:r>
            <a:r>
              <a:rPr sz="2000" spc="-10" dirty="0">
                <a:latin typeface="Arial"/>
                <a:cs typeface="Arial"/>
              </a:rPr>
              <a:t>understanding </a:t>
            </a:r>
            <a:r>
              <a:rPr sz="2000" spc="-5" dirty="0">
                <a:latin typeface="Arial"/>
                <a:cs typeface="Arial"/>
              </a:rPr>
              <a:t>how the system  </a:t>
            </a:r>
            <a:r>
              <a:rPr sz="2000" spc="-10" dirty="0">
                <a:latin typeface="Arial"/>
                <a:cs typeface="Arial"/>
              </a:rPr>
              <a:t>operates.</a:t>
            </a:r>
            <a:endParaRPr sz="2000">
              <a:latin typeface="Arial"/>
              <a:cs typeface="Arial"/>
            </a:endParaRPr>
          </a:p>
          <a:p>
            <a:pPr marL="355600" indent="-342900">
              <a:lnSpc>
                <a:spcPct val="100000"/>
              </a:lnSpc>
              <a:spcBef>
                <a:spcPts val="10"/>
              </a:spcBef>
              <a:buClr>
                <a:srgbClr val="00007C"/>
              </a:buClr>
              <a:buSzPct val="75000"/>
              <a:buFont typeface="Wingdings"/>
              <a:buChar char=""/>
              <a:tabLst>
                <a:tab pos="354965" algn="l"/>
                <a:tab pos="355600" algn="l"/>
              </a:tabLst>
            </a:pPr>
            <a:r>
              <a:rPr sz="2000" spc="-10" dirty="0">
                <a:latin typeface="Arial"/>
                <a:cs typeface="Arial"/>
              </a:rPr>
              <a:t>“What </a:t>
            </a:r>
            <a:r>
              <a:rPr sz="2000" spc="-5" dirty="0">
                <a:latin typeface="Arial"/>
                <a:cs typeface="Arial"/>
              </a:rPr>
              <a:t>if” </a:t>
            </a:r>
            <a:r>
              <a:rPr sz="2000" spc="-10" dirty="0">
                <a:latin typeface="Arial"/>
                <a:cs typeface="Arial"/>
              </a:rPr>
              <a:t>questions </a:t>
            </a:r>
            <a:r>
              <a:rPr sz="2000" spc="-5" dirty="0">
                <a:latin typeface="Arial"/>
                <a:cs typeface="Arial"/>
              </a:rPr>
              <a:t>can be</a:t>
            </a:r>
            <a:r>
              <a:rPr sz="2000" spc="30" dirty="0">
                <a:latin typeface="Arial"/>
                <a:cs typeface="Arial"/>
              </a:rPr>
              <a:t> </a:t>
            </a:r>
            <a:r>
              <a:rPr sz="2000" spc="-10" dirty="0">
                <a:latin typeface="Arial"/>
                <a:cs typeface="Arial"/>
              </a:rPr>
              <a:t>answered.</a:t>
            </a:r>
            <a:endParaRPr sz="20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5099685" cy="513080"/>
          </a:xfrm>
          <a:prstGeom prst="rect">
            <a:avLst/>
          </a:prstGeom>
        </p:spPr>
        <p:txBody>
          <a:bodyPr vert="horz" wrap="square" lIns="0" tIns="12065" rIns="0" bIns="0" rtlCol="0">
            <a:spAutoFit/>
          </a:bodyPr>
          <a:lstStyle/>
          <a:p>
            <a:pPr marL="12700">
              <a:lnSpc>
                <a:spcPct val="100000"/>
              </a:lnSpc>
              <a:spcBef>
                <a:spcPts val="95"/>
              </a:spcBef>
            </a:pPr>
            <a:r>
              <a:rPr sz="3200" spc="-10" dirty="0"/>
              <a:t>Disadvantages </a:t>
            </a:r>
            <a:r>
              <a:rPr sz="3200" spc="-5" dirty="0"/>
              <a:t>of</a:t>
            </a:r>
            <a:r>
              <a:rPr sz="3200" spc="-10" dirty="0"/>
              <a:t> simulation</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16</a:t>
            </a:fld>
            <a:endParaRPr dirty="0"/>
          </a:p>
        </p:txBody>
      </p:sp>
      <p:sp>
        <p:nvSpPr>
          <p:cNvPr id="52" name="object 52"/>
          <p:cNvSpPr txBox="1"/>
          <p:nvPr/>
        </p:nvSpPr>
        <p:spPr>
          <a:xfrm>
            <a:off x="993902" y="1843826"/>
            <a:ext cx="7599680" cy="3596640"/>
          </a:xfrm>
          <a:prstGeom prst="rect">
            <a:avLst/>
          </a:prstGeom>
        </p:spPr>
        <p:txBody>
          <a:bodyPr vert="horz" wrap="square" lIns="0" tIns="97790" rIns="0" bIns="0" rtlCol="0">
            <a:spAutoFit/>
          </a:bodyPr>
          <a:lstStyle/>
          <a:p>
            <a:pPr marL="355600" indent="-342900" algn="just">
              <a:lnSpc>
                <a:spcPct val="100000"/>
              </a:lnSpc>
              <a:spcBef>
                <a:spcPts val="770"/>
              </a:spcBef>
              <a:buClr>
                <a:srgbClr val="00007C"/>
              </a:buClr>
              <a:buSzPct val="75000"/>
              <a:buFont typeface="Wingdings"/>
              <a:buChar char=""/>
              <a:tabLst>
                <a:tab pos="355600" algn="l"/>
              </a:tabLst>
            </a:pPr>
            <a:r>
              <a:rPr sz="2800" dirty="0">
                <a:latin typeface="Arial"/>
                <a:cs typeface="Arial"/>
              </a:rPr>
              <a:t>Model building requires special</a:t>
            </a:r>
            <a:r>
              <a:rPr sz="2800" spc="-20" dirty="0">
                <a:latin typeface="Arial"/>
                <a:cs typeface="Arial"/>
              </a:rPr>
              <a:t> </a:t>
            </a:r>
            <a:r>
              <a:rPr sz="2800" dirty="0">
                <a:latin typeface="Arial"/>
                <a:cs typeface="Arial"/>
              </a:rPr>
              <a:t>training.</a:t>
            </a:r>
            <a:endParaRPr sz="2800">
              <a:latin typeface="Arial"/>
              <a:cs typeface="Arial"/>
            </a:endParaRPr>
          </a:p>
          <a:p>
            <a:pPr marL="755650" marR="5080" lvl="1" indent="-285750" algn="just">
              <a:lnSpc>
                <a:spcPct val="100000"/>
              </a:lnSpc>
              <a:spcBef>
                <a:spcPts val="575"/>
              </a:spcBef>
              <a:buClr>
                <a:srgbClr val="9A9ACC"/>
              </a:buClr>
              <a:buSzPct val="79166"/>
              <a:buFont typeface="Wingdings"/>
              <a:buChar char=""/>
              <a:tabLst>
                <a:tab pos="755650" algn="l"/>
              </a:tabLst>
            </a:pPr>
            <a:r>
              <a:rPr sz="2400" dirty="0">
                <a:latin typeface="Arial"/>
                <a:cs typeface="Arial"/>
              </a:rPr>
              <a:t>Vendors </a:t>
            </a:r>
            <a:r>
              <a:rPr sz="2400" spc="-5" dirty="0">
                <a:latin typeface="Arial"/>
                <a:cs typeface="Arial"/>
              </a:rPr>
              <a:t>of </a:t>
            </a:r>
            <a:r>
              <a:rPr sz="2400" dirty="0">
                <a:latin typeface="Arial"/>
                <a:cs typeface="Arial"/>
              </a:rPr>
              <a:t>simulation software </a:t>
            </a:r>
            <a:r>
              <a:rPr sz="2400" spc="-5" dirty="0">
                <a:latin typeface="Arial"/>
                <a:cs typeface="Arial"/>
              </a:rPr>
              <a:t>have been actively  </a:t>
            </a:r>
            <a:r>
              <a:rPr sz="2400" dirty="0">
                <a:latin typeface="Arial"/>
                <a:cs typeface="Arial"/>
              </a:rPr>
              <a:t>developing packages that contain models that</a:t>
            </a:r>
            <a:r>
              <a:rPr sz="2400" spc="-110" dirty="0">
                <a:latin typeface="Arial"/>
                <a:cs typeface="Arial"/>
              </a:rPr>
              <a:t> </a:t>
            </a:r>
            <a:r>
              <a:rPr sz="2400" dirty="0">
                <a:latin typeface="Arial"/>
                <a:cs typeface="Arial"/>
              </a:rPr>
              <a:t>only  need </a:t>
            </a:r>
            <a:r>
              <a:rPr sz="2400" spc="-5" dirty="0">
                <a:latin typeface="Arial"/>
                <a:cs typeface="Arial"/>
              </a:rPr>
              <a:t>input</a:t>
            </a:r>
            <a:r>
              <a:rPr sz="2400" spc="-15" dirty="0">
                <a:latin typeface="Arial"/>
                <a:cs typeface="Arial"/>
              </a:rPr>
              <a:t> </a:t>
            </a:r>
            <a:r>
              <a:rPr sz="2400" dirty="0">
                <a:latin typeface="Arial"/>
                <a:cs typeface="Arial"/>
              </a:rPr>
              <a:t>(templates).</a:t>
            </a:r>
            <a:endParaRPr sz="2400">
              <a:latin typeface="Arial"/>
              <a:cs typeface="Arial"/>
            </a:endParaRPr>
          </a:p>
          <a:p>
            <a:pPr marL="355600" indent="-342900" algn="just">
              <a:lnSpc>
                <a:spcPct val="100000"/>
              </a:lnSpc>
              <a:spcBef>
                <a:spcPts val="660"/>
              </a:spcBef>
              <a:buClr>
                <a:srgbClr val="00007C"/>
              </a:buClr>
              <a:buSzPct val="75000"/>
              <a:buFont typeface="Wingdings"/>
              <a:buChar char=""/>
              <a:tabLst>
                <a:tab pos="355600" algn="l"/>
              </a:tabLst>
            </a:pPr>
            <a:r>
              <a:rPr sz="2800" dirty="0">
                <a:latin typeface="Arial"/>
                <a:cs typeface="Arial"/>
              </a:rPr>
              <a:t>Simulation results can be difficult to</a:t>
            </a:r>
            <a:r>
              <a:rPr sz="2800" spc="-50" dirty="0">
                <a:latin typeface="Arial"/>
                <a:cs typeface="Arial"/>
              </a:rPr>
              <a:t> </a:t>
            </a:r>
            <a:r>
              <a:rPr sz="2800" dirty="0">
                <a:latin typeface="Arial"/>
                <a:cs typeface="Arial"/>
              </a:rPr>
              <a:t>interpret.</a:t>
            </a:r>
            <a:endParaRPr sz="2800">
              <a:latin typeface="Arial"/>
              <a:cs typeface="Arial"/>
            </a:endParaRPr>
          </a:p>
          <a:p>
            <a:pPr marL="355600" marR="8890" indent="-342900" algn="just">
              <a:lnSpc>
                <a:spcPct val="100000"/>
              </a:lnSpc>
              <a:spcBef>
                <a:spcPts val="680"/>
              </a:spcBef>
              <a:buClr>
                <a:srgbClr val="00007C"/>
              </a:buClr>
              <a:buSzPct val="75000"/>
              <a:buFont typeface="Wingdings"/>
              <a:buChar char=""/>
              <a:tabLst>
                <a:tab pos="355600" algn="l"/>
              </a:tabLst>
            </a:pPr>
            <a:r>
              <a:rPr sz="2800" dirty="0">
                <a:latin typeface="Arial"/>
                <a:cs typeface="Arial"/>
              </a:rPr>
              <a:t>Simulation modeling and analysis can be time  consuming and</a:t>
            </a:r>
            <a:r>
              <a:rPr sz="2800" spc="-5" dirty="0">
                <a:latin typeface="Arial"/>
                <a:cs typeface="Arial"/>
              </a:rPr>
              <a:t> </a:t>
            </a:r>
            <a:r>
              <a:rPr sz="2800" dirty="0">
                <a:latin typeface="Arial"/>
                <a:cs typeface="Arial"/>
              </a:rPr>
              <a:t>expensive.</a:t>
            </a:r>
            <a:endParaRPr sz="2800">
              <a:latin typeface="Arial"/>
              <a:cs typeface="Arial"/>
            </a:endParaRPr>
          </a:p>
          <a:p>
            <a:pPr marL="755650" lvl="1" indent="-285750" algn="just">
              <a:lnSpc>
                <a:spcPct val="100000"/>
              </a:lnSpc>
              <a:spcBef>
                <a:spcPts val="575"/>
              </a:spcBef>
              <a:buClr>
                <a:srgbClr val="9A9ACC"/>
              </a:buClr>
              <a:buSzPct val="79166"/>
              <a:buFont typeface="Wingdings"/>
              <a:buChar char=""/>
              <a:tabLst>
                <a:tab pos="755650" algn="l"/>
              </a:tabLst>
            </a:pPr>
            <a:r>
              <a:rPr sz="2400" dirty="0">
                <a:latin typeface="Arial"/>
                <a:cs typeface="Arial"/>
              </a:rPr>
              <a:t>Many simulation software have</a:t>
            </a:r>
            <a:r>
              <a:rPr sz="2400" spc="-50" dirty="0">
                <a:latin typeface="Arial"/>
                <a:cs typeface="Arial"/>
              </a:rPr>
              <a:t> </a:t>
            </a:r>
            <a:r>
              <a:rPr sz="2400" dirty="0">
                <a:latin typeface="Arial"/>
                <a:cs typeface="Arial"/>
              </a:rPr>
              <a:t>output-analysis.</a:t>
            </a:r>
            <a:endParaRPr sz="24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943600" cy="430887"/>
          </a:xfrm>
        </p:spPr>
        <p:txBody>
          <a:bodyPr/>
          <a:lstStyle/>
          <a:p>
            <a:pPr algn="ctr"/>
            <a:r>
              <a:rPr lang="en-US" dirty="0" smtClean="0"/>
              <a:t>Applications of Simulation</a:t>
            </a:r>
            <a:endParaRPr lang="en-US" dirty="0"/>
          </a:p>
        </p:txBody>
      </p:sp>
      <p:sp>
        <p:nvSpPr>
          <p:cNvPr id="3" name="Text Placeholder 2"/>
          <p:cNvSpPr>
            <a:spLocks noGrp="1"/>
          </p:cNvSpPr>
          <p:nvPr>
            <p:ph type="body" idx="1"/>
          </p:nvPr>
        </p:nvSpPr>
        <p:spPr>
          <a:xfrm>
            <a:off x="993902" y="1906777"/>
            <a:ext cx="8043545" cy="307777"/>
          </a:xfrm>
        </p:spPr>
        <p:txBody>
          <a:bodyPr/>
          <a:lstStyle/>
          <a:p>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1524000" y="1148259"/>
            <a:ext cx="6324600" cy="662414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3589020" cy="513080"/>
          </a:xfrm>
          <a:prstGeom prst="rect">
            <a:avLst/>
          </a:prstGeom>
        </p:spPr>
        <p:txBody>
          <a:bodyPr vert="horz" wrap="square" lIns="0" tIns="12065" rIns="0" bIns="0" rtlCol="0">
            <a:spAutoFit/>
          </a:bodyPr>
          <a:lstStyle/>
          <a:p>
            <a:pPr marL="12700">
              <a:lnSpc>
                <a:spcPct val="100000"/>
              </a:lnSpc>
              <a:spcBef>
                <a:spcPts val="95"/>
              </a:spcBef>
            </a:pPr>
            <a:r>
              <a:rPr sz="3200" spc="-5" dirty="0"/>
              <a:t>Areas of</a:t>
            </a:r>
            <a:r>
              <a:rPr sz="3200" spc="-55" dirty="0"/>
              <a:t> </a:t>
            </a:r>
            <a:r>
              <a:rPr sz="3200" spc="-10" dirty="0"/>
              <a:t>application</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18</a:t>
            </a:fld>
            <a:endParaRPr dirty="0"/>
          </a:p>
        </p:txBody>
      </p:sp>
      <p:sp>
        <p:nvSpPr>
          <p:cNvPr id="52" name="object 52"/>
          <p:cNvSpPr txBox="1"/>
          <p:nvPr/>
        </p:nvSpPr>
        <p:spPr>
          <a:xfrm>
            <a:off x="993902" y="1887728"/>
            <a:ext cx="7254875" cy="4298315"/>
          </a:xfrm>
          <a:prstGeom prst="rect">
            <a:avLst/>
          </a:prstGeom>
        </p:spPr>
        <p:txBody>
          <a:bodyPr vert="horz" wrap="square" lIns="0" tIns="12700" rIns="0" bIns="0" rtlCol="0">
            <a:spAutoFit/>
          </a:bodyPr>
          <a:lstStyle/>
          <a:p>
            <a:pPr marL="355600" indent="-342900">
              <a:lnSpc>
                <a:spcPct val="100000"/>
              </a:lnSpc>
              <a:spcBef>
                <a:spcPts val="100"/>
              </a:spcBef>
              <a:buClr>
                <a:srgbClr val="00007C"/>
              </a:buClr>
              <a:buSzPct val="77777"/>
              <a:buFont typeface="Wingdings"/>
              <a:buChar char=""/>
              <a:tabLst>
                <a:tab pos="354965" algn="l"/>
                <a:tab pos="355600" algn="l"/>
              </a:tabLst>
            </a:pPr>
            <a:r>
              <a:rPr sz="1800" spc="-5" dirty="0">
                <a:latin typeface="Arial"/>
                <a:cs typeface="Arial"/>
              </a:rPr>
              <a:t>Manufacturing</a:t>
            </a:r>
            <a:r>
              <a:rPr sz="1800" spc="-15" dirty="0">
                <a:latin typeface="Arial"/>
                <a:cs typeface="Arial"/>
              </a:rPr>
              <a:t> </a:t>
            </a:r>
            <a:r>
              <a:rPr sz="1800" spc="-5" dirty="0">
                <a:latin typeface="Arial"/>
                <a:cs typeface="Arial"/>
              </a:rPr>
              <a:t>Applications</a:t>
            </a:r>
            <a:endParaRPr sz="1800">
              <a:latin typeface="Arial"/>
              <a:cs typeface="Arial"/>
            </a:endParaRPr>
          </a:p>
          <a:p>
            <a:pPr marL="355600" indent="-342900">
              <a:lnSpc>
                <a:spcPct val="100000"/>
              </a:lnSpc>
              <a:buClr>
                <a:srgbClr val="00007C"/>
              </a:buClr>
              <a:buSzPct val="77777"/>
              <a:buFont typeface="Wingdings"/>
              <a:buChar char=""/>
              <a:tabLst>
                <a:tab pos="354965" algn="l"/>
                <a:tab pos="355600" algn="l"/>
              </a:tabLst>
            </a:pPr>
            <a:r>
              <a:rPr sz="1800" spc="-5" dirty="0">
                <a:latin typeface="Arial"/>
                <a:cs typeface="Arial"/>
              </a:rPr>
              <a:t>Semiconductor</a:t>
            </a:r>
            <a:r>
              <a:rPr sz="1800" spc="-10" dirty="0">
                <a:latin typeface="Arial"/>
                <a:cs typeface="Arial"/>
              </a:rPr>
              <a:t> </a:t>
            </a:r>
            <a:r>
              <a:rPr sz="1800" spc="-5" dirty="0">
                <a:latin typeface="Arial"/>
                <a:cs typeface="Arial"/>
              </a:rPr>
              <a:t>Manufacturing</a:t>
            </a:r>
            <a:endParaRPr sz="18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spc="-5" dirty="0">
                <a:latin typeface="Arial"/>
                <a:cs typeface="Arial"/>
              </a:rPr>
              <a:t>Construction Engineering and project</a:t>
            </a:r>
            <a:r>
              <a:rPr sz="1800" spc="-15" dirty="0">
                <a:latin typeface="Arial"/>
                <a:cs typeface="Arial"/>
              </a:rPr>
              <a:t> </a:t>
            </a:r>
            <a:r>
              <a:rPr sz="1800" spc="-5" dirty="0">
                <a:latin typeface="Arial"/>
                <a:cs typeface="Arial"/>
              </a:rPr>
              <a:t>management</a:t>
            </a:r>
            <a:endParaRPr sz="1800">
              <a:latin typeface="Arial"/>
              <a:cs typeface="Arial"/>
            </a:endParaRPr>
          </a:p>
          <a:p>
            <a:pPr marL="355600" indent="-342900">
              <a:lnSpc>
                <a:spcPct val="100000"/>
              </a:lnSpc>
              <a:buClr>
                <a:srgbClr val="00007C"/>
              </a:buClr>
              <a:buSzPct val="77777"/>
              <a:buFont typeface="Wingdings"/>
              <a:buChar char=""/>
              <a:tabLst>
                <a:tab pos="354965" algn="l"/>
                <a:tab pos="355600" algn="l"/>
              </a:tabLst>
            </a:pPr>
            <a:r>
              <a:rPr sz="1800" spc="-5" dirty="0">
                <a:latin typeface="Arial"/>
                <a:cs typeface="Arial"/>
              </a:rPr>
              <a:t>Military</a:t>
            </a:r>
            <a:r>
              <a:rPr sz="1800" spc="-10" dirty="0">
                <a:latin typeface="Arial"/>
                <a:cs typeface="Arial"/>
              </a:rPr>
              <a:t> </a:t>
            </a:r>
            <a:r>
              <a:rPr sz="1800" spc="-5" dirty="0">
                <a:latin typeface="Arial"/>
                <a:cs typeface="Arial"/>
              </a:rPr>
              <a:t>application</a:t>
            </a:r>
            <a:endParaRPr sz="18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spc="-5" dirty="0">
                <a:latin typeface="Arial"/>
                <a:cs typeface="Arial"/>
              </a:rPr>
              <a:t>Logistics, Supply chain and distribution</a:t>
            </a:r>
            <a:r>
              <a:rPr sz="1800" spc="-20" dirty="0">
                <a:latin typeface="Arial"/>
                <a:cs typeface="Arial"/>
              </a:rPr>
              <a:t> </a:t>
            </a:r>
            <a:r>
              <a:rPr sz="1800" spc="-5" dirty="0">
                <a:latin typeface="Arial"/>
                <a:cs typeface="Arial"/>
              </a:rPr>
              <a:t>application</a:t>
            </a:r>
            <a:endParaRPr sz="1800">
              <a:latin typeface="Arial"/>
              <a:cs typeface="Arial"/>
            </a:endParaRPr>
          </a:p>
          <a:p>
            <a:pPr marL="355600" indent="-342900">
              <a:lnSpc>
                <a:spcPct val="100000"/>
              </a:lnSpc>
              <a:buClr>
                <a:srgbClr val="00007C"/>
              </a:buClr>
              <a:buSzPct val="77777"/>
              <a:buFont typeface="Wingdings"/>
              <a:buChar char=""/>
              <a:tabLst>
                <a:tab pos="354965" algn="l"/>
                <a:tab pos="355600" algn="l"/>
              </a:tabLst>
            </a:pPr>
            <a:r>
              <a:rPr sz="1800" dirty="0">
                <a:latin typeface="Arial"/>
                <a:cs typeface="Arial"/>
              </a:rPr>
              <a:t>Transportation </a:t>
            </a:r>
            <a:r>
              <a:rPr sz="1800" spc="-5" dirty="0">
                <a:latin typeface="Arial"/>
                <a:cs typeface="Arial"/>
              </a:rPr>
              <a:t>modes and</a:t>
            </a:r>
            <a:r>
              <a:rPr sz="1800" spc="-15" dirty="0">
                <a:latin typeface="Arial"/>
                <a:cs typeface="Arial"/>
              </a:rPr>
              <a:t> </a:t>
            </a:r>
            <a:r>
              <a:rPr sz="1800" spc="-5" dirty="0">
                <a:latin typeface="Arial"/>
                <a:cs typeface="Arial"/>
              </a:rPr>
              <a:t>Traffic</a:t>
            </a:r>
            <a:endParaRPr sz="1800">
              <a:latin typeface="Arial"/>
              <a:cs typeface="Arial"/>
            </a:endParaRPr>
          </a:p>
          <a:p>
            <a:pPr marL="355600" indent="-342900">
              <a:lnSpc>
                <a:spcPct val="100000"/>
              </a:lnSpc>
              <a:buClr>
                <a:srgbClr val="00007C"/>
              </a:buClr>
              <a:buSzPct val="77777"/>
              <a:buFont typeface="Wingdings"/>
              <a:buChar char=""/>
              <a:tabLst>
                <a:tab pos="354965" algn="l"/>
                <a:tab pos="355600" algn="l"/>
              </a:tabLst>
            </a:pPr>
            <a:r>
              <a:rPr sz="1800" dirty="0">
                <a:latin typeface="Arial"/>
                <a:cs typeface="Arial"/>
              </a:rPr>
              <a:t>Business Process</a:t>
            </a:r>
            <a:r>
              <a:rPr sz="1800" spc="-15" dirty="0">
                <a:latin typeface="Arial"/>
                <a:cs typeface="Arial"/>
              </a:rPr>
              <a:t> </a:t>
            </a:r>
            <a:r>
              <a:rPr sz="1800" dirty="0">
                <a:latin typeface="Arial"/>
                <a:cs typeface="Arial"/>
              </a:rPr>
              <a:t>Simulation</a:t>
            </a:r>
            <a:endParaRPr sz="18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spc="-5" dirty="0">
                <a:latin typeface="Arial"/>
                <a:cs typeface="Arial"/>
              </a:rPr>
              <a:t>Health</a:t>
            </a:r>
            <a:r>
              <a:rPr sz="1800" spc="-15" dirty="0">
                <a:latin typeface="Arial"/>
                <a:cs typeface="Arial"/>
              </a:rPr>
              <a:t> </a:t>
            </a:r>
            <a:r>
              <a:rPr sz="1800" spc="-5" dirty="0">
                <a:latin typeface="Arial"/>
                <a:cs typeface="Arial"/>
              </a:rPr>
              <a:t>Care</a:t>
            </a:r>
            <a:endParaRPr sz="1800">
              <a:latin typeface="Arial"/>
              <a:cs typeface="Arial"/>
            </a:endParaRPr>
          </a:p>
          <a:p>
            <a:pPr marL="355600" indent="-342900">
              <a:lnSpc>
                <a:spcPct val="100000"/>
              </a:lnSpc>
              <a:buClr>
                <a:srgbClr val="00007C"/>
              </a:buClr>
              <a:buSzPct val="77777"/>
              <a:buFont typeface="Wingdings"/>
              <a:buChar char=""/>
              <a:tabLst>
                <a:tab pos="354965" algn="l"/>
                <a:tab pos="355600" algn="l"/>
              </a:tabLst>
            </a:pPr>
            <a:r>
              <a:rPr sz="1800" dirty="0">
                <a:latin typeface="Arial"/>
                <a:cs typeface="Arial"/>
              </a:rPr>
              <a:t>Automated Material </a:t>
            </a:r>
            <a:r>
              <a:rPr sz="1800" spc="-5" dirty="0">
                <a:latin typeface="Arial"/>
                <a:cs typeface="Arial"/>
              </a:rPr>
              <a:t>Handling </a:t>
            </a:r>
            <a:r>
              <a:rPr sz="1800" dirty="0">
                <a:latin typeface="Arial"/>
                <a:cs typeface="Arial"/>
              </a:rPr>
              <a:t>System</a:t>
            </a:r>
            <a:r>
              <a:rPr sz="1800" spc="-25" dirty="0">
                <a:latin typeface="Arial"/>
                <a:cs typeface="Arial"/>
              </a:rPr>
              <a:t> </a:t>
            </a:r>
            <a:r>
              <a:rPr sz="1800" dirty="0">
                <a:latin typeface="Arial"/>
                <a:cs typeface="Arial"/>
              </a:rPr>
              <a:t>(AMHS)</a:t>
            </a:r>
            <a:endParaRPr sz="1800">
              <a:latin typeface="Arial"/>
              <a:cs typeface="Arial"/>
            </a:endParaRPr>
          </a:p>
          <a:p>
            <a:pPr marL="755650" lvl="1" indent="-285750">
              <a:lnSpc>
                <a:spcPct val="100000"/>
              </a:lnSpc>
              <a:spcBef>
                <a:spcPts val="5"/>
              </a:spcBef>
              <a:buClr>
                <a:srgbClr val="9A9ACC"/>
              </a:buClr>
              <a:buSzPct val="81250"/>
              <a:buFont typeface="Wingdings"/>
              <a:buChar char=""/>
              <a:tabLst>
                <a:tab pos="755015" algn="l"/>
                <a:tab pos="755650" algn="l"/>
              </a:tabLst>
            </a:pPr>
            <a:r>
              <a:rPr sz="1600" dirty="0">
                <a:latin typeface="Arial"/>
                <a:cs typeface="Arial"/>
              </a:rPr>
              <a:t>Test </a:t>
            </a:r>
            <a:r>
              <a:rPr sz="1600" spc="-5" dirty="0">
                <a:latin typeface="Arial"/>
                <a:cs typeface="Arial"/>
              </a:rPr>
              <a:t>beds </a:t>
            </a:r>
            <a:r>
              <a:rPr sz="1600" dirty="0">
                <a:latin typeface="Arial"/>
                <a:cs typeface="Arial"/>
              </a:rPr>
              <a:t>for functional </a:t>
            </a:r>
            <a:r>
              <a:rPr sz="1600" spc="-5" dirty="0">
                <a:latin typeface="Arial"/>
                <a:cs typeface="Arial"/>
              </a:rPr>
              <a:t>testing of </a:t>
            </a:r>
            <a:r>
              <a:rPr sz="1600" dirty="0">
                <a:latin typeface="Arial"/>
                <a:cs typeface="Arial"/>
              </a:rPr>
              <a:t>control-system</a:t>
            </a:r>
            <a:r>
              <a:rPr sz="1600" spc="5" dirty="0">
                <a:latin typeface="Arial"/>
                <a:cs typeface="Arial"/>
              </a:rPr>
              <a:t> </a:t>
            </a:r>
            <a:r>
              <a:rPr sz="1600" dirty="0">
                <a:latin typeface="Arial"/>
                <a:cs typeface="Arial"/>
              </a:rPr>
              <a:t>software</a:t>
            </a:r>
            <a:endParaRPr sz="1600">
              <a:latin typeface="Arial"/>
              <a:cs typeface="Arial"/>
            </a:endParaRPr>
          </a:p>
          <a:p>
            <a:pPr marL="355600" indent="-342900">
              <a:lnSpc>
                <a:spcPts val="2160"/>
              </a:lnSpc>
              <a:spcBef>
                <a:spcPts val="10"/>
              </a:spcBef>
              <a:buClr>
                <a:srgbClr val="00007C"/>
              </a:buClr>
              <a:buSzPct val="77777"/>
              <a:buFont typeface="Wingdings"/>
              <a:buChar char=""/>
              <a:tabLst>
                <a:tab pos="354965" algn="l"/>
                <a:tab pos="355600" algn="l"/>
              </a:tabLst>
            </a:pPr>
            <a:r>
              <a:rPr sz="1800" spc="-5" dirty="0">
                <a:latin typeface="Arial"/>
                <a:cs typeface="Arial"/>
              </a:rPr>
              <a:t>Risk</a:t>
            </a:r>
            <a:r>
              <a:rPr sz="1800" spc="-10" dirty="0">
                <a:latin typeface="Arial"/>
                <a:cs typeface="Arial"/>
              </a:rPr>
              <a:t> </a:t>
            </a:r>
            <a:r>
              <a:rPr sz="1800" spc="-5" dirty="0">
                <a:latin typeface="Arial"/>
                <a:cs typeface="Arial"/>
              </a:rPr>
              <a:t>analysis</a:t>
            </a:r>
            <a:endParaRPr sz="1800">
              <a:latin typeface="Arial"/>
              <a:cs typeface="Arial"/>
            </a:endParaRPr>
          </a:p>
          <a:p>
            <a:pPr marL="755650" lvl="1" indent="-285750">
              <a:lnSpc>
                <a:spcPts val="1920"/>
              </a:lnSpc>
              <a:buClr>
                <a:srgbClr val="9A9ACC"/>
              </a:buClr>
              <a:buSzPct val="81250"/>
              <a:buFont typeface="Wingdings"/>
              <a:buChar char=""/>
              <a:tabLst>
                <a:tab pos="755015" algn="l"/>
                <a:tab pos="755650" algn="l"/>
              </a:tabLst>
            </a:pPr>
            <a:r>
              <a:rPr sz="1600" dirty="0">
                <a:latin typeface="Arial"/>
                <a:cs typeface="Arial"/>
              </a:rPr>
              <a:t>Insurance,</a:t>
            </a:r>
            <a:r>
              <a:rPr sz="1600" spc="-5" dirty="0">
                <a:latin typeface="Arial"/>
                <a:cs typeface="Arial"/>
              </a:rPr>
              <a:t> </a:t>
            </a:r>
            <a:r>
              <a:rPr sz="1600" dirty="0">
                <a:latin typeface="Arial"/>
                <a:cs typeface="Arial"/>
              </a:rPr>
              <a:t>portfolio,...</a:t>
            </a:r>
            <a:endParaRPr sz="1600">
              <a:latin typeface="Arial"/>
              <a:cs typeface="Arial"/>
            </a:endParaRPr>
          </a:p>
          <a:p>
            <a:pPr marL="355600" indent="-342900">
              <a:lnSpc>
                <a:spcPct val="100000"/>
              </a:lnSpc>
              <a:spcBef>
                <a:spcPts val="10"/>
              </a:spcBef>
              <a:buClr>
                <a:srgbClr val="00007C"/>
              </a:buClr>
              <a:buSzPct val="77777"/>
              <a:buFont typeface="Wingdings"/>
              <a:buChar char=""/>
              <a:tabLst>
                <a:tab pos="354965" algn="l"/>
                <a:tab pos="355600" algn="l"/>
              </a:tabLst>
            </a:pPr>
            <a:r>
              <a:rPr sz="1800" spc="-5" dirty="0">
                <a:latin typeface="Arial"/>
                <a:cs typeface="Arial"/>
              </a:rPr>
              <a:t>Computer</a:t>
            </a:r>
            <a:r>
              <a:rPr sz="1800" spc="-10" dirty="0">
                <a:latin typeface="Arial"/>
                <a:cs typeface="Arial"/>
              </a:rPr>
              <a:t> </a:t>
            </a:r>
            <a:r>
              <a:rPr sz="1800" spc="-5" dirty="0">
                <a:latin typeface="Arial"/>
                <a:cs typeface="Arial"/>
              </a:rPr>
              <a:t>Simulation</a:t>
            </a:r>
            <a:endParaRPr sz="1800">
              <a:latin typeface="Arial"/>
              <a:cs typeface="Arial"/>
            </a:endParaRPr>
          </a:p>
          <a:p>
            <a:pPr marL="755650" lvl="1" indent="-285750">
              <a:lnSpc>
                <a:spcPct val="100000"/>
              </a:lnSpc>
              <a:buClr>
                <a:srgbClr val="9A9ACC"/>
              </a:buClr>
              <a:buSzPct val="81250"/>
              <a:buFont typeface="Wingdings"/>
              <a:buChar char=""/>
              <a:tabLst>
                <a:tab pos="755015" algn="l"/>
                <a:tab pos="755650" algn="l"/>
              </a:tabLst>
            </a:pPr>
            <a:r>
              <a:rPr sz="1600" spc="-5" dirty="0">
                <a:latin typeface="Arial"/>
                <a:cs typeface="Arial"/>
              </a:rPr>
              <a:t>CPU,</a:t>
            </a:r>
            <a:r>
              <a:rPr sz="1600" spc="-10" dirty="0">
                <a:latin typeface="Arial"/>
                <a:cs typeface="Arial"/>
              </a:rPr>
              <a:t> </a:t>
            </a:r>
            <a:r>
              <a:rPr sz="1600" dirty="0">
                <a:latin typeface="Arial"/>
                <a:cs typeface="Arial"/>
              </a:rPr>
              <a:t>Memory,…</a:t>
            </a:r>
            <a:endParaRPr sz="16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spc="-5" dirty="0">
                <a:latin typeface="Arial"/>
                <a:cs typeface="Arial"/>
              </a:rPr>
              <a:t>Network</a:t>
            </a:r>
            <a:r>
              <a:rPr sz="1800" spc="-10" dirty="0">
                <a:latin typeface="Arial"/>
                <a:cs typeface="Arial"/>
              </a:rPr>
              <a:t> </a:t>
            </a:r>
            <a:r>
              <a:rPr sz="1800" dirty="0">
                <a:latin typeface="Arial"/>
                <a:cs typeface="Arial"/>
              </a:rPr>
              <a:t>simulation</a:t>
            </a:r>
            <a:endParaRPr sz="1800">
              <a:latin typeface="Arial"/>
              <a:cs typeface="Arial"/>
            </a:endParaRPr>
          </a:p>
          <a:p>
            <a:pPr marL="755650" lvl="1" indent="-285750">
              <a:lnSpc>
                <a:spcPct val="100000"/>
              </a:lnSpc>
              <a:buClr>
                <a:srgbClr val="9A9ACC"/>
              </a:buClr>
              <a:buSzPct val="81250"/>
              <a:buFont typeface="Wingdings"/>
              <a:buChar char=""/>
              <a:tabLst>
                <a:tab pos="755015" algn="l"/>
                <a:tab pos="755650" algn="l"/>
              </a:tabLst>
            </a:pPr>
            <a:r>
              <a:rPr sz="1600" dirty="0">
                <a:latin typeface="Arial"/>
                <a:cs typeface="Arial"/>
              </a:rPr>
              <a:t>Internet </a:t>
            </a:r>
            <a:r>
              <a:rPr sz="1600" spc="-5" dirty="0">
                <a:latin typeface="Arial"/>
                <a:cs typeface="Arial"/>
              </a:rPr>
              <a:t>backbone, LAN (Switch/Router), </a:t>
            </a:r>
            <a:r>
              <a:rPr sz="1600" dirty="0">
                <a:latin typeface="Arial"/>
                <a:cs typeface="Arial"/>
              </a:rPr>
              <a:t>Wireless, </a:t>
            </a:r>
            <a:r>
              <a:rPr sz="1600" spc="-5" dirty="0">
                <a:latin typeface="Arial"/>
                <a:cs typeface="Arial"/>
              </a:rPr>
              <a:t>PSTN </a:t>
            </a:r>
            <a:r>
              <a:rPr sz="1600" dirty="0">
                <a:latin typeface="Arial"/>
                <a:cs typeface="Arial"/>
              </a:rPr>
              <a:t>(call</a:t>
            </a:r>
            <a:r>
              <a:rPr sz="1600" spc="35" dirty="0">
                <a:latin typeface="Arial"/>
                <a:cs typeface="Arial"/>
              </a:rPr>
              <a:t> </a:t>
            </a:r>
            <a:r>
              <a:rPr sz="1600" spc="-5" dirty="0">
                <a:latin typeface="Arial"/>
                <a:cs typeface="Arial"/>
              </a:rPr>
              <a:t>center),...</a:t>
            </a:r>
            <a:endParaRPr sz="16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6230620" cy="513080"/>
          </a:xfrm>
          <a:prstGeom prst="rect">
            <a:avLst/>
          </a:prstGeom>
        </p:spPr>
        <p:txBody>
          <a:bodyPr vert="horz" wrap="square" lIns="0" tIns="12065" rIns="0" bIns="0" rtlCol="0">
            <a:spAutoFit/>
          </a:bodyPr>
          <a:lstStyle/>
          <a:p>
            <a:pPr marL="12700">
              <a:lnSpc>
                <a:spcPct val="100000"/>
              </a:lnSpc>
              <a:spcBef>
                <a:spcPts val="95"/>
              </a:spcBef>
            </a:pPr>
            <a:r>
              <a:rPr sz="3200" spc="-10" dirty="0"/>
              <a:t>Systems </a:t>
            </a:r>
            <a:r>
              <a:rPr sz="3200" spc="-5" dirty="0"/>
              <a:t>and </a:t>
            </a:r>
            <a:r>
              <a:rPr sz="3200" spc="-10" dirty="0"/>
              <a:t>System</a:t>
            </a:r>
            <a:r>
              <a:rPr sz="3200" spc="5" dirty="0"/>
              <a:t> </a:t>
            </a:r>
            <a:r>
              <a:rPr sz="3200" spc="-10" dirty="0"/>
              <a:t>Environment</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19</a:t>
            </a:fld>
            <a:endParaRPr dirty="0"/>
          </a:p>
        </p:txBody>
      </p:sp>
      <p:sp>
        <p:nvSpPr>
          <p:cNvPr id="52" name="object 52"/>
          <p:cNvSpPr txBox="1"/>
          <p:nvPr/>
        </p:nvSpPr>
        <p:spPr>
          <a:xfrm>
            <a:off x="993902" y="1893824"/>
            <a:ext cx="7925434" cy="4217670"/>
          </a:xfrm>
          <a:prstGeom prst="rect">
            <a:avLst/>
          </a:prstGeom>
        </p:spPr>
        <p:txBody>
          <a:bodyPr vert="horz" wrap="square" lIns="0" tIns="61594" rIns="0" bIns="0" rtlCol="0">
            <a:spAutoFit/>
          </a:bodyPr>
          <a:lstStyle/>
          <a:p>
            <a:pPr marL="355600" marR="201930" indent="-342900" algn="just">
              <a:lnSpc>
                <a:spcPts val="3020"/>
              </a:lnSpc>
              <a:spcBef>
                <a:spcPts val="484"/>
              </a:spcBef>
              <a:buClr>
                <a:srgbClr val="00007C"/>
              </a:buClr>
              <a:buSzPct val="75000"/>
              <a:buFont typeface="Wingdings"/>
              <a:buChar char=""/>
              <a:tabLst>
                <a:tab pos="355600" algn="l"/>
              </a:tabLst>
            </a:pPr>
            <a:r>
              <a:rPr sz="2800" dirty="0">
                <a:latin typeface="Arial"/>
                <a:cs typeface="Arial"/>
              </a:rPr>
              <a:t>A </a:t>
            </a:r>
            <a:r>
              <a:rPr sz="2800" i="1" dirty="0">
                <a:solidFill>
                  <a:srgbClr val="FF0000"/>
                </a:solidFill>
                <a:latin typeface="Arial"/>
                <a:cs typeface="Arial"/>
              </a:rPr>
              <a:t>system </a:t>
            </a:r>
            <a:r>
              <a:rPr sz="2800" dirty="0">
                <a:latin typeface="Arial"/>
                <a:cs typeface="Arial"/>
              </a:rPr>
              <a:t>is defined as a groups of objects</a:t>
            </a:r>
            <a:r>
              <a:rPr sz="2800" spc="-75" dirty="0">
                <a:latin typeface="Arial"/>
                <a:cs typeface="Arial"/>
              </a:rPr>
              <a:t> </a:t>
            </a:r>
            <a:r>
              <a:rPr sz="2800" dirty="0">
                <a:latin typeface="Arial"/>
                <a:cs typeface="Arial"/>
              </a:rPr>
              <a:t>that  are joined together in some regular interaction  toward the accomplishment of some</a:t>
            </a:r>
            <a:r>
              <a:rPr sz="2800" spc="-50" dirty="0">
                <a:latin typeface="Arial"/>
                <a:cs typeface="Arial"/>
              </a:rPr>
              <a:t> </a:t>
            </a:r>
            <a:r>
              <a:rPr sz="2800" dirty="0">
                <a:latin typeface="Arial"/>
                <a:cs typeface="Arial"/>
              </a:rPr>
              <a:t>purpose.</a:t>
            </a:r>
            <a:endParaRPr sz="2800">
              <a:latin typeface="Arial"/>
              <a:cs typeface="Arial"/>
            </a:endParaRPr>
          </a:p>
          <a:p>
            <a:pPr marL="755650" marR="145415" lvl="1" indent="-285750" algn="just">
              <a:lnSpc>
                <a:spcPts val="2590"/>
              </a:lnSpc>
              <a:spcBef>
                <a:spcPts val="570"/>
              </a:spcBef>
              <a:buClr>
                <a:srgbClr val="9A9ACC"/>
              </a:buClr>
              <a:buSzPct val="79166"/>
              <a:buFont typeface="Wingdings"/>
              <a:buChar char=""/>
              <a:tabLst>
                <a:tab pos="755650" algn="l"/>
              </a:tabLst>
            </a:pPr>
            <a:r>
              <a:rPr sz="2400" dirty="0">
                <a:latin typeface="Arial"/>
                <a:cs typeface="Arial"/>
              </a:rPr>
              <a:t>An </a:t>
            </a:r>
            <a:r>
              <a:rPr sz="2400" spc="-5" dirty="0">
                <a:latin typeface="Arial"/>
                <a:cs typeface="Arial"/>
              </a:rPr>
              <a:t>automobile </a:t>
            </a:r>
            <a:r>
              <a:rPr sz="2400" dirty="0">
                <a:latin typeface="Arial"/>
                <a:cs typeface="Arial"/>
              </a:rPr>
              <a:t>factory: Machines, components </a:t>
            </a:r>
            <a:r>
              <a:rPr sz="2400" spc="-5" dirty="0">
                <a:latin typeface="Arial"/>
                <a:cs typeface="Arial"/>
              </a:rPr>
              <a:t>parts  </a:t>
            </a:r>
            <a:r>
              <a:rPr sz="2400" dirty="0">
                <a:latin typeface="Arial"/>
                <a:cs typeface="Arial"/>
              </a:rPr>
              <a:t>and workers operate jointly along assembly</a:t>
            </a:r>
            <a:r>
              <a:rPr sz="2400" spc="-50" dirty="0">
                <a:latin typeface="Arial"/>
                <a:cs typeface="Arial"/>
              </a:rPr>
              <a:t> </a:t>
            </a:r>
            <a:r>
              <a:rPr sz="2400" dirty="0">
                <a:latin typeface="Arial"/>
                <a:cs typeface="Arial"/>
              </a:rPr>
              <a:t>line</a:t>
            </a:r>
            <a:endParaRPr sz="2400">
              <a:latin typeface="Arial"/>
              <a:cs typeface="Arial"/>
            </a:endParaRPr>
          </a:p>
          <a:p>
            <a:pPr marL="355600" marR="5080" indent="-342900" algn="just">
              <a:lnSpc>
                <a:spcPts val="3020"/>
              </a:lnSpc>
              <a:spcBef>
                <a:spcPts val="685"/>
              </a:spcBef>
              <a:buClr>
                <a:srgbClr val="00007C"/>
              </a:buClr>
              <a:buSzPct val="75000"/>
              <a:buFont typeface="Wingdings"/>
              <a:buChar char=""/>
              <a:tabLst>
                <a:tab pos="355600" algn="l"/>
              </a:tabLst>
            </a:pPr>
            <a:r>
              <a:rPr sz="2800" dirty="0">
                <a:latin typeface="Arial"/>
                <a:cs typeface="Arial"/>
              </a:rPr>
              <a:t>A system is often affected by changes</a:t>
            </a:r>
            <a:r>
              <a:rPr sz="2800" spc="-100" dirty="0">
                <a:latin typeface="Arial"/>
                <a:cs typeface="Arial"/>
              </a:rPr>
              <a:t> </a:t>
            </a:r>
            <a:r>
              <a:rPr sz="2800" dirty="0">
                <a:latin typeface="Arial"/>
                <a:cs typeface="Arial"/>
              </a:rPr>
              <a:t>occurring  </a:t>
            </a:r>
            <a:r>
              <a:rPr sz="2800" spc="-5" dirty="0">
                <a:latin typeface="Arial"/>
                <a:cs typeface="Arial"/>
              </a:rPr>
              <a:t>outside </a:t>
            </a:r>
            <a:r>
              <a:rPr sz="2800" dirty="0">
                <a:latin typeface="Arial"/>
                <a:cs typeface="Arial"/>
              </a:rPr>
              <a:t>the system: </a:t>
            </a:r>
            <a:r>
              <a:rPr sz="2800" dirty="0">
                <a:solidFill>
                  <a:srgbClr val="FF0000"/>
                </a:solidFill>
                <a:latin typeface="Arial"/>
                <a:cs typeface="Arial"/>
              </a:rPr>
              <a:t>system</a:t>
            </a:r>
            <a:r>
              <a:rPr sz="2800" spc="760" dirty="0">
                <a:solidFill>
                  <a:srgbClr val="FF0000"/>
                </a:solidFill>
                <a:latin typeface="Arial"/>
                <a:cs typeface="Arial"/>
              </a:rPr>
              <a:t> </a:t>
            </a:r>
            <a:r>
              <a:rPr sz="2800" dirty="0">
                <a:solidFill>
                  <a:srgbClr val="FF0000"/>
                </a:solidFill>
                <a:latin typeface="Arial"/>
                <a:cs typeface="Arial"/>
              </a:rPr>
              <a:t>environment</a:t>
            </a:r>
            <a:r>
              <a:rPr sz="2800" dirty="0">
                <a:latin typeface="Arial"/>
                <a:cs typeface="Arial"/>
              </a:rPr>
              <a:t>.</a:t>
            </a:r>
            <a:endParaRPr sz="2800">
              <a:latin typeface="Arial"/>
              <a:cs typeface="Arial"/>
            </a:endParaRPr>
          </a:p>
          <a:p>
            <a:pPr marL="755650" lvl="1" indent="-285750" algn="just">
              <a:lnSpc>
                <a:spcPct val="100000"/>
              </a:lnSpc>
              <a:spcBef>
                <a:spcPts val="240"/>
              </a:spcBef>
              <a:buClr>
                <a:srgbClr val="9A9ACC"/>
              </a:buClr>
              <a:buSzPct val="79166"/>
              <a:buFont typeface="Wingdings"/>
              <a:buChar char=""/>
              <a:tabLst>
                <a:tab pos="755650" algn="l"/>
              </a:tabLst>
            </a:pPr>
            <a:r>
              <a:rPr sz="2400" dirty="0">
                <a:latin typeface="Arial"/>
                <a:cs typeface="Arial"/>
              </a:rPr>
              <a:t>Factory : Arrival</a:t>
            </a:r>
            <a:r>
              <a:rPr sz="2400" spc="-25" dirty="0">
                <a:latin typeface="Arial"/>
                <a:cs typeface="Arial"/>
              </a:rPr>
              <a:t> </a:t>
            </a:r>
            <a:r>
              <a:rPr sz="2400" dirty="0">
                <a:latin typeface="Arial"/>
                <a:cs typeface="Arial"/>
              </a:rPr>
              <a:t>orders</a:t>
            </a:r>
            <a:endParaRPr sz="2400">
              <a:latin typeface="Arial"/>
              <a:cs typeface="Arial"/>
            </a:endParaRPr>
          </a:p>
          <a:p>
            <a:pPr marL="1155700" marR="318770" lvl="2" indent="-228600">
              <a:lnSpc>
                <a:spcPts val="2160"/>
              </a:lnSpc>
              <a:spcBef>
                <a:spcPts val="520"/>
              </a:spcBef>
              <a:buClr>
                <a:srgbClr val="00007C"/>
              </a:buClr>
              <a:buSzPct val="65000"/>
              <a:buFont typeface="Wingdings"/>
              <a:buChar char=""/>
              <a:tabLst>
                <a:tab pos="1155700" algn="l"/>
              </a:tabLst>
            </a:pPr>
            <a:r>
              <a:rPr sz="2000" spc="-5" dirty="0">
                <a:latin typeface="Arial"/>
                <a:cs typeface="Arial"/>
              </a:rPr>
              <a:t>Effect of </a:t>
            </a:r>
            <a:r>
              <a:rPr sz="2000" spc="-10" dirty="0">
                <a:latin typeface="Arial"/>
                <a:cs typeface="Arial"/>
              </a:rPr>
              <a:t>supply </a:t>
            </a:r>
            <a:r>
              <a:rPr sz="2000" spc="-5" dirty="0">
                <a:latin typeface="Arial"/>
                <a:cs typeface="Arial"/>
              </a:rPr>
              <a:t>on </a:t>
            </a:r>
            <a:r>
              <a:rPr sz="2000" spc="-10" dirty="0">
                <a:latin typeface="Arial"/>
                <a:cs typeface="Arial"/>
              </a:rPr>
              <a:t>demand </a:t>
            </a:r>
            <a:r>
              <a:rPr sz="2000" spc="-5" dirty="0">
                <a:latin typeface="Arial"/>
                <a:cs typeface="Arial"/>
              </a:rPr>
              <a:t>: </a:t>
            </a:r>
            <a:r>
              <a:rPr sz="2000" spc="-10" dirty="0">
                <a:latin typeface="Arial"/>
                <a:cs typeface="Arial"/>
              </a:rPr>
              <a:t>relationship between </a:t>
            </a:r>
            <a:r>
              <a:rPr sz="2000" spc="-5" dirty="0">
                <a:latin typeface="Arial"/>
                <a:cs typeface="Arial"/>
              </a:rPr>
              <a:t>factory  </a:t>
            </a:r>
            <a:r>
              <a:rPr sz="2000" spc="-10" dirty="0">
                <a:latin typeface="Arial"/>
                <a:cs typeface="Arial"/>
              </a:rPr>
              <a:t>output </a:t>
            </a:r>
            <a:r>
              <a:rPr sz="2000" spc="-5" dirty="0">
                <a:latin typeface="Arial"/>
                <a:cs typeface="Arial"/>
              </a:rPr>
              <a:t>and </a:t>
            </a:r>
            <a:r>
              <a:rPr sz="2000" spc="-10" dirty="0">
                <a:latin typeface="Arial"/>
                <a:cs typeface="Arial"/>
              </a:rPr>
              <a:t>arrival (activity </a:t>
            </a:r>
            <a:r>
              <a:rPr sz="2000" spc="-5" dirty="0">
                <a:latin typeface="Arial"/>
                <a:cs typeface="Arial"/>
              </a:rPr>
              <a:t>of</a:t>
            </a:r>
            <a:r>
              <a:rPr sz="2000" spc="15" dirty="0">
                <a:latin typeface="Arial"/>
                <a:cs typeface="Arial"/>
              </a:rPr>
              <a:t> </a:t>
            </a:r>
            <a:r>
              <a:rPr sz="2000" spc="-10" dirty="0">
                <a:latin typeface="Arial"/>
                <a:cs typeface="Arial"/>
              </a:rPr>
              <a:t>system)</a:t>
            </a:r>
            <a:endParaRPr sz="2000">
              <a:latin typeface="Arial"/>
              <a:cs typeface="Arial"/>
            </a:endParaRPr>
          </a:p>
          <a:p>
            <a:pPr marL="755650" lvl="1" indent="-285750" algn="just">
              <a:lnSpc>
                <a:spcPct val="100000"/>
              </a:lnSpc>
              <a:spcBef>
                <a:spcPts val="245"/>
              </a:spcBef>
              <a:buClr>
                <a:srgbClr val="9A9ACC"/>
              </a:buClr>
              <a:buSzPct val="79166"/>
              <a:buFont typeface="Wingdings"/>
              <a:buChar char=""/>
              <a:tabLst>
                <a:tab pos="755650" algn="l"/>
              </a:tabLst>
            </a:pPr>
            <a:r>
              <a:rPr sz="2400" dirty="0">
                <a:latin typeface="Arial"/>
                <a:cs typeface="Arial"/>
              </a:rPr>
              <a:t>Banks : </a:t>
            </a:r>
            <a:r>
              <a:rPr sz="2400" spc="-5" dirty="0">
                <a:latin typeface="Arial"/>
                <a:cs typeface="Arial"/>
              </a:rPr>
              <a:t>arrival of</a:t>
            </a:r>
            <a:r>
              <a:rPr sz="2400" spc="-20" dirty="0">
                <a:latin typeface="Arial"/>
                <a:cs typeface="Arial"/>
              </a:rPr>
              <a:t> </a:t>
            </a:r>
            <a:r>
              <a:rPr sz="2400" dirty="0">
                <a:latin typeface="Arial"/>
                <a:cs typeface="Arial"/>
              </a:rPr>
              <a:t>customers</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01" y="846074"/>
            <a:ext cx="8150099" cy="982726"/>
          </a:xfrm>
        </p:spPr>
        <p:txBody>
          <a:bodyPr/>
          <a:lstStyle/>
          <a:p>
            <a:r>
              <a:rPr lang="en-US" b="1" dirty="0"/>
              <a:t>Vision and Mission </a:t>
            </a:r>
            <a:r>
              <a:rPr lang="en-US" b="1" dirty="0" smtClean="0"/>
              <a:t>of Institute</a:t>
            </a:r>
            <a:endParaRPr lang="en-US" b="1" dirty="0"/>
          </a:p>
        </p:txBody>
      </p:sp>
      <p:sp>
        <p:nvSpPr>
          <p:cNvPr id="3" name="Content Placeholder 2"/>
          <p:cNvSpPr>
            <a:spLocks noGrp="1"/>
          </p:cNvSpPr>
          <p:nvPr>
            <p:ph idx="1"/>
          </p:nvPr>
        </p:nvSpPr>
        <p:spPr/>
        <p:txBody>
          <a:bodyPr>
            <a:normAutofit/>
          </a:bodyPr>
          <a:lstStyle/>
          <a:p>
            <a:r>
              <a:rPr lang="en-US" b="1" cap="all" dirty="0"/>
              <a:t>VISION</a:t>
            </a:r>
            <a:endParaRPr lang="en-US" dirty="0"/>
          </a:p>
          <a:p>
            <a:r>
              <a:rPr lang="en-US" dirty="0"/>
              <a:t>To impart quality technical education with ethical values, employable skills and research to achieve excellence</a:t>
            </a:r>
            <a:r>
              <a:rPr lang="en-US" dirty="0" smtClean="0"/>
              <a:t>.</a:t>
            </a:r>
          </a:p>
          <a:p>
            <a:endParaRPr lang="en-US" b="1" cap="all" dirty="0" smtClean="0"/>
          </a:p>
          <a:p>
            <a:r>
              <a:rPr lang="en-US" b="1" cap="all" dirty="0" smtClean="0"/>
              <a:t>MISSION</a:t>
            </a:r>
            <a:endParaRPr lang="en-US" dirty="0"/>
          </a:p>
          <a:p>
            <a:pPr lvl="0"/>
            <a:r>
              <a:rPr lang="en-US" dirty="0"/>
              <a:t>To attract and retain highly qualified, experienced and committed faculty.</a:t>
            </a:r>
          </a:p>
          <a:p>
            <a:pPr lvl="0"/>
            <a:r>
              <a:rPr lang="en-US" dirty="0"/>
              <a:t>To create relevant infrastructure</a:t>
            </a:r>
          </a:p>
          <a:p>
            <a:pPr lvl="0"/>
            <a:r>
              <a:rPr lang="en-US" dirty="0"/>
              <a:t>Network with industry and premier institutions to encourage emergence of new ideas by providing research and development facilities to strive for academic excellence</a:t>
            </a:r>
          </a:p>
          <a:p>
            <a:pPr lvl="0"/>
            <a:r>
              <a:rPr lang="en-US" dirty="0"/>
              <a:t>To inculcate the professional and ethical values among young students with employable skills and knowledge acquired to transform the society</a:t>
            </a:r>
          </a:p>
          <a:p>
            <a:endParaRPr lang="en-US" dirty="0"/>
          </a:p>
        </p:txBody>
      </p:sp>
      <p:sp>
        <p:nvSpPr>
          <p:cNvPr id="4" name="Footer Placeholder 3"/>
          <p:cNvSpPr>
            <a:spLocks noGrp="1"/>
          </p:cNvSpPr>
          <p:nvPr>
            <p:ph type="ftr" sz="quarter" idx="4294967295"/>
          </p:nvPr>
        </p:nvSpPr>
        <p:spPr>
          <a:xfrm>
            <a:off x="3436620" y="7203864"/>
            <a:ext cx="3185160" cy="413808"/>
          </a:xfrm>
          <a:prstGeom prst="rect">
            <a:avLst/>
          </a:prstGeom>
        </p:spPr>
        <p:txBody>
          <a:bodyPr lIns="101882" tIns="50941" rIns="101882" bIns="50941"/>
          <a:lstStyle/>
          <a:p>
            <a:r>
              <a:rPr lang="en-US" smtClean="0"/>
              <a:t>Dr Rekha B Venkatapur, CSE</a:t>
            </a:r>
            <a:endParaRPr lang="en-US"/>
          </a:p>
        </p:txBody>
      </p:sp>
      <p:sp>
        <p:nvSpPr>
          <p:cNvPr id="5" name="Slide Number Placeholder 4"/>
          <p:cNvSpPr>
            <a:spLocks noGrp="1"/>
          </p:cNvSpPr>
          <p:nvPr>
            <p:ph type="sldNum" sz="quarter" idx="4294967295"/>
          </p:nvPr>
        </p:nvSpPr>
        <p:spPr>
          <a:xfrm>
            <a:off x="7208520" y="7203864"/>
            <a:ext cx="2346960" cy="413808"/>
          </a:xfrm>
          <a:prstGeom prst="rect">
            <a:avLst/>
          </a:prstGeom>
        </p:spPr>
        <p:txBody>
          <a:bodyPr lIns="101882" tIns="50941" rIns="101882" bIns="50941"/>
          <a:lstStyle/>
          <a:p>
            <a:fld id="{BDA81EBD-E76A-4F41-A446-2C36F17D92D6}" type="slidenum">
              <a:rPr lang="en-US" smtClean="0"/>
              <a:pPr/>
              <a:t>2</a:t>
            </a:fld>
            <a:endParaRPr lang="en-US"/>
          </a:p>
        </p:txBody>
      </p:sp>
    </p:spTree>
    <p:extLst>
      <p:ext uri="{BB962C8B-B14F-4D97-AF65-F5344CB8AC3E}">
        <p14:creationId xmlns:p14="http://schemas.microsoft.com/office/powerpoint/2010/main" xmlns="" val="4128450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4173854" cy="513080"/>
          </a:xfrm>
          <a:prstGeom prst="rect">
            <a:avLst/>
          </a:prstGeom>
        </p:spPr>
        <p:txBody>
          <a:bodyPr vert="horz" wrap="square" lIns="0" tIns="12065" rIns="0" bIns="0" rtlCol="0">
            <a:spAutoFit/>
          </a:bodyPr>
          <a:lstStyle/>
          <a:p>
            <a:pPr marL="12700">
              <a:lnSpc>
                <a:spcPct val="100000"/>
              </a:lnSpc>
              <a:spcBef>
                <a:spcPts val="95"/>
              </a:spcBef>
            </a:pPr>
            <a:r>
              <a:rPr sz="3200" spc="-10" dirty="0"/>
              <a:t>Components </a:t>
            </a:r>
            <a:r>
              <a:rPr sz="3200" spc="-5" dirty="0"/>
              <a:t>of</a:t>
            </a:r>
            <a:r>
              <a:rPr sz="3200" spc="-40" dirty="0"/>
              <a:t> </a:t>
            </a:r>
            <a:r>
              <a:rPr sz="3200" spc="-10" dirty="0"/>
              <a:t>system</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20</a:t>
            </a:fld>
            <a:endParaRPr dirty="0"/>
          </a:p>
        </p:txBody>
      </p:sp>
      <p:sp>
        <p:nvSpPr>
          <p:cNvPr id="52" name="object 52"/>
          <p:cNvSpPr txBox="1"/>
          <p:nvPr/>
        </p:nvSpPr>
        <p:spPr>
          <a:xfrm>
            <a:off x="993902" y="1887728"/>
            <a:ext cx="7969250" cy="4049395"/>
          </a:xfrm>
          <a:prstGeom prst="rect">
            <a:avLst/>
          </a:prstGeom>
        </p:spPr>
        <p:txBody>
          <a:bodyPr vert="horz" wrap="square" lIns="0" tIns="12700" rIns="0" bIns="0" rtlCol="0">
            <a:spAutoFit/>
          </a:bodyPr>
          <a:lstStyle/>
          <a:p>
            <a:pPr marL="355600" indent="-342900">
              <a:lnSpc>
                <a:spcPct val="100000"/>
              </a:lnSpc>
              <a:spcBef>
                <a:spcPts val="100"/>
              </a:spcBef>
              <a:buClr>
                <a:srgbClr val="00007C"/>
              </a:buClr>
              <a:buSzPct val="77777"/>
              <a:buFont typeface="Wingdings"/>
              <a:buChar char=""/>
              <a:tabLst>
                <a:tab pos="354965" algn="l"/>
                <a:tab pos="355600" algn="l"/>
              </a:tabLst>
            </a:pPr>
            <a:r>
              <a:rPr sz="1800" spc="-5" dirty="0">
                <a:latin typeface="Arial"/>
                <a:cs typeface="Arial"/>
              </a:rPr>
              <a:t>Entity</a:t>
            </a:r>
            <a:endParaRPr sz="1800">
              <a:latin typeface="Arial"/>
              <a:cs typeface="Arial"/>
            </a:endParaRPr>
          </a:p>
          <a:p>
            <a:pPr marL="755650" lvl="1" indent="-285750">
              <a:lnSpc>
                <a:spcPct val="100000"/>
              </a:lnSpc>
              <a:buClr>
                <a:srgbClr val="9A9ACC"/>
              </a:buClr>
              <a:buSzPct val="81250"/>
              <a:buFont typeface="Wingdings"/>
              <a:buChar char=""/>
              <a:tabLst>
                <a:tab pos="755015" algn="l"/>
                <a:tab pos="755650" algn="l"/>
              </a:tabLst>
            </a:pPr>
            <a:r>
              <a:rPr sz="1600" spc="-5" dirty="0">
                <a:latin typeface="Arial"/>
                <a:cs typeface="Arial"/>
              </a:rPr>
              <a:t>An object of interest in </a:t>
            </a:r>
            <a:r>
              <a:rPr sz="1600" dirty="0">
                <a:latin typeface="Arial"/>
                <a:cs typeface="Arial"/>
              </a:rPr>
              <a:t>the system : </a:t>
            </a:r>
            <a:r>
              <a:rPr sz="1600" spc="-5" dirty="0">
                <a:latin typeface="Arial"/>
                <a:cs typeface="Arial"/>
              </a:rPr>
              <a:t>Machines </a:t>
            </a:r>
            <a:r>
              <a:rPr sz="1600" dirty="0">
                <a:latin typeface="Arial"/>
                <a:cs typeface="Arial"/>
              </a:rPr>
              <a:t>in</a:t>
            </a:r>
            <a:r>
              <a:rPr sz="1600" spc="35" dirty="0">
                <a:latin typeface="Arial"/>
                <a:cs typeface="Arial"/>
              </a:rPr>
              <a:t> </a:t>
            </a:r>
            <a:r>
              <a:rPr sz="1600" dirty="0">
                <a:latin typeface="Arial"/>
                <a:cs typeface="Arial"/>
              </a:rPr>
              <a:t>factory</a:t>
            </a:r>
            <a:endParaRPr sz="16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spc="-5" dirty="0">
                <a:latin typeface="Arial"/>
                <a:cs typeface="Arial"/>
              </a:rPr>
              <a:t>Attribute</a:t>
            </a:r>
            <a:endParaRPr sz="1800">
              <a:latin typeface="Arial"/>
              <a:cs typeface="Arial"/>
            </a:endParaRPr>
          </a:p>
          <a:p>
            <a:pPr marL="755650" lvl="1" indent="-285750">
              <a:lnSpc>
                <a:spcPct val="100000"/>
              </a:lnSpc>
              <a:buClr>
                <a:srgbClr val="9A9ACC"/>
              </a:buClr>
              <a:buSzPct val="81250"/>
              <a:buFont typeface="Wingdings"/>
              <a:buChar char=""/>
              <a:tabLst>
                <a:tab pos="755015" algn="l"/>
                <a:tab pos="755650" algn="l"/>
              </a:tabLst>
            </a:pPr>
            <a:r>
              <a:rPr sz="1600" spc="-5" dirty="0">
                <a:latin typeface="Arial"/>
                <a:cs typeface="Arial"/>
              </a:rPr>
              <a:t>The property of an </a:t>
            </a:r>
            <a:r>
              <a:rPr sz="1600" dirty="0">
                <a:latin typeface="Arial"/>
                <a:cs typeface="Arial"/>
              </a:rPr>
              <a:t>entity : speed,</a:t>
            </a:r>
            <a:r>
              <a:rPr sz="1600" spc="10" dirty="0">
                <a:latin typeface="Arial"/>
                <a:cs typeface="Arial"/>
              </a:rPr>
              <a:t> </a:t>
            </a:r>
            <a:r>
              <a:rPr sz="1600" dirty="0">
                <a:latin typeface="Arial"/>
                <a:cs typeface="Arial"/>
              </a:rPr>
              <a:t>capacity</a:t>
            </a:r>
            <a:endParaRPr sz="16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spc="-5" dirty="0">
                <a:latin typeface="Arial"/>
                <a:cs typeface="Arial"/>
              </a:rPr>
              <a:t>Activity</a:t>
            </a:r>
            <a:endParaRPr sz="1800">
              <a:latin typeface="Arial"/>
              <a:cs typeface="Arial"/>
            </a:endParaRPr>
          </a:p>
          <a:p>
            <a:pPr marL="811530" lvl="1" indent="-342265">
              <a:lnSpc>
                <a:spcPct val="100000"/>
              </a:lnSpc>
              <a:buClr>
                <a:srgbClr val="9A9ACC"/>
              </a:buClr>
              <a:buSzPct val="81250"/>
              <a:buFont typeface="Wingdings"/>
              <a:buChar char=""/>
              <a:tabLst>
                <a:tab pos="811530" algn="l"/>
                <a:tab pos="812165" algn="l"/>
              </a:tabLst>
            </a:pPr>
            <a:r>
              <a:rPr sz="1600" dirty="0">
                <a:latin typeface="Arial"/>
                <a:cs typeface="Arial"/>
              </a:rPr>
              <a:t>A </a:t>
            </a:r>
            <a:r>
              <a:rPr sz="1600" spc="-5" dirty="0">
                <a:latin typeface="Arial"/>
                <a:cs typeface="Arial"/>
              </a:rPr>
              <a:t>time period of specified length :welding,</a:t>
            </a:r>
            <a:r>
              <a:rPr sz="1600" spc="10" dirty="0">
                <a:latin typeface="Arial"/>
                <a:cs typeface="Arial"/>
              </a:rPr>
              <a:t> </a:t>
            </a:r>
            <a:r>
              <a:rPr sz="1600" spc="-5" dirty="0">
                <a:latin typeface="Arial"/>
                <a:cs typeface="Arial"/>
              </a:rPr>
              <a:t>stamping</a:t>
            </a:r>
            <a:endParaRPr sz="1600">
              <a:latin typeface="Arial"/>
              <a:cs typeface="Arial"/>
            </a:endParaRPr>
          </a:p>
          <a:p>
            <a:pPr marL="355600" indent="-342900">
              <a:lnSpc>
                <a:spcPct val="100000"/>
              </a:lnSpc>
              <a:spcBef>
                <a:spcPts val="10"/>
              </a:spcBef>
              <a:buClr>
                <a:srgbClr val="00007C"/>
              </a:buClr>
              <a:buSzPct val="77777"/>
              <a:buFont typeface="Wingdings"/>
              <a:buChar char=""/>
              <a:tabLst>
                <a:tab pos="354965" algn="l"/>
                <a:tab pos="355600" algn="l"/>
              </a:tabLst>
            </a:pPr>
            <a:r>
              <a:rPr sz="1800" spc="-5" dirty="0">
                <a:latin typeface="Arial"/>
                <a:cs typeface="Arial"/>
              </a:rPr>
              <a:t>State</a:t>
            </a:r>
            <a:endParaRPr sz="1800">
              <a:latin typeface="Arial"/>
              <a:cs typeface="Arial"/>
            </a:endParaRPr>
          </a:p>
          <a:p>
            <a:pPr marL="755650" marR="5080" lvl="1" indent="-285750">
              <a:lnSpc>
                <a:spcPct val="80000"/>
              </a:lnSpc>
              <a:spcBef>
                <a:spcPts val="390"/>
              </a:spcBef>
              <a:buClr>
                <a:srgbClr val="9A9ACC"/>
              </a:buClr>
              <a:buSzPct val="81250"/>
              <a:buFont typeface="Wingdings"/>
              <a:buChar char=""/>
              <a:tabLst>
                <a:tab pos="755015" algn="l"/>
                <a:tab pos="755650" algn="l"/>
              </a:tabLst>
            </a:pPr>
            <a:r>
              <a:rPr sz="1600" dirty="0">
                <a:latin typeface="Arial"/>
                <a:cs typeface="Arial"/>
              </a:rPr>
              <a:t>A </a:t>
            </a:r>
            <a:r>
              <a:rPr sz="1600" spc="-5" dirty="0">
                <a:latin typeface="Arial"/>
                <a:cs typeface="Arial"/>
              </a:rPr>
              <a:t>collection of variables that describe the system in any </a:t>
            </a:r>
            <a:r>
              <a:rPr sz="1600" dirty="0">
                <a:latin typeface="Arial"/>
                <a:cs typeface="Arial"/>
              </a:rPr>
              <a:t>time : status </a:t>
            </a:r>
            <a:r>
              <a:rPr sz="1600" spc="-5" dirty="0">
                <a:latin typeface="Arial"/>
                <a:cs typeface="Arial"/>
              </a:rPr>
              <a:t>of </a:t>
            </a:r>
            <a:r>
              <a:rPr sz="1600" dirty="0">
                <a:latin typeface="Arial"/>
                <a:cs typeface="Arial"/>
              </a:rPr>
              <a:t>machine  </a:t>
            </a:r>
            <a:r>
              <a:rPr sz="1600" spc="-5" dirty="0">
                <a:latin typeface="Arial"/>
                <a:cs typeface="Arial"/>
              </a:rPr>
              <a:t>(busy, idle,</a:t>
            </a:r>
            <a:r>
              <a:rPr sz="1600" spc="-10" dirty="0">
                <a:latin typeface="Arial"/>
                <a:cs typeface="Arial"/>
              </a:rPr>
              <a:t> </a:t>
            </a:r>
            <a:r>
              <a:rPr sz="1600" spc="-5" dirty="0">
                <a:latin typeface="Arial"/>
                <a:cs typeface="Arial"/>
              </a:rPr>
              <a:t>down,…)</a:t>
            </a:r>
            <a:endParaRPr sz="1600">
              <a:latin typeface="Arial"/>
              <a:cs typeface="Arial"/>
            </a:endParaRPr>
          </a:p>
          <a:p>
            <a:pPr marL="355600" indent="-342900">
              <a:lnSpc>
                <a:spcPct val="100000"/>
              </a:lnSpc>
              <a:buClr>
                <a:srgbClr val="00007C"/>
              </a:buClr>
              <a:buSzPct val="77777"/>
              <a:buFont typeface="Wingdings"/>
              <a:buChar char=""/>
              <a:tabLst>
                <a:tab pos="354965" algn="l"/>
                <a:tab pos="355600" algn="l"/>
              </a:tabLst>
            </a:pPr>
            <a:r>
              <a:rPr sz="1800" dirty="0">
                <a:latin typeface="Arial"/>
                <a:cs typeface="Arial"/>
              </a:rPr>
              <a:t>Event</a:t>
            </a:r>
            <a:endParaRPr sz="1800">
              <a:latin typeface="Arial"/>
              <a:cs typeface="Arial"/>
            </a:endParaRPr>
          </a:p>
          <a:p>
            <a:pPr marL="755650" marR="848360" lvl="1" indent="-285750">
              <a:lnSpc>
                <a:spcPct val="80000"/>
              </a:lnSpc>
              <a:spcBef>
                <a:spcPts val="390"/>
              </a:spcBef>
              <a:buClr>
                <a:srgbClr val="9A9ACC"/>
              </a:buClr>
              <a:buSzPct val="81250"/>
              <a:buFont typeface="Wingdings"/>
              <a:buChar char=""/>
              <a:tabLst>
                <a:tab pos="755015" algn="l"/>
                <a:tab pos="755650" algn="l"/>
              </a:tabLst>
            </a:pPr>
            <a:r>
              <a:rPr sz="1600" dirty="0">
                <a:latin typeface="Arial"/>
                <a:cs typeface="Arial"/>
              </a:rPr>
              <a:t>A </a:t>
            </a:r>
            <a:r>
              <a:rPr sz="1600" spc="-5" dirty="0">
                <a:latin typeface="Arial"/>
                <a:cs typeface="Arial"/>
              </a:rPr>
              <a:t>instantaneous occurrence that might </a:t>
            </a:r>
            <a:r>
              <a:rPr sz="1600" dirty="0">
                <a:latin typeface="Arial"/>
                <a:cs typeface="Arial"/>
              </a:rPr>
              <a:t>change the state of the system:  </a:t>
            </a:r>
            <a:r>
              <a:rPr sz="1600" spc="-5" dirty="0">
                <a:latin typeface="Arial"/>
                <a:cs typeface="Arial"/>
              </a:rPr>
              <a:t>breakdown</a:t>
            </a:r>
            <a:endParaRPr sz="1600">
              <a:latin typeface="Arial"/>
              <a:cs typeface="Arial"/>
            </a:endParaRPr>
          </a:p>
          <a:p>
            <a:pPr marL="355600" indent="-342900">
              <a:lnSpc>
                <a:spcPct val="100000"/>
              </a:lnSpc>
              <a:spcBef>
                <a:spcPts val="10"/>
              </a:spcBef>
              <a:buClr>
                <a:srgbClr val="00007C"/>
              </a:buClr>
              <a:buSzPct val="77777"/>
              <a:buFont typeface="Wingdings"/>
              <a:buChar char=""/>
              <a:tabLst>
                <a:tab pos="354965" algn="l"/>
                <a:tab pos="355600" algn="l"/>
              </a:tabLst>
            </a:pPr>
            <a:r>
              <a:rPr sz="1800" dirty="0">
                <a:latin typeface="Arial"/>
                <a:cs typeface="Arial"/>
              </a:rPr>
              <a:t>Endogenous</a:t>
            </a:r>
            <a:endParaRPr sz="1800">
              <a:latin typeface="Arial"/>
              <a:cs typeface="Arial"/>
            </a:endParaRPr>
          </a:p>
          <a:p>
            <a:pPr marL="755650" lvl="1" indent="-285750">
              <a:lnSpc>
                <a:spcPct val="100000"/>
              </a:lnSpc>
              <a:buClr>
                <a:srgbClr val="9A9ACC"/>
              </a:buClr>
              <a:buSzPct val="81250"/>
              <a:buFont typeface="Wingdings"/>
              <a:buChar char=""/>
              <a:tabLst>
                <a:tab pos="755015" algn="l"/>
                <a:tab pos="755650" algn="l"/>
              </a:tabLst>
            </a:pPr>
            <a:r>
              <a:rPr sz="1600" spc="-5" dirty="0">
                <a:latin typeface="Arial"/>
                <a:cs typeface="Arial"/>
              </a:rPr>
              <a:t>Activities and events occurring with the</a:t>
            </a:r>
            <a:r>
              <a:rPr sz="1600" dirty="0">
                <a:latin typeface="Arial"/>
                <a:cs typeface="Arial"/>
              </a:rPr>
              <a:t> </a:t>
            </a:r>
            <a:r>
              <a:rPr sz="1600" spc="-5" dirty="0">
                <a:latin typeface="Arial"/>
                <a:cs typeface="Arial"/>
              </a:rPr>
              <a:t>system</a:t>
            </a:r>
            <a:endParaRPr sz="1600">
              <a:latin typeface="Arial"/>
              <a:cs typeface="Arial"/>
            </a:endParaRPr>
          </a:p>
          <a:p>
            <a:pPr marL="355600" indent="-342900">
              <a:lnSpc>
                <a:spcPct val="100000"/>
              </a:lnSpc>
              <a:spcBef>
                <a:spcPts val="5"/>
              </a:spcBef>
              <a:buClr>
                <a:srgbClr val="00007C"/>
              </a:buClr>
              <a:buSzPct val="77777"/>
              <a:buFont typeface="Wingdings"/>
              <a:buChar char=""/>
              <a:tabLst>
                <a:tab pos="354965" algn="l"/>
                <a:tab pos="355600" algn="l"/>
              </a:tabLst>
            </a:pPr>
            <a:r>
              <a:rPr sz="1800" dirty="0">
                <a:latin typeface="Arial"/>
                <a:cs typeface="Arial"/>
              </a:rPr>
              <a:t>Exogenous</a:t>
            </a:r>
            <a:endParaRPr sz="1800">
              <a:latin typeface="Arial"/>
              <a:cs typeface="Arial"/>
            </a:endParaRPr>
          </a:p>
          <a:p>
            <a:pPr marL="755650" lvl="1" indent="-285750">
              <a:lnSpc>
                <a:spcPct val="100000"/>
              </a:lnSpc>
              <a:buClr>
                <a:srgbClr val="9A9ACC"/>
              </a:buClr>
              <a:buSzPct val="81250"/>
              <a:buFont typeface="Wingdings"/>
              <a:buChar char=""/>
              <a:tabLst>
                <a:tab pos="755015" algn="l"/>
                <a:tab pos="755650" algn="l"/>
              </a:tabLst>
            </a:pPr>
            <a:r>
              <a:rPr sz="1600" spc="-5" dirty="0">
                <a:latin typeface="Arial"/>
                <a:cs typeface="Arial"/>
              </a:rPr>
              <a:t>Activities and events occurring with the environment</a:t>
            </a:r>
            <a:endParaRPr sz="16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5911850" cy="513080"/>
          </a:xfrm>
          <a:prstGeom prst="rect">
            <a:avLst/>
          </a:prstGeom>
        </p:spPr>
        <p:txBody>
          <a:bodyPr vert="horz" wrap="square" lIns="0" tIns="12065" rIns="0" bIns="0" rtlCol="0">
            <a:spAutoFit/>
          </a:bodyPr>
          <a:lstStyle/>
          <a:p>
            <a:pPr marL="12700">
              <a:lnSpc>
                <a:spcPct val="100000"/>
              </a:lnSpc>
              <a:spcBef>
                <a:spcPts val="95"/>
              </a:spcBef>
            </a:pPr>
            <a:r>
              <a:rPr sz="3200" spc="-10" dirty="0"/>
              <a:t>Discrete </a:t>
            </a:r>
            <a:r>
              <a:rPr sz="3200" spc="-5" dirty="0"/>
              <a:t>and </a:t>
            </a:r>
            <a:r>
              <a:rPr sz="3200" spc="-10" dirty="0"/>
              <a:t>Continues</a:t>
            </a:r>
            <a:r>
              <a:rPr sz="3200" spc="5" dirty="0"/>
              <a:t> </a:t>
            </a:r>
            <a:r>
              <a:rPr sz="3200" spc="-10" dirty="0"/>
              <a:t>Systems</a:t>
            </a:r>
            <a:endParaRPr sz="3200"/>
          </a:p>
        </p:txBody>
      </p:sp>
      <p:sp>
        <p:nvSpPr>
          <p:cNvPr id="52" name="object 52"/>
          <p:cNvSpPr txBox="1"/>
          <p:nvPr/>
        </p:nvSpPr>
        <p:spPr>
          <a:xfrm>
            <a:off x="993902" y="1928876"/>
            <a:ext cx="7417434" cy="1121410"/>
          </a:xfrm>
          <a:prstGeom prst="rect">
            <a:avLst/>
          </a:prstGeom>
        </p:spPr>
        <p:txBody>
          <a:bodyPr vert="horz" wrap="square" lIns="0" tIns="12700" rIns="0" bIns="0" rtlCol="0">
            <a:spAutoFit/>
          </a:bodyPr>
          <a:lstStyle/>
          <a:p>
            <a:pPr marL="354965" marR="5080" indent="-342900" algn="just">
              <a:lnSpc>
                <a:spcPct val="100000"/>
              </a:lnSpc>
              <a:spcBef>
                <a:spcPts val="100"/>
              </a:spcBef>
              <a:buClr>
                <a:srgbClr val="00007C"/>
              </a:buClr>
              <a:buSzPct val="75000"/>
              <a:buFont typeface="Wingdings"/>
              <a:buChar char=""/>
              <a:tabLst>
                <a:tab pos="355600" algn="l"/>
              </a:tabLst>
            </a:pPr>
            <a:r>
              <a:rPr sz="2400" dirty="0">
                <a:latin typeface="Arial"/>
                <a:cs typeface="Arial"/>
              </a:rPr>
              <a:t>A </a:t>
            </a:r>
            <a:r>
              <a:rPr sz="2400" spc="-5" dirty="0">
                <a:solidFill>
                  <a:srgbClr val="FF0000"/>
                </a:solidFill>
                <a:latin typeface="Arial"/>
                <a:cs typeface="Arial"/>
              </a:rPr>
              <a:t>discrete system </a:t>
            </a:r>
            <a:r>
              <a:rPr sz="2400" spc="-5" dirty="0">
                <a:latin typeface="Arial"/>
                <a:cs typeface="Arial"/>
              </a:rPr>
              <a:t>is </a:t>
            </a:r>
            <a:r>
              <a:rPr sz="2400" dirty="0">
                <a:latin typeface="Arial"/>
                <a:cs typeface="Arial"/>
              </a:rPr>
              <a:t>one </a:t>
            </a:r>
            <a:r>
              <a:rPr sz="2400" spc="-5" dirty="0">
                <a:latin typeface="Arial"/>
                <a:cs typeface="Arial"/>
              </a:rPr>
              <a:t>in which </a:t>
            </a:r>
            <a:r>
              <a:rPr sz="2400" dirty="0">
                <a:latin typeface="Arial"/>
                <a:cs typeface="Arial"/>
              </a:rPr>
              <a:t>the state variables  change </a:t>
            </a:r>
            <a:r>
              <a:rPr sz="2400" spc="-5" dirty="0">
                <a:latin typeface="Arial"/>
                <a:cs typeface="Arial"/>
              </a:rPr>
              <a:t>only at </a:t>
            </a:r>
            <a:r>
              <a:rPr sz="2400" dirty="0">
                <a:latin typeface="Arial"/>
                <a:cs typeface="Arial"/>
              </a:rPr>
              <a:t>a </a:t>
            </a:r>
            <a:r>
              <a:rPr sz="2400" spc="-5" dirty="0">
                <a:latin typeface="Arial"/>
                <a:cs typeface="Arial"/>
              </a:rPr>
              <a:t>discrete </a:t>
            </a:r>
            <a:r>
              <a:rPr sz="2400" dirty="0">
                <a:latin typeface="Arial"/>
                <a:cs typeface="Arial"/>
              </a:rPr>
              <a:t>set </a:t>
            </a:r>
            <a:r>
              <a:rPr sz="2400" spc="-5" dirty="0">
                <a:latin typeface="Arial"/>
                <a:cs typeface="Arial"/>
              </a:rPr>
              <a:t>of points in </a:t>
            </a:r>
            <a:r>
              <a:rPr sz="2400" dirty="0">
                <a:latin typeface="Arial"/>
                <a:cs typeface="Arial"/>
              </a:rPr>
              <a:t>time : Bank  example</a:t>
            </a:r>
            <a:endParaRPr sz="2400">
              <a:latin typeface="Arial"/>
              <a:cs typeface="Arial"/>
            </a:endParaRPr>
          </a:p>
        </p:txBody>
      </p:sp>
      <p:sp>
        <p:nvSpPr>
          <p:cNvPr id="53" name="object 53"/>
          <p:cNvSpPr/>
          <p:nvPr/>
        </p:nvSpPr>
        <p:spPr>
          <a:xfrm>
            <a:off x="1953769" y="3124198"/>
            <a:ext cx="5773134" cy="4104185"/>
          </a:xfrm>
          <a:prstGeom prst="rect">
            <a:avLst/>
          </a:prstGeom>
          <a:blipFill>
            <a:blip r:embed="rId6" cstate="print"/>
            <a:stretch>
              <a:fillRect/>
            </a:stretch>
          </a:blipFill>
        </p:spPr>
        <p:txBody>
          <a:bodyPr wrap="square" lIns="0" tIns="0" rIns="0" bIns="0" rtlCol="0"/>
          <a:lstStyle/>
          <a:p>
            <a:endParaRPr/>
          </a:p>
        </p:txBody>
      </p:sp>
      <p:sp>
        <p:nvSpPr>
          <p:cNvPr id="54" name="object 54"/>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7174865" cy="513080"/>
          </a:xfrm>
          <a:prstGeom prst="rect">
            <a:avLst/>
          </a:prstGeom>
        </p:spPr>
        <p:txBody>
          <a:bodyPr vert="horz" wrap="square" lIns="0" tIns="12065" rIns="0" bIns="0" rtlCol="0">
            <a:spAutoFit/>
          </a:bodyPr>
          <a:lstStyle/>
          <a:p>
            <a:pPr marL="12700">
              <a:lnSpc>
                <a:spcPct val="100000"/>
              </a:lnSpc>
              <a:spcBef>
                <a:spcPts val="95"/>
              </a:spcBef>
            </a:pPr>
            <a:r>
              <a:rPr sz="3200" spc="-10" dirty="0"/>
              <a:t>Discrete </a:t>
            </a:r>
            <a:r>
              <a:rPr sz="3200" spc="-5" dirty="0"/>
              <a:t>and </a:t>
            </a:r>
            <a:r>
              <a:rPr sz="3200" spc="-10" dirty="0"/>
              <a:t>Continues Systems</a:t>
            </a:r>
            <a:r>
              <a:rPr sz="3200" spc="40" dirty="0"/>
              <a:t> </a:t>
            </a:r>
            <a:r>
              <a:rPr sz="3200" spc="-10" dirty="0"/>
              <a:t>(cont.)</a:t>
            </a:r>
            <a:endParaRPr sz="3200"/>
          </a:p>
        </p:txBody>
      </p:sp>
      <p:sp>
        <p:nvSpPr>
          <p:cNvPr id="52" name="object 52"/>
          <p:cNvSpPr txBox="1"/>
          <p:nvPr/>
        </p:nvSpPr>
        <p:spPr>
          <a:xfrm>
            <a:off x="993902" y="1928876"/>
            <a:ext cx="8063865" cy="1121410"/>
          </a:xfrm>
          <a:prstGeom prst="rect">
            <a:avLst/>
          </a:prstGeom>
        </p:spPr>
        <p:txBody>
          <a:bodyPr vert="horz" wrap="square" lIns="0" tIns="12700" rIns="0" bIns="0" rtlCol="0">
            <a:spAutoFit/>
          </a:bodyPr>
          <a:lstStyle/>
          <a:p>
            <a:pPr marL="354965" marR="5080" indent="-342900">
              <a:lnSpc>
                <a:spcPct val="100000"/>
              </a:lnSpc>
              <a:spcBef>
                <a:spcPts val="100"/>
              </a:spcBef>
              <a:buClr>
                <a:srgbClr val="00007C"/>
              </a:buClr>
              <a:buSzPct val="75000"/>
              <a:buFont typeface="Wingdings"/>
              <a:buChar char=""/>
              <a:tabLst>
                <a:tab pos="354965" algn="l"/>
                <a:tab pos="355600" algn="l"/>
              </a:tabLst>
            </a:pPr>
            <a:r>
              <a:rPr sz="2400" dirty="0">
                <a:latin typeface="Arial"/>
                <a:cs typeface="Arial"/>
              </a:rPr>
              <a:t>A continues </a:t>
            </a:r>
            <a:r>
              <a:rPr sz="2400" spc="-5" dirty="0">
                <a:solidFill>
                  <a:srgbClr val="FF0000"/>
                </a:solidFill>
                <a:latin typeface="Arial"/>
                <a:cs typeface="Arial"/>
              </a:rPr>
              <a:t>system </a:t>
            </a:r>
            <a:r>
              <a:rPr sz="2400" spc="-5" dirty="0">
                <a:latin typeface="Arial"/>
                <a:cs typeface="Arial"/>
              </a:rPr>
              <a:t>is one in which </a:t>
            </a:r>
            <a:r>
              <a:rPr sz="2400" dirty="0">
                <a:latin typeface="Arial"/>
                <a:cs typeface="Arial"/>
              </a:rPr>
              <a:t>the state variables  change continuously over time: </a:t>
            </a:r>
            <a:r>
              <a:rPr sz="2400" spc="-5" dirty="0">
                <a:latin typeface="Arial"/>
                <a:cs typeface="Arial"/>
              </a:rPr>
              <a:t>Head </a:t>
            </a:r>
            <a:r>
              <a:rPr sz="2400" dirty="0">
                <a:latin typeface="Arial"/>
                <a:cs typeface="Arial"/>
              </a:rPr>
              <a:t>of </a:t>
            </a:r>
            <a:r>
              <a:rPr sz="2400" spc="-5" dirty="0">
                <a:latin typeface="Arial"/>
                <a:cs typeface="Arial"/>
              </a:rPr>
              <a:t>water </a:t>
            </a:r>
            <a:r>
              <a:rPr sz="2400" dirty="0">
                <a:latin typeface="Arial"/>
                <a:cs typeface="Arial"/>
              </a:rPr>
              <a:t>behind</a:t>
            </a:r>
            <a:r>
              <a:rPr sz="2400" spc="-105" dirty="0">
                <a:latin typeface="Arial"/>
                <a:cs typeface="Arial"/>
              </a:rPr>
              <a:t> </a:t>
            </a:r>
            <a:r>
              <a:rPr sz="2400" dirty="0">
                <a:latin typeface="Arial"/>
                <a:cs typeface="Arial"/>
              </a:rPr>
              <a:t>the  </a:t>
            </a:r>
            <a:r>
              <a:rPr sz="2400" spc="-5" dirty="0">
                <a:latin typeface="Arial"/>
                <a:cs typeface="Arial"/>
              </a:rPr>
              <a:t>dam</a:t>
            </a:r>
            <a:endParaRPr sz="2400">
              <a:latin typeface="Arial"/>
              <a:cs typeface="Arial"/>
            </a:endParaRPr>
          </a:p>
        </p:txBody>
      </p:sp>
      <p:sp>
        <p:nvSpPr>
          <p:cNvPr id="53" name="object 53"/>
          <p:cNvSpPr/>
          <p:nvPr/>
        </p:nvSpPr>
        <p:spPr>
          <a:xfrm>
            <a:off x="2258555" y="2971799"/>
            <a:ext cx="5228986" cy="4104184"/>
          </a:xfrm>
          <a:prstGeom prst="rect">
            <a:avLst/>
          </a:prstGeom>
          <a:blipFill>
            <a:blip r:embed="rId6" cstate="print"/>
            <a:stretch>
              <a:fillRect/>
            </a:stretch>
          </a:blipFill>
        </p:spPr>
        <p:txBody>
          <a:bodyPr wrap="square" lIns="0" tIns="0" rIns="0" bIns="0" rtlCol="0"/>
          <a:lstStyle/>
          <a:p>
            <a:endParaRPr/>
          </a:p>
        </p:txBody>
      </p:sp>
      <p:sp>
        <p:nvSpPr>
          <p:cNvPr id="54" name="object 54"/>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3385185" cy="513080"/>
          </a:xfrm>
          <a:prstGeom prst="rect">
            <a:avLst/>
          </a:prstGeom>
        </p:spPr>
        <p:txBody>
          <a:bodyPr vert="horz" wrap="square" lIns="0" tIns="12065" rIns="0" bIns="0" rtlCol="0">
            <a:spAutoFit/>
          </a:bodyPr>
          <a:lstStyle/>
          <a:p>
            <a:pPr marL="12700">
              <a:lnSpc>
                <a:spcPct val="100000"/>
              </a:lnSpc>
              <a:spcBef>
                <a:spcPts val="95"/>
              </a:spcBef>
            </a:pPr>
            <a:r>
              <a:rPr sz="3200" spc="-10" dirty="0"/>
              <a:t>Model </a:t>
            </a:r>
            <a:r>
              <a:rPr sz="3200" spc="-5" dirty="0"/>
              <a:t>of a</a:t>
            </a:r>
            <a:r>
              <a:rPr sz="3200" spc="-45" dirty="0"/>
              <a:t> </a:t>
            </a:r>
            <a:r>
              <a:rPr sz="3200" spc="-10" dirty="0"/>
              <a:t>System</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23</a:t>
            </a:fld>
            <a:endParaRPr dirty="0"/>
          </a:p>
        </p:txBody>
      </p:sp>
      <p:sp>
        <p:nvSpPr>
          <p:cNvPr id="52" name="object 52"/>
          <p:cNvSpPr txBox="1"/>
          <p:nvPr/>
        </p:nvSpPr>
        <p:spPr>
          <a:xfrm>
            <a:off x="993902" y="1843826"/>
            <a:ext cx="7830184" cy="3815079"/>
          </a:xfrm>
          <a:prstGeom prst="rect">
            <a:avLst/>
          </a:prstGeom>
        </p:spPr>
        <p:txBody>
          <a:bodyPr vert="horz" wrap="square" lIns="0" tIns="97790" rIns="0" bIns="0" rtlCol="0">
            <a:spAutoFit/>
          </a:bodyPr>
          <a:lstStyle/>
          <a:p>
            <a:pPr marL="355600" indent="-342900">
              <a:lnSpc>
                <a:spcPct val="100000"/>
              </a:lnSpc>
              <a:spcBef>
                <a:spcPts val="770"/>
              </a:spcBef>
              <a:buClr>
                <a:srgbClr val="00007C"/>
              </a:buClr>
              <a:buSzPct val="75000"/>
              <a:buFont typeface="Wingdings"/>
              <a:buChar char=""/>
              <a:tabLst>
                <a:tab pos="354965" algn="l"/>
                <a:tab pos="355600" algn="l"/>
              </a:tabLst>
            </a:pPr>
            <a:r>
              <a:rPr sz="2800" dirty="0">
                <a:latin typeface="Arial"/>
                <a:cs typeface="Arial"/>
              </a:rPr>
              <a:t>To study the</a:t>
            </a:r>
            <a:r>
              <a:rPr sz="2800" spc="-10" dirty="0">
                <a:latin typeface="Arial"/>
                <a:cs typeface="Arial"/>
              </a:rPr>
              <a:t> </a:t>
            </a:r>
            <a:r>
              <a:rPr sz="2800" dirty="0">
                <a:latin typeface="Arial"/>
                <a:cs typeface="Arial"/>
              </a:rPr>
              <a:t>system</a:t>
            </a:r>
            <a:endParaRPr sz="2800">
              <a:latin typeface="Arial"/>
              <a:cs typeface="Arial"/>
            </a:endParaRPr>
          </a:p>
          <a:p>
            <a:pPr marL="840105" lvl="1" indent="-370840">
              <a:lnSpc>
                <a:spcPct val="100000"/>
              </a:lnSpc>
              <a:spcBef>
                <a:spcPts val="575"/>
              </a:spcBef>
              <a:buClr>
                <a:srgbClr val="9A9ACC"/>
              </a:buClr>
              <a:buSzPct val="79166"/>
              <a:buFont typeface="Wingdings"/>
              <a:buChar char=""/>
              <a:tabLst>
                <a:tab pos="840105" algn="l"/>
                <a:tab pos="840740" algn="l"/>
              </a:tabLst>
            </a:pPr>
            <a:r>
              <a:rPr sz="2400" spc="-5" dirty="0">
                <a:latin typeface="Arial"/>
                <a:cs typeface="Arial"/>
              </a:rPr>
              <a:t>it is </a:t>
            </a:r>
            <a:r>
              <a:rPr sz="2400" dirty="0">
                <a:latin typeface="Arial"/>
                <a:cs typeface="Arial"/>
              </a:rPr>
              <a:t>sometimes </a:t>
            </a:r>
            <a:r>
              <a:rPr sz="2400" spc="-5" dirty="0">
                <a:latin typeface="Arial"/>
                <a:cs typeface="Arial"/>
              </a:rPr>
              <a:t>possible </a:t>
            </a:r>
            <a:r>
              <a:rPr sz="2400" dirty="0">
                <a:latin typeface="Arial"/>
                <a:cs typeface="Arial"/>
              </a:rPr>
              <a:t>to </a:t>
            </a:r>
            <a:r>
              <a:rPr sz="2400" spc="-5" dirty="0">
                <a:latin typeface="Arial"/>
                <a:cs typeface="Arial"/>
              </a:rPr>
              <a:t>experiments with</a:t>
            </a:r>
            <a:r>
              <a:rPr sz="2400" spc="-80" dirty="0">
                <a:latin typeface="Arial"/>
                <a:cs typeface="Arial"/>
              </a:rPr>
              <a:t> </a:t>
            </a:r>
            <a:r>
              <a:rPr sz="2400" dirty="0">
                <a:latin typeface="Arial"/>
                <a:cs typeface="Arial"/>
              </a:rPr>
              <a:t>system</a:t>
            </a:r>
            <a:endParaRPr sz="2400">
              <a:latin typeface="Arial"/>
              <a:cs typeface="Arial"/>
            </a:endParaRPr>
          </a:p>
          <a:p>
            <a:pPr marL="1155700" lvl="2" indent="-228600">
              <a:lnSpc>
                <a:spcPct val="100000"/>
              </a:lnSpc>
              <a:spcBef>
                <a:spcPts val="495"/>
              </a:spcBef>
              <a:buClr>
                <a:srgbClr val="00007C"/>
              </a:buClr>
              <a:buSzPct val="65000"/>
              <a:buFont typeface="Wingdings"/>
              <a:buChar char=""/>
              <a:tabLst>
                <a:tab pos="1155700" algn="l"/>
              </a:tabLst>
            </a:pPr>
            <a:r>
              <a:rPr sz="2000" spc="-5" dirty="0">
                <a:latin typeface="Arial"/>
                <a:cs typeface="Arial"/>
              </a:rPr>
              <a:t>This is not </a:t>
            </a:r>
            <a:r>
              <a:rPr sz="2000" spc="-10" dirty="0">
                <a:latin typeface="Arial"/>
                <a:cs typeface="Arial"/>
              </a:rPr>
              <a:t>always possible </a:t>
            </a:r>
            <a:r>
              <a:rPr sz="2000" spc="-5" dirty="0">
                <a:latin typeface="Arial"/>
                <a:cs typeface="Arial"/>
              </a:rPr>
              <a:t>(bank,</a:t>
            </a:r>
            <a:r>
              <a:rPr sz="2000" spc="45" dirty="0">
                <a:latin typeface="Arial"/>
                <a:cs typeface="Arial"/>
              </a:rPr>
              <a:t> </a:t>
            </a:r>
            <a:r>
              <a:rPr sz="2000" spc="-5" dirty="0">
                <a:latin typeface="Arial"/>
                <a:cs typeface="Arial"/>
              </a:rPr>
              <a:t>factory,…)</a:t>
            </a:r>
            <a:endParaRPr sz="2000">
              <a:latin typeface="Arial"/>
              <a:cs typeface="Arial"/>
            </a:endParaRPr>
          </a:p>
          <a:p>
            <a:pPr marL="1155700" lvl="2" indent="-228600">
              <a:lnSpc>
                <a:spcPct val="100000"/>
              </a:lnSpc>
              <a:spcBef>
                <a:spcPts val="475"/>
              </a:spcBef>
              <a:buClr>
                <a:srgbClr val="00007C"/>
              </a:buClr>
              <a:buSzPct val="65000"/>
              <a:buFont typeface="Wingdings"/>
              <a:buChar char=""/>
              <a:tabLst>
                <a:tab pos="1155700" algn="l"/>
              </a:tabLst>
            </a:pPr>
            <a:r>
              <a:rPr sz="2000" spc="-5" dirty="0">
                <a:latin typeface="Arial"/>
                <a:cs typeface="Arial"/>
              </a:rPr>
              <a:t>A new </a:t>
            </a:r>
            <a:r>
              <a:rPr sz="2000" spc="-10" dirty="0">
                <a:latin typeface="Arial"/>
                <a:cs typeface="Arial"/>
              </a:rPr>
              <a:t>system </a:t>
            </a:r>
            <a:r>
              <a:rPr sz="2000" spc="-5" dirty="0">
                <a:latin typeface="Arial"/>
                <a:cs typeface="Arial"/>
              </a:rPr>
              <a:t>may </a:t>
            </a:r>
            <a:r>
              <a:rPr sz="2000" spc="-10" dirty="0">
                <a:latin typeface="Arial"/>
                <a:cs typeface="Arial"/>
              </a:rPr>
              <a:t>not yet</a:t>
            </a:r>
            <a:r>
              <a:rPr sz="2000" spc="30" dirty="0">
                <a:latin typeface="Arial"/>
                <a:cs typeface="Arial"/>
              </a:rPr>
              <a:t> </a:t>
            </a:r>
            <a:r>
              <a:rPr sz="2000" spc="-10" dirty="0">
                <a:latin typeface="Arial"/>
                <a:cs typeface="Arial"/>
              </a:rPr>
              <a:t>exist</a:t>
            </a:r>
            <a:endParaRPr sz="2000">
              <a:latin typeface="Arial"/>
              <a:cs typeface="Arial"/>
            </a:endParaRPr>
          </a:p>
          <a:p>
            <a:pPr marL="355600" marR="278130" indent="-342900">
              <a:lnSpc>
                <a:spcPct val="100000"/>
              </a:lnSpc>
              <a:spcBef>
                <a:spcPts val="650"/>
              </a:spcBef>
              <a:buClr>
                <a:srgbClr val="00007C"/>
              </a:buClr>
              <a:buSzPct val="75000"/>
              <a:buFont typeface="Wingdings"/>
              <a:buChar char=""/>
              <a:tabLst>
                <a:tab pos="354965" algn="l"/>
                <a:tab pos="355600" algn="l"/>
              </a:tabLst>
            </a:pPr>
            <a:r>
              <a:rPr sz="2800" dirty="0">
                <a:solidFill>
                  <a:srgbClr val="FF0000"/>
                </a:solidFill>
                <a:latin typeface="Arial"/>
                <a:cs typeface="Arial"/>
              </a:rPr>
              <a:t>Model</a:t>
            </a:r>
            <a:r>
              <a:rPr sz="2800" dirty="0">
                <a:latin typeface="Arial"/>
                <a:cs typeface="Arial"/>
              </a:rPr>
              <a:t>: construct a conceptual framework that  describes a</a:t>
            </a:r>
            <a:r>
              <a:rPr sz="2800" spc="-5" dirty="0">
                <a:latin typeface="Arial"/>
                <a:cs typeface="Arial"/>
              </a:rPr>
              <a:t> </a:t>
            </a:r>
            <a:r>
              <a:rPr sz="2800" dirty="0">
                <a:latin typeface="Arial"/>
                <a:cs typeface="Arial"/>
              </a:rPr>
              <a:t>system</a:t>
            </a:r>
            <a:endParaRPr sz="2800">
              <a:latin typeface="Arial"/>
              <a:cs typeface="Arial"/>
            </a:endParaRPr>
          </a:p>
          <a:p>
            <a:pPr marL="755650" marR="38735" lvl="1" indent="-285750">
              <a:lnSpc>
                <a:spcPct val="100000"/>
              </a:lnSpc>
              <a:spcBef>
                <a:spcPts val="580"/>
              </a:spcBef>
              <a:buClr>
                <a:srgbClr val="9A9ACC"/>
              </a:buClr>
              <a:buSzPct val="79166"/>
              <a:buFont typeface="Wingdings"/>
              <a:buChar char=""/>
              <a:tabLst>
                <a:tab pos="755650" algn="l"/>
              </a:tabLst>
            </a:pPr>
            <a:r>
              <a:rPr sz="2400" dirty="0">
                <a:latin typeface="Arial"/>
                <a:cs typeface="Arial"/>
              </a:rPr>
              <a:t>It </a:t>
            </a:r>
            <a:r>
              <a:rPr sz="2400" spc="-5" dirty="0">
                <a:latin typeface="Arial"/>
                <a:cs typeface="Arial"/>
              </a:rPr>
              <a:t>is necessary </a:t>
            </a:r>
            <a:r>
              <a:rPr sz="2400" dirty="0">
                <a:latin typeface="Arial"/>
                <a:cs typeface="Arial"/>
              </a:rPr>
              <a:t>to </a:t>
            </a:r>
            <a:r>
              <a:rPr sz="2400" spc="-5" dirty="0">
                <a:latin typeface="Arial"/>
                <a:cs typeface="Arial"/>
              </a:rPr>
              <a:t>consider </a:t>
            </a:r>
            <a:r>
              <a:rPr sz="2400" dirty="0">
                <a:latin typeface="Arial"/>
                <a:cs typeface="Arial"/>
              </a:rPr>
              <a:t>those </a:t>
            </a:r>
            <a:r>
              <a:rPr sz="2400" spc="-5" dirty="0">
                <a:latin typeface="Arial"/>
                <a:cs typeface="Arial"/>
              </a:rPr>
              <a:t>accepts of systems  </a:t>
            </a:r>
            <a:r>
              <a:rPr sz="2400" dirty="0">
                <a:latin typeface="Arial"/>
                <a:cs typeface="Arial"/>
              </a:rPr>
              <a:t>that </a:t>
            </a:r>
            <a:r>
              <a:rPr sz="2400" spc="-5" dirty="0">
                <a:latin typeface="Arial"/>
                <a:cs typeface="Arial"/>
              </a:rPr>
              <a:t>affect </a:t>
            </a:r>
            <a:r>
              <a:rPr sz="2400" dirty="0">
                <a:latin typeface="Arial"/>
                <a:cs typeface="Arial"/>
              </a:rPr>
              <a:t>the </a:t>
            </a:r>
            <a:r>
              <a:rPr sz="2400" spc="-5" dirty="0">
                <a:latin typeface="Arial"/>
                <a:cs typeface="Arial"/>
              </a:rPr>
              <a:t>problem under investigation  </a:t>
            </a:r>
            <a:r>
              <a:rPr sz="2400" dirty="0">
                <a:latin typeface="Arial"/>
                <a:cs typeface="Arial"/>
              </a:rPr>
              <a:t>(unnecessary details must</a:t>
            </a:r>
            <a:r>
              <a:rPr sz="2400" spc="-10" dirty="0">
                <a:latin typeface="Arial"/>
                <a:cs typeface="Arial"/>
              </a:rPr>
              <a:t> </a:t>
            </a:r>
            <a:r>
              <a:rPr sz="2400" dirty="0">
                <a:latin typeface="Arial"/>
                <a:cs typeface="Arial"/>
              </a:rPr>
              <a:t>remove)</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49106" y="6909727"/>
            <a:ext cx="101600" cy="215265"/>
          </a:xfrm>
          <a:prstGeom prst="rect">
            <a:avLst/>
          </a:prstGeom>
        </p:spPr>
        <p:txBody>
          <a:bodyPr vert="horz" wrap="square" lIns="0" tIns="15240" rIns="0" bIns="0" rtlCol="0">
            <a:spAutoFit/>
          </a:bodyPr>
          <a:lstStyle/>
          <a:p>
            <a:pPr>
              <a:lnSpc>
                <a:spcPct val="100000"/>
              </a:lnSpc>
              <a:spcBef>
                <a:spcPts val="120"/>
              </a:spcBef>
            </a:pPr>
            <a:r>
              <a:rPr sz="1200" spc="-5" dirty="0">
                <a:latin typeface="Arial Black"/>
                <a:cs typeface="Arial Black"/>
              </a:rPr>
              <a:t>1</a:t>
            </a:r>
            <a:endParaRPr sz="1200">
              <a:latin typeface="Arial Black"/>
              <a:cs typeface="Arial Black"/>
            </a:endParaRPr>
          </a:p>
        </p:txBody>
      </p:sp>
      <p:sp>
        <p:nvSpPr>
          <p:cNvPr id="3" name="object 3"/>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6" name="object 6"/>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8" name="object 8"/>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10" name="object 10"/>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1" name="object 11"/>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2" name="object 12"/>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3" name="object 13"/>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4" name="object 14"/>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5" name="object 15"/>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6" name="object 16"/>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7" name="object 17"/>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8" name="object 18"/>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9" name="object 19"/>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20" name="object 20"/>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1" name="object 21"/>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2" name="object 22"/>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3" name="object 23"/>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4" name="object 24"/>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5" name="object 25"/>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6" name="object 26"/>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7" name="object 27"/>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8" name="object 28"/>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9" name="object 29"/>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30" name="object 30"/>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1" name="object 31"/>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2" name="object 32"/>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3" name="object 33"/>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4" name="object 34"/>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5" name="object 35"/>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6" name="object 36"/>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7" name="object 37"/>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8" name="object 38"/>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9" name="object 39"/>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40" name="object 40"/>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1" name="object 41"/>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2" name="object 42"/>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3" name="object 43"/>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4" name="object 44"/>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5" name="object 45"/>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6" name="object 46"/>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7" name="object 47"/>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8" name="object 48"/>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9" name="object 49"/>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50" name="object 50"/>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1" name="object 51"/>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2" name="object 52"/>
          <p:cNvSpPr txBox="1">
            <a:spLocks noGrp="1"/>
          </p:cNvSpPr>
          <p:nvPr>
            <p:ph type="title"/>
          </p:nvPr>
        </p:nvSpPr>
        <p:spPr>
          <a:xfrm>
            <a:off x="993902" y="1027430"/>
            <a:ext cx="3002915" cy="513080"/>
          </a:xfrm>
          <a:prstGeom prst="rect">
            <a:avLst/>
          </a:prstGeom>
        </p:spPr>
        <p:txBody>
          <a:bodyPr vert="horz" wrap="square" lIns="0" tIns="12065" rIns="0" bIns="0" rtlCol="0">
            <a:spAutoFit/>
          </a:bodyPr>
          <a:lstStyle/>
          <a:p>
            <a:pPr marL="12700">
              <a:lnSpc>
                <a:spcPct val="100000"/>
              </a:lnSpc>
              <a:spcBef>
                <a:spcPts val="95"/>
              </a:spcBef>
            </a:pPr>
            <a:r>
              <a:rPr sz="3200" spc="-10" dirty="0"/>
              <a:t>Types </a:t>
            </a:r>
            <a:r>
              <a:rPr sz="3200" spc="-5" dirty="0"/>
              <a:t>of</a:t>
            </a:r>
            <a:r>
              <a:rPr sz="3200" spc="-45" dirty="0"/>
              <a:t> </a:t>
            </a:r>
            <a:r>
              <a:rPr sz="3200" spc="-10" dirty="0"/>
              <a:t>Models</a:t>
            </a:r>
            <a:endParaRPr sz="3200"/>
          </a:p>
        </p:txBody>
      </p:sp>
      <p:sp>
        <p:nvSpPr>
          <p:cNvPr id="53" name="object 53"/>
          <p:cNvSpPr/>
          <p:nvPr/>
        </p:nvSpPr>
        <p:spPr>
          <a:xfrm>
            <a:off x="1600200" y="1523999"/>
            <a:ext cx="7391400" cy="5513070"/>
          </a:xfrm>
          <a:prstGeom prst="rect">
            <a:avLst/>
          </a:prstGeom>
          <a:blipFill>
            <a:blip r:embed="rId6" cstate="print"/>
            <a:stretch>
              <a:fillRect/>
            </a:stretch>
          </a:blipFill>
        </p:spPr>
        <p:txBody>
          <a:bodyPr wrap="square" lIns="0" tIns="0" rIns="0" bIns="0" rtlCol="0"/>
          <a:lstStyle/>
          <a:p>
            <a:endParaRPr/>
          </a:p>
        </p:txBody>
      </p:sp>
      <p:sp>
        <p:nvSpPr>
          <p:cNvPr id="54" name="object 54"/>
          <p:cNvSpPr txBox="1"/>
          <p:nvPr/>
        </p:nvSpPr>
        <p:spPr>
          <a:xfrm>
            <a:off x="8937752" y="6897027"/>
            <a:ext cx="511048" cy="212879"/>
          </a:xfrm>
          <a:prstGeom prst="rect">
            <a:avLst/>
          </a:prstGeom>
        </p:spPr>
        <p:txBody>
          <a:bodyPr vert="horz" wrap="square" lIns="0" tIns="27940" rIns="0" bIns="0" rtlCol="0">
            <a:spAutoFit/>
          </a:bodyPr>
          <a:lstStyle/>
          <a:p>
            <a:pPr marL="12700">
              <a:lnSpc>
                <a:spcPct val="100000"/>
              </a:lnSpc>
              <a:spcBef>
                <a:spcPts val="220"/>
              </a:spcBef>
            </a:pPr>
            <a:r>
              <a:rPr lang="en-US" sz="1200" spc="-5" dirty="0" smtClean="0">
                <a:latin typeface="Arial Black"/>
                <a:cs typeface="Arial Black"/>
              </a:rPr>
              <a:t>23</a:t>
            </a:r>
            <a:endParaRPr sz="1200">
              <a:latin typeface="Arial Black"/>
              <a:cs typeface="Arial Blac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892" y="1027420"/>
            <a:ext cx="6203950" cy="513080"/>
          </a:xfrm>
          <a:prstGeom prst="rect">
            <a:avLst/>
          </a:prstGeom>
        </p:spPr>
        <p:txBody>
          <a:bodyPr vert="horz" wrap="square" lIns="0" tIns="12065" rIns="0" bIns="0" rtlCol="0">
            <a:spAutoFit/>
          </a:bodyPr>
          <a:lstStyle/>
          <a:p>
            <a:pPr marL="12700">
              <a:lnSpc>
                <a:spcPct val="100000"/>
              </a:lnSpc>
              <a:spcBef>
                <a:spcPts val="95"/>
              </a:spcBef>
            </a:pPr>
            <a:r>
              <a:rPr sz="3200" spc="-10" dirty="0"/>
              <a:t>Characterizing </a:t>
            </a:r>
            <a:r>
              <a:rPr sz="3200" spc="-5" dirty="0"/>
              <a:t>a </a:t>
            </a:r>
            <a:r>
              <a:rPr sz="3200" spc="-10" dirty="0"/>
              <a:t>Simulation</a:t>
            </a:r>
            <a:r>
              <a:rPr sz="3200" spc="25" dirty="0"/>
              <a:t> </a:t>
            </a:r>
            <a:r>
              <a:rPr sz="3200" spc="-10" dirty="0"/>
              <a:t>Model</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25</a:t>
            </a:fld>
            <a:endParaRPr dirty="0"/>
          </a:p>
        </p:txBody>
      </p:sp>
      <p:sp>
        <p:nvSpPr>
          <p:cNvPr id="52" name="object 52"/>
          <p:cNvSpPr txBox="1"/>
          <p:nvPr/>
        </p:nvSpPr>
        <p:spPr>
          <a:xfrm>
            <a:off x="993902" y="1852367"/>
            <a:ext cx="7867650" cy="4171950"/>
          </a:xfrm>
          <a:prstGeom prst="rect">
            <a:avLst/>
          </a:prstGeom>
        </p:spPr>
        <p:txBody>
          <a:bodyPr vert="horz" wrap="square" lIns="0" tIns="53975" rIns="0" bIns="0" rtlCol="0">
            <a:spAutoFit/>
          </a:bodyPr>
          <a:lstStyle/>
          <a:p>
            <a:pPr marL="355600" indent="-342900">
              <a:lnSpc>
                <a:spcPct val="100000"/>
              </a:lnSpc>
              <a:spcBef>
                <a:spcPts val="425"/>
              </a:spcBef>
              <a:buClr>
                <a:srgbClr val="00007C"/>
              </a:buClr>
              <a:buSzPct val="75000"/>
              <a:buFont typeface="Wingdings"/>
              <a:buChar char=""/>
              <a:tabLst>
                <a:tab pos="354965" algn="l"/>
                <a:tab pos="355600" algn="l"/>
              </a:tabLst>
            </a:pPr>
            <a:r>
              <a:rPr sz="2800" spc="-5" dirty="0">
                <a:latin typeface="Arial"/>
                <a:cs typeface="Arial"/>
              </a:rPr>
              <a:t>Deterministic </a:t>
            </a:r>
            <a:r>
              <a:rPr sz="2800" dirty="0">
                <a:latin typeface="Arial"/>
                <a:cs typeface="Arial"/>
              </a:rPr>
              <a:t>or</a:t>
            </a:r>
            <a:r>
              <a:rPr sz="2800" spc="-10" dirty="0">
                <a:latin typeface="Arial"/>
                <a:cs typeface="Arial"/>
              </a:rPr>
              <a:t> </a:t>
            </a:r>
            <a:r>
              <a:rPr sz="2800" dirty="0">
                <a:latin typeface="Arial"/>
                <a:cs typeface="Arial"/>
              </a:rPr>
              <a:t>Stochastic</a:t>
            </a:r>
            <a:endParaRPr sz="2800">
              <a:latin typeface="Arial"/>
              <a:cs typeface="Arial"/>
            </a:endParaRPr>
          </a:p>
          <a:p>
            <a:pPr marL="755650" lvl="1" indent="-285750">
              <a:lnSpc>
                <a:spcPct val="100000"/>
              </a:lnSpc>
              <a:spcBef>
                <a:spcPts val="280"/>
              </a:spcBef>
              <a:buClr>
                <a:srgbClr val="9A9ACC"/>
              </a:buClr>
              <a:buSzPct val="79166"/>
              <a:buFont typeface="Wingdings"/>
              <a:buChar char=""/>
              <a:tabLst>
                <a:tab pos="755650" algn="l"/>
              </a:tabLst>
            </a:pPr>
            <a:r>
              <a:rPr sz="2400" spc="-5" dirty="0">
                <a:latin typeface="Arial"/>
                <a:cs typeface="Arial"/>
              </a:rPr>
              <a:t>Does </a:t>
            </a:r>
            <a:r>
              <a:rPr sz="2400" dirty="0">
                <a:latin typeface="Arial"/>
                <a:cs typeface="Arial"/>
              </a:rPr>
              <a:t>the model contain stochastic</a:t>
            </a:r>
            <a:r>
              <a:rPr sz="2400" spc="-45" dirty="0">
                <a:latin typeface="Arial"/>
                <a:cs typeface="Arial"/>
              </a:rPr>
              <a:t> </a:t>
            </a:r>
            <a:r>
              <a:rPr sz="2400" dirty="0">
                <a:latin typeface="Arial"/>
                <a:cs typeface="Arial"/>
              </a:rPr>
              <a:t>components?</a:t>
            </a:r>
            <a:endParaRPr sz="2400">
              <a:latin typeface="Arial"/>
              <a:cs typeface="Arial"/>
            </a:endParaRPr>
          </a:p>
          <a:p>
            <a:pPr marL="755650" lvl="1" indent="-285750">
              <a:lnSpc>
                <a:spcPct val="100000"/>
              </a:lnSpc>
              <a:spcBef>
                <a:spcPts val="285"/>
              </a:spcBef>
              <a:buClr>
                <a:srgbClr val="9A9ACC"/>
              </a:buClr>
              <a:buSzPct val="79166"/>
              <a:buFont typeface="Wingdings"/>
              <a:buChar char=""/>
              <a:tabLst>
                <a:tab pos="755650" algn="l"/>
              </a:tabLst>
            </a:pPr>
            <a:r>
              <a:rPr sz="2400" spc="-5" dirty="0">
                <a:latin typeface="Arial"/>
                <a:cs typeface="Arial"/>
              </a:rPr>
              <a:t>Randomness is easy </a:t>
            </a:r>
            <a:r>
              <a:rPr sz="2400" dirty="0">
                <a:latin typeface="Arial"/>
                <a:cs typeface="Arial"/>
              </a:rPr>
              <a:t>to </a:t>
            </a:r>
            <a:r>
              <a:rPr sz="2400" spc="-5" dirty="0">
                <a:latin typeface="Arial"/>
                <a:cs typeface="Arial"/>
              </a:rPr>
              <a:t>add </a:t>
            </a:r>
            <a:r>
              <a:rPr sz="2400" dirty="0">
                <a:latin typeface="Arial"/>
                <a:cs typeface="Arial"/>
              </a:rPr>
              <a:t>to a</a:t>
            </a:r>
            <a:r>
              <a:rPr sz="2400" spc="-25" dirty="0">
                <a:latin typeface="Arial"/>
                <a:cs typeface="Arial"/>
              </a:rPr>
              <a:t> </a:t>
            </a:r>
            <a:r>
              <a:rPr sz="2400" dirty="0">
                <a:latin typeface="Arial"/>
                <a:cs typeface="Arial"/>
              </a:rPr>
              <a:t>DES</a:t>
            </a:r>
            <a:endParaRPr sz="2400">
              <a:latin typeface="Arial"/>
              <a:cs typeface="Arial"/>
            </a:endParaRPr>
          </a:p>
          <a:p>
            <a:pPr marL="355600" indent="-342900">
              <a:lnSpc>
                <a:spcPct val="100000"/>
              </a:lnSpc>
              <a:spcBef>
                <a:spcPts val="335"/>
              </a:spcBef>
              <a:buClr>
                <a:srgbClr val="00007C"/>
              </a:buClr>
              <a:buSzPct val="75000"/>
              <a:buFont typeface="Wingdings"/>
              <a:buChar char=""/>
              <a:tabLst>
                <a:tab pos="354965" algn="l"/>
                <a:tab pos="355600" algn="l"/>
              </a:tabLst>
            </a:pPr>
            <a:r>
              <a:rPr sz="2800" dirty="0">
                <a:latin typeface="Arial"/>
                <a:cs typeface="Arial"/>
              </a:rPr>
              <a:t>Static </a:t>
            </a:r>
            <a:r>
              <a:rPr sz="2800" spc="-5" dirty="0">
                <a:latin typeface="Arial"/>
                <a:cs typeface="Arial"/>
              </a:rPr>
              <a:t>or</a:t>
            </a:r>
            <a:r>
              <a:rPr sz="2800" spc="-15" dirty="0">
                <a:latin typeface="Arial"/>
                <a:cs typeface="Arial"/>
              </a:rPr>
              <a:t> </a:t>
            </a:r>
            <a:r>
              <a:rPr sz="2800" spc="-5" dirty="0">
                <a:latin typeface="Arial"/>
                <a:cs typeface="Arial"/>
              </a:rPr>
              <a:t>Dynamic</a:t>
            </a:r>
            <a:endParaRPr sz="2800">
              <a:latin typeface="Arial"/>
              <a:cs typeface="Arial"/>
            </a:endParaRPr>
          </a:p>
          <a:p>
            <a:pPr marL="755650" lvl="1" indent="-285750">
              <a:lnSpc>
                <a:spcPct val="100000"/>
              </a:lnSpc>
              <a:spcBef>
                <a:spcPts val="290"/>
              </a:spcBef>
              <a:buClr>
                <a:srgbClr val="9A9ACC"/>
              </a:buClr>
              <a:buSzPct val="79166"/>
              <a:buFont typeface="Wingdings"/>
              <a:buChar char=""/>
              <a:tabLst>
                <a:tab pos="755650" algn="l"/>
              </a:tabLst>
            </a:pPr>
            <a:r>
              <a:rPr sz="2400" dirty="0">
                <a:latin typeface="Arial"/>
                <a:cs typeface="Arial"/>
              </a:rPr>
              <a:t>Is time a significant</a:t>
            </a:r>
            <a:r>
              <a:rPr sz="2400" spc="-30" dirty="0">
                <a:latin typeface="Arial"/>
                <a:cs typeface="Arial"/>
              </a:rPr>
              <a:t> </a:t>
            </a:r>
            <a:r>
              <a:rPr sz="2400" dirty="0">
                <a:latin typeface="Arial"/>
                <a:cs typeface="Arial"/>
              </a:rPr>
              <a:t>variable?</a:t>
            </a:r>
            <a:endParaRPr sz="2400">
              <a:latin typeface="Arial"/>
              <a:cs typeface="Arial"/>
            </a:endParaRPr>
          </a:p>
          <a:p>
            <a:pPr marL="355600" indent="-342900">
              <a:lnSpc>
                <a:spcPct val="100000"/>
              </a:lnSpc>
              <a:spcBef>
                <a:spcPts val="335"/>
              </a:spcBef>
              <a:buClr>
                <a:srgbClr val="00007C"/>
              </a:buClr>
              <a:buSzPct val="75000"/>
              <a:buFont typeface="Wingdings"/>
              <a:buChar char=""/>
              <a:tabLst>
                <a:tab pos="354965" algn="l"/>
                <a:tab pos="355600" algn="l"/>
              </a:tabLst>
            </a:pPr>
            <a:r>
              <a:rPr sz="2800" dirty="0">
                <a:latin typeface="Arial"/>
                <a:cs typeface="Arial"/>
              </a:rPr>
              <a:t>Continuous or</a:t>
            </a:r>
            <a:r>
              <a:rPr sz="2800" spc="-5" dirty="0">
                <a:latin typeface="Arial"/>
                <a:cs typeface="Arial"/>
              </a:rPr>
              <a:t> </a:t>
            </a:r>
            <a:r>
              <a:rPr sz="2800" dirty="0">
                <a:latin typeface="Arial"/>
                <a:cs typeface="Arial"/>
              </a:rPr>
              <a:t>Discrete</a:t>
            </a:r>
            <a:endParaRPr sz="2800">
              <a:latin typeface="Arial"/>
              <a:cs typeface="Arial"/>
            </a:endParaRPr>
          </a:p>
          <a:p>
            <a:pPr marL="755650" marR="5080" lvl="1" indent="-285750">
              <a:lnSpc>
                <a:spcPts val="2590"/>
              </a:lnSpc>
              <a:spcBef>
                <a:spcPts val="610"/>
              </a:spcBef>
              <a:buClr>
                <a:srgbClr val="9A9ACC"/>
              </a:buClr>
              <a:buSzPct val="79166"/>
              <a:buFont typeface="Wingdings"/>
              <a:buChar char=""/>
              <a:tabLst>
                <a:tab pos="755650" algn="l"/>
              </a:tabLst>
            </a:pPr>
            <a:r>
              <a:rPr sz="2400" spc="-5" dirty="0">
                <a:latin typeface="Arial"/>
                <a:cs typeface="Arial"/>
              </a:rPr>
              <a:t>Does </a:t>
            </a:r>
            <a:r>
              <a:rPr sz="2400" dirty="0">
                <a:latin typeface="Arial"/>
                <a:cs typeface="Arial"/>
              </a:rPr>
              <a:t>the system state </a:t>
            </a:r>
            <a:r>
              <a:rPr sz="2400" spc="-5" dirty="0">
                <a:latin typeface="Arial"/>
                <a:cs typeface="Arial"/>
              </a:rPr>
              <a:t>evolve </a:t>
            </a:r>
            <a:r>
              <a:rPr sz="2400" dirty="0">
                <a:latin typeface="Arial"/>
                <a:cs typeface="Arial"/>
              </a:rPr>
              <a:t>continuously </a:t>
            </a:r>
            <a:r>
              <a:rPr sz="2400" spc="-5" dirty="0">
                <a:latin typeface="Arial"/>
                <a:cs typeface="Arial"/>
              </a:rPr>
              <a:t>or only at  discrete points in</a:t>
            </a:r>
            <a:r>
              <a:rPr sz="2400" dirty="0">
                <a:latin typeface="Arial"/>
                <a:cs typeface="Arial"/>
              </a:rPr>
              <a:t> time?</a:t>
            </a:r>
            <a:endParaRPr sz="2400">
              <a:latin typeface="Arial"/>
              <a:cs typeface="Arial"/>
            </a:endParaRPr>
          </a:p>
          <a:p>
            <a:pPr marL="755650" lvl="1" indent="-285750">
              <a:lnSpc>
                <a:spcPct val="100000"/>
              </a:lnSpc>
              <a:spcBef>
                <a:spcPts val="245"/>
              </a:spcBef>
              <a:buClr>
                <a:srgbClr val="9A9ACC"/>
              </a:buClr>
              <a:buSzPct val="79166"/>
              <a:buFont typeface="Wingdings"/>
              <a:buChar char=""/>
              <a:tabLst>
                <a:tab pos="755650" algn="l"/>
              </a:tabLst>
            </a:pPr>
            <a:r>
              <a:rPr sz="2400" dirty="0">
                <a:latin typeface="Arial"/>
                <a:cs typeface="Arial"/>
              </a:rPr>
              <a:t>Continuous: classical</a:t>
            </a:r>
            <a:r>
              <a:rPr sz="2400" spc="-10" dirty="0">
                <a:latin typeface="Arial"/>
                <a:cs typeface="Arial"/>
              </a:rPr>
              <a:t> </a:t>
            </a:r>
            <a:r>
              <a:rPr sz="2400" dirty="0">
                <a:latin typeface="Arial"/>
                <a:cs typeface="Arial"/>
              </a:rPr>
              <a:t>mechanics</a:t>
            </a:r>
            <a:endParaRPr sz="2400">
              <a:latin typeface="Arial"/>
              <a:cs typeface="Arial"/>
            </a:endParaRPr>
          </a:p>
          <a:p>
            <a:pPr marL="755650" lvl="1" indent="-285750">
              <a:lnSpc>
                <a:spcPct val="100000"/>
              </a:lnSpc>
              <a:spcBef>
                <a:spcPts val="280"/>
              </a:spcBef>
              <a:buClr>
                <a:srgbClr val="9A9ACC"/>
              </a:buClr>
              <a:buSzPct val="79166"/>
              <a:buFont typeface="Wingdings"/>
              <a:buChar char=""/>
              <a:tabLst>
                <a:tab pos="755650" algn="l"/>
              </a:tabLst>
            </a:pPr>
            <a:r>
              <a:rPr sz="2400" dirty="0">
                <a:latin typeface="Arial"/>
                <a:cs typeface="Arial"/>
              </a:rPr>
              <a:t>Discrete: queuing, inventory, machine shop</a:t>
            </a:r>
            <a:r>
              <a:rPr sz="2400" spc="-85" dirty="0">
                <a:latin typeface="Arial"/>
                <a:cs typeface="Arial"/>
              </a:rPr>
              <a:t> </a:t>
            </a:r>
            <a:r>
              <a:rPr sz="2400" dirty="0">
                <a:latin typeface="Arial"/>
                <a:cs typeface="Arial"/>
              </a:rPr>
              <a:t>models</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5911850" cy="513080"/>
          </a:xfrm>
          <a:prstGeom prst="rect">
            <a:avLst/>
          </a:prstGeom>
        </p:spPr>
        <p:txBody>
          <a:bodyPr vert="horz" wrap="square" lIns="0" tIns="12065" rIns="0" bIns="0" rtlCol="0">
            <a:spAutoFit/>
          </a:bodyPr>
          <a:lstStyle/>
          <a:p>
            <a:pPr marL="12700">
              <a:lnSpc>
                <a:spcPct val="100000"/>
              </a:lnSpc>
              <a:spcBef>
                <a:spcPts val="95"/>
              </a:spcBef>
            </a:pPr>
            <a:r>
              <a:rPr sz="3200" spc="-10" dirty="0"/>
              <a:t>Discrete-Event Simulation</a:t>
            </a:r>
            <a:r>
              <a:rPr sz="3200" spc="20" dirty="0"/>
              <a:t> </a:t>
            </a:r>
            <a:r>
              <a:rPr sz="3200" spc="-10" dirty="0"/>
              <a:t>Model</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26</a:t>
            </a:fld>
            <a:endParaRPr dirty="0"/>
          </a:p>
        </p:txBody>
      </p:sp>
      <p:sp>
        <p:nvSpPr>
          <p:cNvPr id="52" name="object 52"/>
          <p:cNvSpPr txBox="1"/>
          <p:nvPr/>
        </p:nvSpPr>
        <p:spPr>
          <a:xfrm>
            <a:off x="993902" y="1843074"/>
            <a:ext cx="7396480" cy="1990725"/>
          </a:xfrm>
          <a:prstGeom prst="rect">
            <a:avLst/>
          </a:prstGeom>
        </p:spPr>
        <p:txBody>
          <a:bodyPr vert="horz" wrap="square" lIns="0" tIns="98425" rIns="0" bIns="0" rtlCol="0">
            <a:spAutoFit/>
          </a:bodyPr>
          <a:lstStyle/>
          <a:p>
            <a:pPr marL="355600" indent="-342900">
              <a:lnSpc>
                <a:spcPct val="100000"/>
              </a:lnSpc>
              <a:spcBef>
                <a:spcPts val="775"/>
              </a:spcBef>
              <a:buClr>
                <a:srgbClr val="00007C"/>
              </a:buClr>
              <a:buSzPct val="75000"/>
              <a:buFont typeface="Wingdings"/>
              <a:buChar char=""/>
              <a:tabLst>
                <a:tab pos="354965" algn="l"/>
                <a:tab pos="355600" algn="l"/>
              </a:tabLst>
            </a:pPr>
            <a:r>
              <a:rPr sz="2800" dirty="0">
                <a:latin typeface="Arial"/>
                <a:cs typeface="Arial"/>
              </a:rPr>
              <a:t>Stochastic: some state variables are</a:t>
            </a:r>
            <a:r>
              <a:rPr sz="2800" spc="-65" dirty="0">
                <a:latin typeface="Arial"/>
                <a:cs typeface="Arial"/>
              </a:rPr>
              <a:t> </a:t>
            </a:r>
            <a:r>
              <a:rPr sz="2800" dirty="0">
                <a:latin typeface="Arial"/>
                <a:cs typeface="Arial"/>
              </a:rPr>
              <a:t>random</a:t>
            </a:r>
            <a:endParaRPr sz="2800">
              <a:latin typeface="Arial"/>
              <a:cs typeface="Arial"/>
            </a:endParaRPr>
          </a:p>
          <a:p>
            <a:pPr marL="355600" indent="-342900">
              <a:lnSpc>
                <a:spcPct val="100000"/>
              </a:lnSpc>
              <a:spcBef>
                <a:spcPts val="680"/>
              </a:spcBef>
              <a:buClr>
                <a:srgbClr val="00007C"/>
              </a:buClr>
              <a:buSzPct val="75000"/>
              <a:buFont typeface="Wingdings"/>
              <a:buChar char=""/>
              <a:tabLst>
                <a:tab pos="354965" algn="l"/>
                <a:tab pos="355600" algn="l"/>
              </a:tabLst>
            </a:pPr>
            <a:r>
              <a:rPr sz="2800" i="1" dirty="0">
                <a:latin typeface="Arial"/>
                <a:cs typeface="Arial"/>
              </a:rPr>
              <a:t>Dynamic</a:t>
            </a:r>
            <a:r>
              <a:rPr sz="2800" dirty="0">
                <a:latin typeface="Arial"/>
                <a:cs typeface="Arial"/>
              </a:rPr>
              <a:t>: time evolution is</a:t>
            </a:r>
            <a:r>
              <a:rPr sz="2800" spc="-15" dirty="0">
                <a:latin typeface="Arial"/>
                <a:cs typeface="Arial"/>
              </a:rPr>
              <a:t> </a:t>
            </a:r>
            <a:r>
              <a:rPr sz="2800" dirty="0">
                <a:latin typeface="Arial"/>
                <a:cs typeface="Arial"/>
              </a:rPr>
              <a:t>important</a:t>
            </a:r>
            <a:endParaRPr sz="2800">
              <a:latin typeface="Arial"/>
              <a:cs typeface="Arial"/>
            </a:endParaRPr>
          </a:p>
          <a:p>
            <a:pPr marL="354965" marR="106045" indent="-342900">
              <a:lnSpc>
                <a:spcPct val="100000"/>
              </a:lnSpc>
              <a:spcBef>
                <a:spcPts val="675"/>
              </a:spcBef>
              <a:buClr>
                <a:srgbClr val="00007C"/>
              </a:buClr>
              <a:buSzPct val="75000"/>
              <a:buFont typeface="Wingdings"/>
              <a:buChar char=""/>
              <a:tabLst>
                <a:tab pos="354965" algn="l"/>
                <a:tab pos="355600" algn="l"/>
              </a:tabLst>
            </a:pPr>
            <a:r>
              <a:rPr sz="2800" i="1" dirty="0">
                <a:latin typeface="Arial"/>
                <a:cs typeface="Arial"/>
              </a:rPr>
              <a:t>Discrete-Event</a:t>
            </a:r>
            <a:r>
              <a:rPr sz="2800" dirty="0">
                <a:latin typeface="Arial"/>
                <a:cs typeface="Arial"/>
              </a:rPr>
              <a:t>: significant changes occur</a:t>
            </a:r>
            <a:r>
              <a:rPr sz="2800" spc="-75" dirty="0">
                <a:latin typeface="Arial"/>
                <a:cs typeface="Arial"/>
              </a:rPr>
              <a:t> </a:t>
            </a:r>
            <a:r>
              <a:rPr sz="2800" dirty="0">
                <a:latin typeface="Arial"/>
                <a:cs typeface="Arial"/>
              </a:rPr>
              <a:t>at  discrete time</a:t>
            </a:r>
            <a:r>
              <a:rPr sz="2800" spc="-5" dirty="0">
                <a:latin typeface="Arial"/>
                <a:cs typeface="Arial"/>
              </a:rPr>
              <a:t> </a:t>
            </a:r>
            <a:r>
              <a:rPr sz="2800" dirty="0">
                <a:latin typeface="Arial"/>
                <a:cs typeface="Arial"/>
              </a:rPr>
              <a:t>instances</a:t>
            </a:r>
            <a:endParaRPr sz="2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536692" y="1027420"/>
            <a:ext cx="3138170" cy="513080"/>
          </a:xfrm>
          <a:prstGeom prst="rect">
            <a:avLst/>
          </a:prstGeom>
        </p:spPr>
        <p:txBody>
          <a:bodyPr vert="horz" wrap="square" lIns="0" tIns="12065" rIns="0" bIns="0" rtlCol="0">
            <a:spAutoFit/>
          </a:bodyPr>
          <a:lstStyle/>
          <a:p>
            <a:pPr marL="12700">
              <a:lnSpc>
                <a:spcPct val="100000"/>
              </a:lnSpc>
              <a:spcBef>
                <a:spcPts val="95"/>
              </a:spcBef>
            </a:pPr>
            <a:r>
              <a:rPr sz="3200" spc="-10" dirty="0"/>
              <a:t>Model</a:t>
            </a:r>
            <a:r>
              <a:rPr sz="3200" spc="-45" dirty="0"/>
              <a:t> </a:t>
            </a:r>
            <a:r>
              <a:rPr sz="3200" spc="-10" dirty="0"/>
              <a:t>Taxonomy</a:t>
            </a:r>
            <a:endParaRPr sz="3200"/>
          </a:p>
        </p:txBody>
      </p:sp>
      <p:sp>
        <p:nvSpPr>
          <p:cNvPr id="52" name="object 52"/>
          <p:cNvSpPr/>
          <p:nvPr/>
        </p:nvSpPr>
        <p:spPr>
          <a:xfrm>
            <a:off x="1066800" y="2438398"/>
            <a:ext cx="8077198" cy="4572000"/>
          </a:xfrm>
          <a:prstGeom prst="rect">
            <a:avLst/>
          </a:prstGeom>
          <a:blipFill>
            <a:blip r:embed="rId6" cstate="print"/>
            <a:stretch>
              <a:fillRect/>
            </a:stretch>
          </a:blipFill>
        </p:spPr>
        <p:txBody>
          <a:bodyPr wrap="square" lIns="0" tIns="0" rIns="0" bIns="0" rtlCol="0"/>
          <a:lstStyle/>
          <a:p>
            <a:endParaRPr/>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892" y="1027420"/>
            <a:ext cx="4582795" cy="513080"/>
          </a:xfrm>
          <a:prstGeom prst="rect">
            <a:avLst/>
          </a:prstGeom>
        </p:spPr>
        <p:txBody>
          <a:bodyPr vert="horz" wrap="square" lIns="0" tIns="12065" rIns="0" bIns="0" rtlCol="0">
            <a:spAutoFit/>
          </a:bodyPr>
          <a:lstStyle/>
          <a:p>
            <a:pPr marL="12700">
              <a:lnSpc>
                <a:spcPct val="100000"/>
              </a:lnSpc>
              <a:spcBef>
                <a:spcPts val="95"/>
              </a:spcBef>
            </a:pPr>
            <a:r>
              <a:rPr sz="3200" spc="-5" dirty="0"/>
              <a:t>DES </a:t>
            </a:r>
            <a:r>
              <a:rPr sz="3200" spc="-10" dirty="0"/>
              <a:t>Model</a:t>
            </a:r>
            <a:r>
              <a:rPr sz="3200" spc="-35" dirty="0"/>
              <a:t> </a:t>
            </a:r>
            <a:r>
              <a:rPr sz="3200" spc="-10" dirty="0"/>
              <a:t>Development</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28</a:t>
            </a:fld>
            <a:endParaRPr dirty="0"/>
          </a:p>
        </p:txBody>
      </p:sp>
      <p:sp>
        <p:nvSpPr>
          <p:cNvPr id="52" name="object 52"/>
          <p:cNvSpPr txBox="1"/>
          <p:nvPr/>
        </p:nvSpPr>
        <p:spPr>
          <a:xfrm>
            <a:off x="993902" y="1843826"/>
            <a:ext cx="5920105" cy="3679825"/>
          </a:xfrm>
          <a:prstGeom prst="rect">
            <a:avLst/>
          </a:prstGeom>
        </p:spPr>
        <p:txBody>
          <a:bodyPr vert="horz" wrap="square" lIns="0" tIns="97790" rIns="0" bIns="0" rtlCol="0">
            <a:spAutoFit/>
          </a:bodyPr>
          <a:lstStyle/>
          <a:p>
            <a:pPr marL="12700">
              <a:lnSpc>
                <a:spcPct val="100000"/>
              </a:lnSpc>
              <a:spcBef>
                <a:spcPts val="770"/>
              </a:spcBef>
            </a:pPr>
            <a:r>
              <a:rPr sz="2800" dirty="0">
                <a:latin typeface="Arial"/>
                <a:cs typeface="Arial"/>
              </a:rPr>
              <a:t>How to develop a</a:t>
            </a:r>
            <a:r>
              <a:rPr sz="2800" spc="-15" dirty="0">
                <a:latin typeface="Arial"/>
                <a:cs typeface="Arial"/>
              </a:rPr>
              <a:t> </a:t>
            </a:r>
            <a:r>
              <a:rPr sz="2800" dirty="0">
                <a:latin typeface="Arial"/>
                <a:cs typeface="Arial"/>
              </a:rPr>
              <a:t>model:</a:t>
            </a:r>
            <a:endParaRPr sz="2800">
              <a:latin typeface="Arial"/>
              <a:cs typeface="Arial"/>
            </a:endParaRPr>
          </a:p>
          <a:p>
            <a:pPr marL="927100" indent="-457200">
              <a:lnSpc>
                <a:spcPct val="100000"/>
              </a:lnSpc>
              <a:spcBef>
                <a:spcPts val="575"/>
              </a:spcBef>
              <a:buClr>
                <a:srgbClr val="9A9ACC"/>
              </a:buClr>
              <a:buSzPct val="79166"/>
              <a:buAutoNum type="arabicParenR"/>
              <a:tabLst>
                <a:tab pos="926465" algn="l"/>
                <a:tab pos="927100" algn="l"/>
              </a:tabLst>
            </a:pPr>
            <a:r>
              <a:rPr sz="2400" spc="-5" dirty="0">
                <a:latin typeface="Arial"/>
                <a:cs typeface="Arial"/>
              </a:rPr>
              <a:t>Determine </a:t>
            </a:r>
            <a:r>
              <a:rPr sz="2400" dirty="0">
                <a:latin typeface="Arial"/>
                <a:cs typeface="Arial"/>
              </a:rPr>
              <a:t>the </a:t>
            </a:r>
            <a:r>
              <a:rPr sz="2400" spc="-5" dirty="0">
                <a:latin typeface="Arial"/>
                <a:cs typeface="Arial"/>
              </a:rPr>
              <a:t>goals and</a:t>
            </a:r>
            <a:r>
              <a:rPr sz="2400" spc="-40" dirty="0">
                <a:latin typeface="Arial"/>
                <a:cs typeface="Arial"/>
              </a:rPr>
              <a:t> </a:t>
            </a:r>
            <a:r>
              <a:rPr sz="2400" dirty="0">
                <a:latin typeface="Arial"/>
                <a:cs typeface="Arial"/>
              </a:rPr>
              <a:t>objectives</a:t>
            </a:r>
            <a:endParaRPr sz="2400">
              <a:latin typeface="Arial"/>
              <a:cs typeface="Arial"/>
            </a:endParaRPr>
          </a:p>
          <a:p>
            <a:pPr marL="927100" indent="-457200">
              <a:lnSpc>
                <a:spcPct val="100000"/>
              </a:lnSpc>
              <a:spcBef>
                <a:spcPts val="570"/>
              </a:spcBef>
              <a:buClr>
                <a:srgbClr val="9A9ACC"/>
              </a:buClr>
              <a:buSzPct val="79166"/>
              <a:buAutoNum type="arabicParenR"/>
              <a:tabLst>
                <a:tab pos="926465" algn="l"/>
                <a:tab pos="927100" algn="l"/>
              </a:tabLst>
            </a:pPr>
            <a:r>
              <a:rPr sz="2400" dirty="0">
                <a:latin typeface="Arial"/>
                <a:cs typeface="Arial"/>
              </a:rPr>
              <a:t>Build a </a:t>
            </a:r>
            <a:r>
              <a:rPr sz="2400" b="1" i="1" spc="-5" dirty="0">
                <a:latin typeface="Arial"/>
                <a:cs typeface="Arial"/>
              </a:rPr>
              <a:t>conceptual</a:t>
            </a:r>
            <a:r>
              <a:rPr sz="2400" b="1" i="1" spc="-15" dirty="0">
                <a:latin typeface="Arial"/>
                <a:cs typeface="Arial"/>
              </a:rPr>
              <a:t> </a:t>
            </a:r>
            <a:r>
              <a:rPr sz="2400" dirty="0">
                <a:latin typeface="Arial"/>
                <a:cs typeface="Arial"/>
              </a:rPr>
              <a:t>model</a:t>
            </a:r>
            <a:endParaRPr sz="2400">
              <a:latin typeface="Arial"/>
              <a:cs typeface="Arial"/>
            </a:endParaRPr>
          </a:p>
          <a:p>
            <a:pPr marL="927100" indent="-457200">
              <a:lnSpc>
                <a:spcPct val="100000"/>
              </a:lnSpc>
              <a:spcBef>
                <a:spcPts val="570"/>
              </a:spcBef>
              <a:buClr>
                <a:srgbClr val="9A9ACC"/>
              </a:buClr>
              <a:buSzPct val="79166"/>
              <a:buAutoNum type="arabicParenR"/>
              <a:tabLst>
                <a:tab pos="926465" algn="l"/>
                <a:tab pos="927100" algn="l"/>
              </a:tabLst>
            </a:pPr>
            <a:r>
              <a:rPr sz="2400" spc="-5" dirty="0">
                <a:latin typeface="Arial"/>
                <a:cs typeface="Arial"/>
              </a:rPr>
              <a:t>Convert into </a:t>
            </a:r>
            <a:r>
              <a:rPr sz="2400" dirty="0">
                <a:latin typeface="Arial"/>
                <a:cs typeface="Arial"/>
              </a:rPr>
              <a:t>a </a:t>
            </a:r>
            <a:r>
              <a:rPr sz="2400" b="1" i="1" spc="-5" dirty="0">
                <a:latin typeface="Arial"/>
                <a:cs typeface="Arial"/>
              </a:rPr>
              <a:t>specification</a:t>
            </a:r>
            <a:r>
              <a:rPr sz="2400" b="1" i="1" spc="-70" dirty="0">
                <a:latin typeface="Arial"/>
                <a:cs typeface="Arial"/>
              </a:rPr>
              <a:t> </a:t>
            </a:r>
            <a:r>
              <a:rPr sz="2400" spc="-5" dirty="0">
                <a:latin typeface="Arial"/>
                <a:cs typeface="Arial"/>
              </a:rPr>
              <a:t>model</a:t>
            </a:r>
            <a:endParaRPr sz="2400">
              <a:latin typeface="Arial"/>
              <a:cs typeface="Arial"/>
            </a:endParaRPr>
          </a:p>
          <a:p>
            <a:pPr marL="927100" indent="-457200">
              <a:lnSpc>
                <a:spcPct val="100000"/>
              </a:lnSpc>
              <a:spcBef>
                <a:spcPts val="570"/>
              </a:spcBef>
              <a:buClr>
                <a:srgbClr val="9A9ACC"/>
              </a:buClr>
              <a:buSzPct val="79166"/>
              <a:buAutoNum type="arabicParenR"/>
              <a:tabLst>
                <a:tab pos="926465" algn="l"/>
                <a:tab pos="927100" algn="l"/>
              </a:tabLst>
            </a:pPr>
            <a:r>
              <a:rPr sz="2400" spc="-5" dirty="0">
                <a:latin typeface="Arial"/>
                <a:cs typeface="Arial"/>
              </a:rPr>
              <a:t>Convert into </a:t>
            </a:r>
            <a:r>
              <a:rPr sz="2400" dirty="0">
                <a:latin typeface="Arial"/>
                <a:cs typeface="Arial"/>
              </a:rPr>
              <a:t>a </a:t>
            </a:r>
            <a:r>
              <a:rPr sz="2400" b="1" i="1" spc="-5" dirty="0">
                <a:latin typeface="Arial"/>
                <a:cs typeface="Arial"/>
              </a:rPr>
              <a:t>computational</a:t>
            </a:r>
            <a:r>
              <a:rPr sz="2400" b="1" i="1" spc="-70" dirty="0">
                <a:latin typeface="Arial"/>
                <a:cs typeface="Arial"/>
              </a:rPr>
              <a:t> </a:t>
            </a:r>
            <a:r>
              <a:rPr sz="2400" dirty="0">
                <a:latin typeface="Arial"/>
                <a:cs typeface="Arial"/>
              </a:rPr>
              <a:t>model</a:t>
            </a:r>
            <a:endParaRPr sz="2400">
              <a:latin typeface="Arial"/>
              <a:cs typeface="Arial"/>
            </a:endParaRPr>
          </a:p>
          <a:p>
            <a:pPr marL="927100" indent="-457200">
              <a:lnSpc>
                <a:spcPct val="100000"/>
              </a:lnSpc>
              <a:spcBef>
                <a:spcPts val="570"/>
              </a:spcBef>
              <a:buClr>
                <a:srgbClr val="9A9ACC"/>
              </a:buClr>
              <a:buSzPct val="79166"/>
              <a:buAutoNum type="arabicParenR"/>
              <a:tabLst>
                <a:tab pos="926465" algn="l"/>
                <a:tab pos="927100" algn="l"/>
              </a:tabLst>
            </a:pPr>
            <a:r>
              <a:rPr sz="2400" dirty="0">
                <a:latin typeface="Arial"/>
                <a:cs typeface="Arial"/>
              </a:rPr>
              <a:t>Verify</a:t>
            </a:r>
            <a:endParaRPr sz="2400">
              <a:latin typeface="Arial"/>
              <a:cs typeface="Arial"/>
            </a:endParaRPr>
          </a:p>
          <a:p>
            <a:pPr marL="927100" indent="-457200">
              <a:lnSpc>
                <a:spcPct val="100000"/>
              </a:lnSpc>
              <a:spcBef>
                <a:spcPts val="570"/>
              </a:spcBef>
              <a:buClr>
                <a:srgbClr val="9A9ACC"/>
              </a:buClr>
              <a:buSzPct val="79166"/>
              <a:buAutoNum type="arabicParenR"/>
              <a:tabLst>
                <a:tab pos="926465" algn="l"/>
                <a:tab pos="927100" algn="l"/>
              </a:tabLst>
            </a:pPr>
            <a:r>
              <a:rPr sz="2400" dirty="0">
                <a:latin typeface="Arial"/>
                <a:cs typeface="Arial"/>
              </a:rPr>
              <a:t>Validate</a:t>
            </a:r>
            <a:endParaRPr sz="2400">
              <a:latin typeface="Arial"/>
              <a:cs typeface="Arial"/>
            </a:endParaRPr>
          </a:p>
          <a:p>
            <a:pPr marL="12700">
              <a:lnSpc>
                <a:spcPct val="100000"/>
              </a:lnSpc>
              <a:spcBef>
                <a:spcPts val="675"/>
              </a:spcBef>
            </a:pPr>
            <a:r>
              <a:rPr sz="2800" dirty="0">
                <a:latin typeface="Arial"/>
                <a:cs typeface="Arial"/>
              </a:rPr>
              <a:t>Typically an iterative</a:t>
            </a:r>
            <a:r>
              <a:rPr sz="2800" spc="-15" dirty="0">
                <a:latin typeface="Arial"/>
                <a:cs typeface="Arial"/>
              </a:rPr>
              <a:t> </a:t>
            </a:r>
            <a:r>
              <a:rPr sz="2800" dirty="0">
                <a:latin typeface="Arial"/>
                <a:cs typeface="Arial"/>
              </a:rPr>
              <a:t>process</a:t>
            </a:r>
            <a:endParaRPr sz="28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892" y="1027420"/>
            <a:ext cx="3587750" cy="513080"/>
          </a:xfrm>
          <a:prstGeom prst="rect">
            <a:avLst/>
          </a:prstGeom>
        </p:spPr>
        <p:txBody>
          <a:bodyPr vert="horz" wrap="square" lIns="0" tIns="12065" rIns="0" bIns="0" rtlCol="0">
            <a:spAutoFit/>
          </a:bodyPr>
          <a:lstStyle/>
          <a:p>
            <a:pPr marL="12700">
              <a:lnSpc>
                <a:spcPct val="100000"/>
              </a:lnSpc>
              <a:spcBef>
                <a:spcPts val="95"/>
              </a:spcBef>
            </a:pPr>
            <a:r>
              <a:rPr sz="3200" spc="-5" dirty="0"/>
              <a:t>Three </a:t>
            </a:r>
            <a:r>
              <a:rPr sz="3200" spc="-10" dirty="0"/>
              <a:t>Model</a:t>
            </a:r>
            <a:r>
              <a:rPr sz="3200" spc="-55" dirty="0"/>
              <a:t> </a:t>
            </a:r>
            <a:r>
              <a:rPr sz="3200" spc="-10" dirty="0"/>
              <a:t>Levels</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29</a:t>
            </a:fld>
            <a:endParaRPr dirty="0"/>
          </a:p>
        </p:txBody>
      </p:sp>
      <p:sp>
        <p:nvSpPr>
          <p:cNvPr id="52" name="object 52"/>
          <p:cNvSpPr txBox="1"/>
          <p:nvPr/>
        </p:nvSpPr>
        <p:spPr>
          <a:xfrm>
            <a:off x="993902" y="1862545"/>
            <a:ext cx="7887970" cy="4185920"/>
          </a:xfrm>
          <a:prstGeom prst="rect">
            <a:avLst/>
          </a:prstGeom>
        </p:spPr>
        <p:txBody>
          <a:bodyPr vert="horz" wrap="square" lIns="0" tIns="48895" rIns="0" bIns="0" rtlCol="0">
            <a:spAutoFit/>
          </a:bodyPr>
          <a:lstStyle/>
          <a:p>
            <a:pPr marL="355600" indent="-342900">
              <a:lnSpc>
                <a:spcPct val="100000"/>
              </a:lnSpc>
              <a:spcBef>
                <a:spcPts val="385"/>
              </a:spcBef>
              <a:buClr>
                <a:srgbClr val="00007C"/>
              </a:buClr>
              <a:buSzPct val="75000"/>
              <a:buFont typeface="Wingdings"/>
              <a:buChar char=""/>
              <a:tabLst>
                <a:tab pos="354965" algn="l"/>
                <a:tab pos="355600" algn="l"/>
              </a:tabLst>
            </a:pPr>
            <a:r>
              <a:rPr sz="2400" dirty="0">
                <a:latin typeface="Arial"/>
                <a:cs typeface="Arial"/>
              </a:rPr>
              <a:t>Conceptual</a:t>
            </a:r>
            <a:endParaRPr sz="2400">
              <a:latin typeface="Arial"/>
              <a:cs typeface="Arial"/>
            </a:endParaRPr>
          </a:p>
          <a:p>
            <a:pPr marL="755650" lvl="1" indent="-285750">
              <a:lnSpc>
                <a:spcPct val="100000"/>
              </a:lnSpc>
              <a:spcBef>
                <a:spcPts val="240"/>
              </a:spcBef>
              <a:buClr>
                <a:srgbClr val="9A9ACC"/>
              </a:buClr>
              <a:buSzPct val="80000"/>
              <a:buFont typeface="Wingdings"/>
              <a:buChar char=""/>
              <a:tabLst>
                <a:tab pos="755650" algn="l"/>
              </a:tabLst>
            </a:pPr>
            <a:r>
              <a:rPr sz="2000" spc="-5" dirty="0">
                <a:latin typeface="Arial"/>
                <a:cs typeface="Arial"/>
              </a:rPr>
              <a:t>Very high</a:t>
            </a:r>
            <a:r>
              <a:rPr sz="2000" dirty="0">
                <a:latin typeface="Arial"/>
                <a:cs typeface="Arial"/>
              </a:rPr>
              <a:t> </a:t>
            </a:r>
            <a:r>
              <a:rPr sz="2000" spc="-5" dirty="0">
                <a:latin typeface="Arial"/>
                <a:cs typeface="Arial"/>
              </a:rPr>
              <a:t>level</a:t>
            </a:r>
            <a:endParaRPr sz="2000">
              <a:latin typeface="Arial"/>
              <a:cs typeface="Arial"/>
            </a:endParaRPr>
          </a:p>
          <a:p>
            <a:pPr marL="755650" lvl="1" indent="-285750">
              <a:lnSpc>
                <a:spcPct val="100000"/>
              </a:lnSpc>
              <a:spcBef>
                <a:spcPts val="240"/>
              </a:spcBef>
              <a:buClr>
                <a:srgbClr val="9A9ACC"/>
              </a:buClr>
              <a:buSzPct val="80000"/>
              <a:buFont typeface="Wingdings"/>
              <a:buChar char=""/>
              <a:tabLst>
                <a:tab pos="755650" algn="l"/>
              </a:tabLst>
            </a:pPr>
            <a:r>
              <a:rPr sz="2000" spc="-5" dirty="0">
                <a:latin typeface="Arial"/>
                <a:cs typeface="Arial"/>
              </a:rPr>
              <a:t>How comprehensive </a:t>
            </a:r>
            <a:r>
              <a:rPr sz="2000" spc="-10" dirty="0">
                <a:latin typeface="Arial"/>
                <a:cs typeface="Arial"/>
              </a:rPr>
              <a:t>should </a:t>
            </a:r>
            <a:r>
              <a:rPr sz="2000" spc="-5" dirty="0">
                <a:latin typeface="Arial"/>
                <a:cs typeface="Arial"/>
              </a:rPr>
              <a:t>the </a:t>
            </a:r>
            <a:r>
              <a:rPr sz="2000" spc="-10" dirty="0">
                <a:latin typeface="Arial"/>
                <a:cs typeface="Arial"/>
              </a:rPr>
              <a:t>model</a:t>
            </a:r>
            <a:r>
              <a:rPr sz="2000" spc="20" dirty="0">
                <a:latin typeface="Arial"/>
                <a:cs typeface="Arial"/>
              </a:rPr>
              <a:t> </a:t>
            </a:r>
            <a:r>
              <a:rPr sz="2000" spc="-10" dirty="0">
                <a:latin typeface="Arial"/>
                <a:cs typeface="Arial"/>
              </a:rPr>
              <a:t>be?</a:t>
            </a:r>
            <a:endParaRPr sz="2000">
              <a:latin typeface="Arial"/>
              <a:cs typeface="Arial"/>
            </a:endParaRPr>
          </a:p>
          <a:p>
            <a:pPr marL="755650" marR="5080" lvl="1" indent="-285750">
              <a:lnSpc>
                <a:spcPts val="2170"/>
              </a:lnSpc>
              <a:spcBef>
                <a:spcPts val="500"/>
              </a:spcBef>
              <a:buClr>
                <a:srgbClr val="9A9ACC"/>
              </a:buClr>
              <a:buSzPct val="80000"/>
              <a:buFont typeface="Wingdings"/>
              <a:buChar char=""/>
              <a:tabLst>
                <a:tab pos="755650" algn="l"/>
              </a:tabLst>
            </a:pPr>
            <a:r>
              <a:rPr sz="2000" spc="-5" dirty="0">
                <a:latin typeface="Arial"/>
                <a:cs typeface="Arial"/>
              </a:rPr>
              <a:t>What are the </a:t>
            </a:r>
            <a:r>
              <a:rPr sz="2000" i="1" spc="-5" dirty="0">
                <a:latin typeface="Arial"/>
                <a:cs typeface="Arial"/>
              </a:rPr>
              <a:t>state variables, </a:t>
            </a:r>
            <a:r>
              <a:rPr sz="2000" spc="-5" dirty="0">
                <a:latin typeface="Arial"/>
                <a:cs typeface="Arial"/>
              </a:rPr>
              <a:t>which are </a:t>
            </a:r>
            <a:r>
              <a:rPr sz="2000" spc="-10" dirty="0">
                <a:latin typeface="Arial"/>
                <a:cs typeface="Arial"/>
              </a:rPr>
              <a:t>dynamic, </a:t>
            </a:r>
            <a:r>
              <a:rPr sz="2000" spc="-5" dirty="0">
                <a:latin typeface="Arial"/>
                <a:cs typeface="Arial"/>
              </a:rPr>
              <a:t>and which </a:t>
            </a:r>
            <a:r>
              <a:rPr sz="2000" spc="-10" dirty="0">
                <a:latin typeface="Arial"/>
                <a:cs typeface="Arial"/>
              </a:rPr>
              <a:t>are  important?</a:t>
            </a:r>
            <a:endParaRPr sz="2000">
              <a:latin typeface="Arial"/>
              <a:cs typeface="Arial"/>
            </a:endParaRPr>
          </a:p>
          <a:p>
            <a:pPr marL="355600" indent="-342900">
              <a:lnSpc>
                <a:spcPct val="100000"/>
              </a:lnSpc>
              <a:spcBef>
                <a:spcPts val="240"/>
              </a:spcBef>
              <a:buClr>
                <a:srgbClr val="00007C"/>
              </a:buClr>
              <a:buSzPct val="75000"/>
              <a:buFont typeface="Wingdings"/>
              <a:buChar char=""/>
              <a:tabLst>
                <a:tab pos="354965" algn="l"/>
                <a:tab pos="355600" algn="l"/>
              </a:tabLst>
            </a:pPr>
            <a:r>
              <a:rPr sz="2400" dirty="0">
                <a:latin typeface="Arial"/>
                <a:cs typeface="Arial"/>
              </a:rPr>
              <a:t>Specification</a:t>
            </a:r>
            <a:endParaRPr sz="2400">
              <a:latin typeface="Arial"/>
              <a:cs typeface="Arial"/>
            </a:endParaRPr>
          </a:p>
          <a:p>
            <a:pPr marL="755650" lvl="1" indent="-285750">
              <a:lnSpc>
                <a:spcPct val="100000"/>
              </a:lnSpc>
              <a:spcBef>
                <a:spcPts val="240"/>
              </a:spcBef>
              <a:buClr>
                <a:srgbClr val="9A9ACC"/>
              </a:buClr>
              <a:buSzPct val="80000"/>
              <a:buFont typeface="Wingdings"/>
              <a:buChar char=""/>
              <a:tabLst>
                <a:tab pos="755650" algn="l"/>
              </a:tabLst>
            </a:pPr>
            <a:r>
              <a:rPr sz="2000" spc="-5" dirty="0">
                <a:latin typeface="Arial"/>
                <a:cs typeface="Arial"/>
              </a:rPr>
              <a:t>On</a:t>
            </a:r>
            <a:r>
              <a:rPr sz="2000" spc="-80" dirty="0">
                <a:latin typeface="Arial"/>
                <a:cs typeface="Arial"/>
              </a:rPr>
              <a:t> </a:t>
            </a:r>
            <a:r>
              <a:rPr sz="2000" spc="-10" dirty="0">
                <a:latin typeface="Arial"/>
                <a:cs typeface="Arial"/>
              </a:rPr>
              <a:t>paper</a:t>
            </a:r>
            <a:endParaRPr sz="2000">
              <a:latin typeface="Arial"/>
              <a:cs typeface="Arial"/>
            </a:endParaRPr>
          </a:p>
          <a:p>
            <a:pPr marL="755650" lvl="1" indent="-285750">
              <a:lnSpc>
                <a:spcPct val="100000"/>
              </a:lnSpc>
              <a:spcBef>
                <a:spcPts val="235"/>
              </a:spcBef>
              <a:buClr>
                <a:srgbClr val="9A9ACC"/>
              </a:buClr>
              <a:buSzPct val="80000"/>
              <a:buFont typeface="Wingdings"/>
              <a:buChar char=""/>
              <a:tabLst>
                <a:tab pos="755650" algn="l"/>
              </a:tabLst>
            </a:pPr>
            <a:r>
              <a:rPr sz="2000" spc="-5" dirty="0">
                <a:latin typeface="Arial"/>
                <a:cs typeface="Arial"/>
              </a:rPr>
              <a:t>May </a:t>
            </a:r>
            <a:r>
              <a:rPr sz="2000" spc="-10" dirty="0">
                <a:latin typeface="Arial"/>
                <a:cs typeface="Arial"/>
              </a:rPr>
              <a:t>involve equations, pseudocode,</a:t>
            </a:r>
            <a:r>
              <a:rPr sz="2000" spc="20" dirty="0">
                <a:latin typeface="Arial"/>
                <a:cs typeface="Arial"/>
              </a:rPr>
              <a:t> </a:t>
            </a:r>
            <a:r>
              <a:rPr sz="2000" spc="-10" dirty="0">
                <a:latin typeface="Arial"/>
                <a:cs typeface="Arial"/>
              </a:rPr>
              <a:t>etc.</a:t>
            </a:r>
            <a:endParaRPr sz="2000">
              <a:latin typeface="Arial"/>
              <a:cs typeface="Arial"/>
            </a:endParaRPr>
          </a:p>
          <a:p>
            <a:pPr marL="755650" lvl="1" indent="-285750">
              <a:lnSpc>
                <a:spcPct val="100000"/>
              </a:lnSpc>
              <a:spcBef>
                <a:spcPts val="240"/>
              </a:spcBef>
              <a:buClr>
                <a:srgbClr val="9A9ACC"/>
              </a:buClr>
              <a:buSzPct val="80000"/>
              <a:buFont typeface="Wingdings"/>
              <a:buChar char=""/>
              <a:tabLst>
                <a:tab pos="755650" algn="l"/>
              </a:tabLst>
            </a:pPr>
            <a:r>
              <a:rPr sz="2000" spc="-5" dirty="0">
                <a:latin typeface="Arial"/>
                <a:cs typeface="Arial"/>
              </a:rPr>
              <a:t>How will the model receive</a:t>
            </a:r>
            <a:r>
              <a:rPr sz="2000" spc="10" dirty="0">
                <a:latin typeface="Arial"/>
                <a:cs typeface="Arial"/>
              </a:rPr>
              <a:t> </a:t>
            </a:r>
            <a:r>
              <a:rPr sz="2000" spc="-5" dirty="0">
                <a:latin typeface="Arial"/>
                <a:cs typeface="Arial"/>
              </a:rPr>
              <a:t>input?</a:t>
            </a:r>
            <a:endParaRPr sz="2000">
              <a:latin typeface="Arial"/>
              <a:cs typeface="Arial"/>
            </a:endParaRPr>
          </a:p>
          <a:p>
            <a:pPr marL="355600" indent="-342900">
              <a:lnSpc>
                <a:spcPct val="100000"/>
              </a:lnSpc>
              <a:spcBef>
                <a:spcPts val="280"/>
              </a:spcBef>
              <a:buClr>
                <a:srgbClr val="00007C"/>
              </a:buClr>
              <a:buSzPct val="75000"/>
              <a:buFont typeface="Wingdings"/>
              <a:buChar char=""/>
              <a:tabLst>
                <a:tab pos="354965" algn="l"/>
                <a:tab pos="355600" algn="l"/>
              </a:tabLst>
            </a:pPr>
            <a:r>
              <a:rPr sz="2400" dirty="0">
                <a:latin typeface="Arial"/>
                <a:cs typeface="Arial"/>
              </a:rPr>
              <a:t>Computational</a:t>
            </a:r>
            <a:endParaRPr sz="2400">
              <a:latin typeface="Arial"/>
              <a:cs typeface="Arial"/>
            </a:endParaRPr>
          </a:p>
          <a:p>
            <a:pPr marL="755650" lvl="1" indent="-285750">
              <a:lnSpc>
                <a:spcPct val="100000"/>
              </a:lnSpc>
              <a:spcBef>
                <a:spcPts val="235"/>
              </a:spcBef>
              <a:buClr>
                <a:srgbClr val="9A9ACC"/>
              </a:buClr>
              <a:buSzPct val="80000"/>
              <a:buFont typeface="Wingdings"/>
              <a:buChar char=""/>
              <a:tabLst>
                <a:tab pos="755650" algn="l"/>
              </a:tabLst>
            </a:pPr>
            <a:r>
              <a:rPr sz="2000" spc="-5" dirty="0">
                <a:latin typeface="Arial"/>
                <a:cs typeface="Arial"/>
              </a:rPr>
              <a:t>A </a:t>
            </a:r>
            <a:r>
              <a:rPr sz="2000" spc="-10" dirty="0">
                <a:latin typeface="Arial"/>
                <a:cs typeface="Arial"/>
              </a:rPr>
              <a:t>computer program</a:t>
            </a:r>
            <a:endParaRPr sz="2000">
              <a:latin typeface="Arial"/>
              <a:cs typeface="Arial"/>
            </a:endParaRPr>
          </a:p>
          <a:p>
            <a:pPr marL="755650" lvl="1" indent="-285750">
              <a:lnSpc>
                <a:spcPct val="100000"/>
              </a:lnSpc>
              <a:spcBef>
                <a:spcPts val="240"/>
              </a:spcBef>
              <a:buClr>
                <a:srgbClr val="9A9ACC"/>
              </a:buClr>
              <a:buSzPct val="80000"/>
              <a:buFont typeface="Wingdings"/>
              <a:buChar char=""/>
              <a:tabLst>
                <a:tab pos="755650" algn="l"/>
              </a:tabLst>
            </a:pPr>
            <a:r>
              <a:rPr sz="2000" spc="-5" dirty="0">
                <a:latin typeface="Arial"/>
                <a:cs typeface="Arial"/>
              </a:rPr>
              <a:t>General-purpose PL or simulation</a:t>
            </a:r>
            <a:r>
              <a:rPr sz="2000" spc="20" dirty="0">
                <a:latin typeface="Arial"/>
                <a:cs typeface="Arial"/>
              </a:rPr>
              <a:t> </a:t>
            </a:r>
            <a:r>
              <a:rPr sz="2000" spc="-5" dirty="0">
                <a:latin typeface="Arial"/>
                <a:cs typeface="Arial"/>
              </a:rPr>
              <a:t>language?</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540499" cy="430887"/>
          </a:xfrm>
        </p:spPr>
        <p:txBody>
          <a:bodyPr/>
          <a:lstStyle/>
          <a:p>
            <a:r>
              <a:rPr lang="en-US" b="1" dirty="0"/>
              <a:t>Vision and Mission of Department </a:t>
            </a:r>
          </a:p>
        </p:txBody>
      </p:sp>
      <p:sp>
        <p:nvSpPr>
          <p:cNvPr id="3" name="Content Placeholder 2"/>
          <p:cNvSpPr>
            <a:spLocks noGrp="1"/>
          </p:cNvSpPr>
          <p:nvPr>
            <p:ph idx="1"/>
          </p:nvPr>
        </p:nvSpPr>
        <p:spPr>
          <a:xfrm>
            <a:off x="152400" y="990600"/>
            <a:ext cx="9555480" cy="5129425"/>
          </a:xfrm>
        </p:spPr>
        <p:txBody>
          <a:bodyPr>
            <a:normAutofit/>
          </a:bodyPr>
          <a:lstStyle/>
          <a:p>
            <a:r>
              <a:rPr lang="en-US" b="1" dirty="0">
                <a:latin typeface="Times New Roman" panose="02020603050405020304" pitchFamily="18" charset="0"/>
                <a:cs typeface="Times New Roman" panose="02020603050405020304" pitchFamily="18" charset="0"/>
              </a:rPr>
              <a:t>Vision:</a:t>
            </a:r>
            <a:r>
              <a:rPr lang="en-US" dirty="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To create </a:t>
            </a:r>
            <a:r>
              <a:rPr lang="en-US" b="1" dirty="0">
                <a:latin typeface="Times New Roman" panose="02020603050405020304" pitchFamily="18" charset="0"/>
                <a:cs typeface="Times New Roman" panose="02020603050405020304" pitchFamily="18" charset="0"/>
              </a:rPr>
              <a:t>competent professionals </a:t>
            </a:r>
            <a:r>
              <a:rPr lang="en-US" dirty="0">
                <a:latin typeface="Times New Roman" panose="02020603050405020304" pitchFamily="18" charset="0"/>
                <a:cs typeface="Times New Roman" panose="02020603050405020304" pitchFamily="18" charset="0"/>
              </a:rPr>
              <a:t>in Computer Science and Engineering with adequate </a:t>
            </a:r>
            <a:r>
              <a:rPr lang="en-US" b="1" dirty="0">
                <a:latin typeface="Times New Roman" panose="02020603050405020304" pitchFamily="18" charset="0"/>
                <a:cs typeface="Times New Roman" panose="02020603050405020304" pitchFamily="18" charset="0"/>
              </a:rPr>
              <a:t>skills</a:t>
            </a:r>
            <a:r>
              <a:rPr lang="en-US" dirty="0">
                <a:latin typeface="Times New Roman" panose="02020603050405020304" pitchFamily="18" charset="0"/>
                <a:cs typeface="Times New Roman" panose="02020603050405020304" pitchFamily="18" charset="0"/>
              </a:rPr>
              <a:t> to drive the IT industry”</a:t>
            </a:r>
          </a:p>
          <a:p>
            <a:pPr algn="just">
              <a:lnSpc>
                <a:spcPct val="120000"/>
              </a:lnSpc>
              <a:buNone/>
            </a:pPr>
            <a:endParaRPr lang="en-US" altLang="en-US" b="1" dirty="0" smtClean="0">
              <a:latin typeface="Times New Roman" panose="02020603050405020304" pitchFamily="18" charset="0"/>
              <a:cs typeface="Times New Roman" panose="02020603050405020304" pitchFamily="18" charset="0"/>
            </a:endParaRPr>
          </a:p>
          <a:p>
            <a:pPr algn="just">
              <a:lnSpc>
                <a:spcPct val="120000"/>
              </a:lnSpc>
              <a:buNone/>
            </a:pPr>
            <a:r>
              <a:rPr lang="en-US" altLang="en-US" b="1" dirty="0" smtClean="0">
                <a:latin typeface="Times New Roman" panose="02020603050405020304" pitchFamily="18" charset="0"/>
                <a:cs typeface="Times New Roman" panose="02020603050405020304" pitchFamily="18" charset="0"/>
              </a:rPr>
              <a:t>Mission</a:t>
            </a:r>
            <a:r>
              <a:rPr lang="en-US" altLang="en-US" b="1" dirty="0">
                <a:latin typeface="Times New Roman" panose="02020603050405020304" pitchFamily="18" charset="0"/>
                <a:cs typeface="Times New Roman" panose="02020603050405020304" pitchFamily="18" charset="0"/>
              </a:rPr>
              <a:t>:</a:t>
            </a:r>
          </a:p>
          <a:p>
            <a:pPr algn="just">
              <a:lnSpc>
                <a:spcPct val="120000"/>
              </a:lnSpc>
              <a:buNone/>
            </a:pPr>
            <a:endParaRPr lang="en-US" altLang="en-US" b="1" dirty="0" smtClean="0">
              <a:latin typeface="Times New Roman" panose="02020603050405020304" pitchFamily="18" charset="0"/>
              <a:cs typeface="Times New Roman" panose="02020603050405020304" pitchFamily="18" charset="0"/>
            </a:endParaRPr>
          </a:p>
          <a:p>
            <a:pPr algn="just">
              <a:lnSpc>
                <a:spcPct val="120000"/>
              </a:lnSpc>
              <a:buNone/>
            </a:pPr>
            <a:r>
              <a:rPr lang="en-US" altLang="en-US" b="1" dirty="0" smtClean="0">
                <a:latin typeface="Times New Roman" panose="02020603050405020304" pitchFamily="18" charset="0"/>
                <a:cs typeface="Times New Roman" panose="02020603050405020304" pitchFamily="18" charset="0"/>
              </a:rPr>
              <a:t>M1</a:t>
            </a:r>
            <a:r>
              <a:rPr lang="en-US"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Impart sound </a:t>
            </a:r>
            <a:r>
              <a:rPr lang="en-US" b="1" dirty="0">
                <a:latin typeface="Times New Roman" panose="02020603050405020304" pitchFamily="18" charset="0"/>
                <a:cs typeface="Times New Roman" panose="02020603050405020304" pitchFamily="18" charset="0"/>
              </a:rPr>
              <a:t>technical knowledge</a:t>
            </a:r>
            <a:r>
              <a:rPr lang="en-US" dirty="0">
                <a:latin typeface="Times New Roman" panose="02020603050405020304" pitchFamily="18" charset="0"/>
                <a:cs typeface="Times New Roman" panose="02020603050405020304" pitchFamily="18" charset="0"/>
              </a:rPr>
              <a:t> and quest for </a:t>
            </a:r>
            <a:r>
              <a:rPr lang="en-US" b="1" dirty="0">
                <a:latin typeface="Times New Roman" panose="02020603050405020304" pitchFamily="18" charset="0"/>
                <a:cs typeface="Times New Roman" panose="02020603050405020304" pitchFamily="18" charset="0"/>
              </a:rPr>
              <a:t>continuous learning</a:t>
            </a:r>
            <a:r>
              <a:rPr lang="en-US" dirty="0">
                <a:latin typeface="Times New Roman" panose="02020603050405020304" pitchFamily="18" charset="0"/>
                <a:cs typeface="Times New Roman" panose="02020603050405020304" pitchFamily="18" charset="0"/>
              </a:rPr>
              <a:t>.</a:t>
            </a:r>
          </a:p>
          <a:p>
            <a:pPr algn="just">
              <a:lnSpc>
                <a:spcPct val="120000"/>
              </a:lnSpc>
              <a:buNone/>
            </a:pPr>
            <a:endParaRPr lang="en-US" altLang="en-US" b="1" dirty="0" smtClean="0">
              <a:latin typeface="Times New Roman" panose="02020603050405020304" pitchFamily="18" charset="0"/>
              <a:cs typeface="Times New Roman" panose="02020603050405020304" pitchFamily="18" charset="0"/>
            </a:endParaRPr>
          </a:p>
          <a:p>
            <a:pPr algn="just">
              <a:lnSpc>
                <a:spcPct val="120000"/>
              </a:lnSpc>
              <a:buNone/>
            </a:pPr>
            <a:r>
              <a:rPr lang="en-US" altLang="en-US" b="1" dirty="0" smtClean="0">
                <a:latin typeface="Times New Roman" panose="02020603050405020304" pitchFamily="18" charset="0"/>
                <a:cs typeface="Times New Roman" panose="02020603050405020304" pitchFamily="18" charset="0"/>
              </a:rPr>
              <a:t>M2</a:t>
            </a:r>
            <a:r>
              <a:rPr lang="en-US"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equip students to furnish Computer Applications for the society through</a:t>
            </a:r>
            <a:r>
              <a:rPr lang="en-US" b="1" dirty="0">
                <a:latin typeface="Times New Roman" panose="02020603050405020304" pitchFamily="18" charset="0"/>
                <a:cs typeface="Times New Roman" panose="02020603050405020304" pitchFamily="18" charset="0"/>
              </a:rPr>
              <a:t> experiential learning</a:t>
            </a:r>
            <a:r>
              <a:rPr lang="en-US" dirty="0">
                <a:latin typeface="Times New Roman" panose="02020603050405020304" pitchFamily="18" charset="0"/>
                <a:cs typeface="Times New Roman" panose="02020603050405020304" pitchFamily="18" charset="0"/>
              </a:rPr>
              <a:t> and research with </a:t>
            </a:r>
            <a:r>
              <a:rPr lang="en-US" b="1" dirty="0">
                <a:latin typeface="Times New Roman" panose="02020603050405020304" pitchFamily="18" charset="0"/>
                <a:cs typeface="Times New Roman" panose="02020603050405020304" pitchFamily="18" charset="0"/>
              </a:rPr>
              <a:t>professional ethics</a:t>
            </a:r>
            <a:r>
              <a:rPr lang="en-US" dirty="0">
                <a:latin typeface="Times New Roman" panose="02020603050405020304" pitchFamily="18" charset="0"/>
                <a:cs typeface="Times New Roman" panose="02020603050405020304" pitchFamily="18" charset="0"/>
              </a:rPr>
              <a:t>.</a:t>
            </a:r>
          </a:p>
          <a:p>
            <a:pPr algn="just">
              <a:lnSpc>
                <a:spcPct val="120000"/>
              </a:lnSpc>
              <a:buNone/>
            </a:pPr>
            <a:endParaRPr lang="en-US" altLang="en-US" b="1" dirty="0" smtClean="0">
              <a:latin typeface="Times New Roman" panose="02020603050405020304" pitchFamily="18" charset="0"/>
              <a:cs typeface="Times New Roman" panose="02020603050405020304" pitchFamily="18" charset="0"/>
            </a:endParaRPr>
          </a:p>
          <a:p>
            <a:pPr algn="just">
              <a:lnSpc>
                <a:spcPct val="120000"/>
              </a:lnSpc>
              <a:buNone/>
            </a:pPr>
            <a:r>
              <a:rPr lang="en-US" altLang="en-US" b="1" dirty="0" smtClean="0">
                <a:latin typeface="Times New Roman" panose="02020603050405020304" pitchFamily="18" charset="0"/>
                <a:cs typeface="Times New Roman" panose="02020603050405020304" pitchFamily="18" charset="0"/>
              </a:rPr>
              <a:t>M3</a:t>
            </a:r>
            <a:r>
              <a:rPr lang="en-US" alt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Encourage </a:t>
            </a:r>
            <a:r>
              <a:rPr lang="en-US" b="1" dirty="0">
                <a:latin typeface="Times New Roman" panose="02020603050405020304" pitchFamily="18" charset="0"/>
                <a:cs typeface="Times New Roman" panose="02020603050405020304" pitchFamily="18" charset="0"/>
              </a:rPr>
              <a:t>team work </a:t>
            </a:r>
            <a:r>
              <a:rPr lang="en-US" dirty="0">
                <a:latin typeface="Times New Roman" panose="02020603050405020304" pitchFamily="18" charset="0"/>
                <a:cs typeface="Times New Roman" panose="02020603050405020304" pitchFamily="18" charset="0"/>
              </a:rPr>
              <a:t>through inter-disciplinary project and evolve as leaders with </a:t>
            </a:r>
            <a:r>
              <a:rPr lang="en-US" b="1" dirty="0">
                <a:latin typeface="Times New Roman" panose="02020603050405020304" pitchFamily="18" charset="0"/>
                <a:cs typeface="Times New Roman" panose="02020603050405020304" pitchFamily="18" charset="0"/>
              </a:rPr>
              <a:t>social concerns</a:t>
            </a:r>
            <a:r>
              <a:rPr lang="en-US" dirty="0">
                <a:latin typeface="Times New Roman" panose="02020603050405020304" pitchFamily="18" charset="0"/>
                <a:cs typeface="Times New Roman" panose="02020603050405020304" pitchFamily="18" charset="0"/>
              </a:rPr>
              <a:t>.</a:t>
            </a:r>
          </a:p>
          <a:p>
            <a:endParaRPr lang="en-US" altLang="en-US" dirty="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sz="quarter" idx="4294967295"/>
          </p:nvPr>
        </p:nvSpPr>
        <p:spPr>
          <a:xfrm>
            <a:off x="3436620" y="7203864"/>
            <a:ext cx="3185160" cy="413808"/>
          </a:xfrm>
          <a:prstGeom prst="rect">
            <a:avLst/>
          </a:prstGeom>
        </p:spPr>
        <p:txBody>
          <a:bodyPr lIns="101882" tIns="50941" rIns="101882" bIns="50941"/>
          <a:lstStyle/>
          <a:p>
            <a:r>
              <a:rPr lang="en-US" smtClean="0"/>
              <a:t>Dr Rekha B Venkatapur, CSE</a:t>
            </a:r>
            <a:endParaRPr lang="en-US" dirty="0"/>
          </a:p>
        </p:txBody>
      </p:sp>
      <p:sp>
        <p:nvSpPr>
          <p:cNvPr id="5" name="Slide Number Placeholder 4"/>
          <p:cNvSpPr>
            <a:spLocks noGrp="1"/>
          </p:cNvSpPr>
          <p:nvPr>
            <p:ph type="sldNum" sz="quarter" idx="4294967295"/>
          </p:nvPr>
        </p:nvSpPr>
        <p:spPr>
          <a:xfrm>
            <a:off x="7208520" y="7203864"/>
            <a:ext cx="2346960" cy="413808"/>
          </a:xfrm>
          <a:prstGeom prst="rect">
            <a:avLst/>
          </a:prstGeom>
        </p:spPr>
        <p:txBody>
          <a:bodyPr lIns="101882" tIns="50941" rIns="101882" bIns="50941"/>
          <a:lstStyle/>
          <a:p>
            <a:fld id="{BDA81EBD-E76A-4F41-A446-2C36F17D92D6}" type="slidenum">
              <a:rPr lang="en-US" smtClean="0"/>
              <a:pPr/>
              <a:t>3</a:t>
            </a:fld>
            <a:endParaRPr lang="en-US"/>
          </a:p>
        </p:txBody>
      </p:sp>
    </p:spTree>
    <p:extLst>
      <p:ext uri="{BB962C8B-B14F-4D97-AF65-F5344CB8AC3E}">
        <p14:creationId xmlns:p14="http://schemas.microsoft.com/office/powerpoint/2010/main" xmlns="" val="2445549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892" y="1027420"/>
            <a:ext cx="4560570" cy="513080"/>
          </a:xfrm>
          <a:prstGeom prst="rect">
            <a:avLst/>
          </a:prstGeom>
        </p:spPr>
        <p:txBody>
          <a:bodyPr vert="horz" wrap="square" lIns="0" tIns="12065" rIns="0" bIns="0" rtlCol="0">
            <a:spAutoFit/>
          </a:bodyPr>
          <a:lstStyle/>
          <a:p>
            <a:pPr marL="12700">
              <a:lnSpc>
                <a:spcPct val="100000"/>
              </a:lnSpc>
              <a:spcBef>
                <a:spcPts val="95"/>
              </a:spcBef>
            </a:pPr>
            <a:r>
              <a:rPr sz="3200" spc="-10" dirty="0"/>
              <a:t>Verification </a:t>
            </a:r>
            <a:r>
              <a:rPr sz="3200" spc="-5" dirty="0"/>
              <a:t>vs. </a:t>
            </a:r>
            <a:r>
              <a:rPr sz="3200" spc="-10" dirty="0"/>
              <a:t>Validation</a:t>
            </a:r>
            <a:endParaRPr sz="3200"/>
          </a:p>
        </p:txBody>
      </p:sp>
      <p:sp>
        <p:nvSpPr>
          <p:cNvPr id="53" name="object 53"/>
          <p:cNvSpPr txBox="1">
            <a:spLocks noGrp="1"/>
          </p:cNvSpPr>
          <p:nvPr>
            <p:ph type="sldNum" sz="quarter" idx="7"/>
          </p:nvPr>
        </p:nvSpPr>
        <p:spPr>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dirty="0"/>
              <a:pPr marL="25400">
                <a:lnSpc>
                  <a:spcPct val="100000"/>
                </a:lnSpc>
                <a:spcBef>
                  <a:spcPts val="220"/>
                </a:spcBef>
              </a:pPr>
              <a:t>30</a:t>
            </a:fld>
            <a:endParaRPr dirty="0"/>
          </a:p>
        </p:txBody>
      </p:sp>
      <p:sp>
        <p:nvSpPr>
          <p:cNvPr id="52" name="object 52"/>
          <p:cNvSpPr txBox="1"/>
          <p:nvPr/>
        </p:nvSpPr>
        <p:spPr>
          <a:xfrm>
            <a:off x="993902" y="1852367"/>
            <a:ext cx="7649845" cy="4427855"/>
          </a:xfrm>
          <a:prstGeom prst="rect">
            <a:avLst/>
          </a:prstGeom>
        </p:spPr>
        <p:txBody>
          <a:bodyPr vert="horz" wrap="square" lIns="0" tIns="53975" rIns="0" bIns="0" rtlCol="0">
            <a:spAutoFit/>
          </a:bodyPr>
          <a:lstStyle/>
          <a:p>
            <a:pPr marL="355600" indent="-342900">
              <a:lnSpc>
                <a:spcPct val="100000"/>
              </a:lnSpc>
              <a:spcBef>
                <a:spcPts val="425"/>
              </a:spcBef>
              <a:buClr>
                <a:srgbClr val="00007C"/>
              </a:buClr>
              <a:buSzPct val="75000"/>
              <a:buFont typeface="Wingdings"/>
              <a:buChar char=""/>
              <a:tabLst>
                <a:tab pos="354965" algn="l"/>
                <a:tab pos="355600" algn="l"/>
              </a:tabLst>
            </a:pPr>
            <a:r>
              <a:rPr sz="2800" i="1" dirty="0">
                <a:latin typeface="Arial"/>
                <a:cs typeface="Arial"/>
              </a:rPr>
              <a:t>Verification</a:t>
            </a:r>
            <a:endParaRPr sz="2800">
              <a:latin typeface="Arial"/>
              <a:cs typeface="Arial"/>
            </a:endParaRPr>
          </a:p>
          <a:p>
            <a:pPr marL="755650" marR="512445" lvl="1" indent="-285750">
              <a:lnSpc>
                <a:spcPts val="2590"/>
              </a:lnSpc>
              <a:spcBef>
                <a:spcPts val="610"/>
              </a:spcBef>
              <a:buClr>
                <a:srgbClr val="9A9ACC"/>
              </a:buClr>
              <a:buSzPct val="79166"/>
              <a:buFont typeface="Wingdings"/>
              <a:buChar char=""/>
              <a:tabLst>
                <a:tab pos="755650" algn="l"/>
              </a:tabLst>
            </a:pPr>
            <a:r>
              <a:rPr sz="2400" spc="-5" dirty="0">
                <a:latin typeface="Arial"/>
                <a:cs typeface="Arial"/>
              </a:rPr>
              <a:t>Computational </a:t>
            </a:r>
            <a:r>
              <a:rPr sz="2400" dirty="0">
                <a:latin typeface="Arial"/>
                <a:cs typeface="Arial"/>
              </a:rPr>
              <a:t>model should be consistent </a:t>
            </a:r>
            <a:r>
              <a:rPr sz="2400" spc="-5" dirty="0">
                <a:latin typeface="Arial"/>
                <a:cs typeface="Arial"/>
              </a:rPr>
              <a:t>with  </a:t>
            </a:r>
            <a:r>
              <a:rPr sz="2400" dirty="0">
                <a:latin typeface="Arial"/>
                <a:cs typeface="Arial"/>
              </a:rPr>
              <a:t>specification</a:t>
            </a:r>
            <a:r>
              <a:rPr sz="2400" spc="-5" dirty="0">
                <a:latin typeface="Arial"/>
                <a:cs typeface="Arial"/>
              </a:rPr>
              <a:t> </a:t>
            </a:r>
            <a:r>
              <a:rPr sz="2400" dirty="0">
                <a:latin typeface="Arial"/>
                <a:cs typeface="Arial"/>
              </a:rPr>
              <a:t>model</a:t>
            </a:r>
            <a:endParaRPr sz="2400">
              <a:latin typeface="Arial"/>
              <a:cs typeface="Arial"/>
            </a:endParaRPr>
          </a:p>
          <a:p>
            <a:pPr marL="755650" lvl="1" indent="-285750">
              <a:lnSpc>
                <a:spcPct val="100000"/>
              </a:lnSpc>
              <a:spcBef>
                <a:spcPts val="240"/>
              </a:spcBef>
              <a:buClr>
                <a:srgbClr val="9A9ACC"/>
              </a:buClr>
              <a:buSzPct val="79166"/>
              <a:buFont typeface="Wingdings"/>
              <a:buChar char=""/>
              <a:tabLst>
                <a:tab pos="755650" algn="l"/>
              </a:tabLst>
            </a:pPr>
            <a:r>
              <a:rPr sz="2400" dirty="0">
                <a:latin typeface="Arial"/>
                <a:cs typeface="Arial"/>
              </a:rPr>
              <a:t>Did we build the </a:t>
            </a:r>
            <a:r>
              <a:rPr sz="2400" u="heavy" dirty="0">
                <a:uFill>
                  <a:solidFill>
                    <a:srgbClr val="000000"/>
                  </a:solidFill>
                </a:uFill>
                <a:latin typeface="Arial"/>
                <a:cs typeface="Arial"/>
              </a:rPr>
              <a:t>model</a:t>
            </a:r>
            <a:r>
              <a:rPr sz="2400" u="heavy" spc="-100" dirty="0">
                <a:uFill>
                  <a:solidFill>
                    <a:srgbClr val="000000"/>
                  </a:solidFill>
                </a:uFill>
                <a:latin typeface="Arial"/>
                <a:cs typeface="Arial"/>
              </a:rPr>
              <a:t> </a:t>
            </a:r>
            <a:r>
              <a:rPr sz="2400" u="heavy" dirty="0">
                <a:uFill>
                  <a:solidFill>
                    <a:srgbClr val="000000"/>
                  </a:solidFill>
                </a:uFill>
                <a:latin typeface="Arial"/>
                <a:cs typeface="Arial"/>
              </a:rPr>
              <a:t>right</a:t>
            </a:r>
            <a:r>
              <a:rPr sz="2400" dirty="0">
                <a:latin typeface="Arial"/>
                <a:cs typeface="Arial"/>
              </a:rPr>
              <a:t>?</a:t>
            </a:r>
            <a:endParaRPr sz="2400">
              <a:latin typeface="Arial"/>
              <a:cs typeface="Arial"/>
            </a:endParaRPr>
          </a:p>
          <a:p>
            <a:pPr marL="355600" indent="-342900">
              <a:lnSpc>
                <a:spcPct val="100000"/>
              </a:lnSpc>
              <a:spcBef>
                <a:spcPts val="345"/>
              </a:spcBef>
              <a:buClr>
                <a:srgbClr val="00007C"/>
              </a:buClr>
              <a:buSzPct val="75000"/>
              <a:buFont typeface="Wingdings"/>
              <a:buChar char=""/>
              <a:tabLst>
                <a:tab pos="354965" algn="l"/>
                <a:tab pos="355600" algn="l"/>
              </a:tabLst>
            </a:pPr>
            <a:r>
              <a:rPr sz="2800" i="1" dirty="0">
                <a:latin typeface="Arial"/>
                <a:cs typeface="Arial"/>
              </a:rPr>
              <a:t>Validation</a:t>
            </a:r>
            <a:endParaRPr sz="2800">
              <a:latin typeface="Arial"/>
              <a:cs typeface="Arial"/>
            </a:endParaRPr>
          </a:p>
          <a:p>
            <a:pPr marL="755650" marR="5080" lvl="1" indent="-285750">
              <a:lnSpc>
                <a:spcPts val="2590"/>
              </a:lnSpc>
              <a:spcBef>
                <a:spcPts val="605"/>
              </a:spcBef>
              <a:buClr>
                <a:srgbClr val="9A9ACC"/>
              </a:buClr>
              <a:buSzPct val="79166"/>
              <a:buFont typeface="Wingdings"/>
              <a:buChar char=""/>
              <a:tabLst>
                <a:tab pos="755650" algn="l"/>
              </a:tabLst>
            </a:pPr>
            <a:r>
              <a:rPr sz="2400" spc="-5" dirty="0">
                <a:latin typeface="Arial"/>
                <a:cs typeface="Arial"/>
              </a:rPr>
              <a:t>Computational </a:t>
            </a:r>
            <a:r>
              <a:rPr sz="2400" dirty="0">
                <a:latin typeface="Arial"/>
                <a:cs typeface="Arial"/>
              </a:rPr>
              <a:t>model should </a:t>
            </a:r>
            <a:r>
              <a:rPr sz="2400" spc="-5" dirty="0">
                <a:latin typeface="Arial"/>
                <a:cs typeface="Arial"/>
              </a:rPr>
              <a:t>be </a:t>
            </a:r>
            <a:r>
              <a:rPr sz="2400" dirty="0">
                <a:latin typeface="Arial"/>
                <a:cs typeface="Arial"/>
              </a:rPr>
              <a:t>consistent </a:t>
            </a:r>
            <a:r>
              <a:rPr sz="2400" spc="-5" dirty="0">
                <a:latin typeface="Arial"/>
                <a:cs typeface="Arial"/>
              </a:rPr>
              <a:t>with </a:t>
            </a:r>
            <a:r>
              <a:rPr sz="2400" dirty="0">
                <a:latin typeface="Arial"/>
                <a:cs typeface="Arial"/>
              </a:rPr>
              <a:t>the  system being</a:t>
            </a:r>
            <a:r>
              <a:rPr sz="2400" spc="-10" dirty="0">
                <a:latin typeface="Arial"/>
                <a:cs typeface="Arial"/>
              </a:rPr>
              <a:t> </a:t>
            </a:r>
            <a:r>
              <a:rPr sz="2400" dirty="0">
                <a:latin typeface="Arial"/>
                <a:cs typeface="Arial"/>
              </a:rPr>
              <a:t>analyzed</a:t>
            </a:r>
            <a:endParaRPr sz="2400">
              <a:latin typeface="Arial"/>
              <a:cs typeface="Arial"/>
            </a:endParaRPr>
          </a:p>
          <a:p>
            <a:pPr marL="755650" lvl="1" indent="-285750">
              <a:lnSpc>
                <a:spcPct val="100000"/>
              </a:lnSpc>
              <a:spcBef>
                <a:spcPts val="240"/>
              </a:spcBef>
              <a:buClr>
                <a:srgbClr val="9A9ACC"/>
              </a:buClr>
              <a:buSzPct val="79166"/>
              <a:buFont typeface="Wingdings"/>
              <a:buChar char=""/>
              <a:tabLst>
                <a:tab pos="755650" algn="l"/>
              </a:tabLst>
            </a:pPr>
            <a:r>
              <a:rPr sz="2400" dirty="0">
                <a:latin typeface="Arial"/>
                <a:cs typeface="Arial"/>
              </a:rPr>
              <a:t>Did we build the </a:t>
            </a:r>
            <a:r>
              <a:rPr sz="2400" u="heavy" dirty="0">
                <a:uFill>
                  <a:solidFill>
                    <a:srgbClr val="000000"/>
                  </a:solidFill>
                </a:uFill>
                <a:latin typeface="Arial"/>
                <a:cs typeface="Arial"/>
              </a:rPr>
              <a:t>right</a:t>
            </a:r>
            <a:r>
              <a:rPr sz="2400" u="heavy" spc="-25" dirty="0">
                <a:uFill>
                  <a:solidFill>
                    <a:srgbClr val="000000"/>
                  </a:solidFill>
                </a:uFill>
                <a:latin typeface="Arial"/>
                <a:cs typeface="Arial"/>
              </a:rPr>
              <a:t> </a:t>
            </a:r>
            <a:r>
              <a:rPr sz="2400" u="heavy" dirty="0">
                <a:uFill>
                  <a:solidFill>
                    <a:srgbClr val="000000"/>
                  </a:solidFill>
                </a:uFill>
                <a:latin typeface="Arial"/>
                <a:cs typeface="Arial"/>
              </a:rPr>
              <a:t>model</a:t>
            </a:r>
            <a:r>
              <a:rPr sz="2400" dirty="0">
                <a:latin typeface="Arial"/>
                <a:cs typeface="Arial"/>
              </a:rPr>
              <a:t>?</a:t>
            </a:r>
            <a:endParaRPr sz="2400">
              <a:latin typeface="Arial"/>
              <a:cs typeface="Arial"/>
            </a:endParaRPr>
          </a:p>
          <a:p>
            <a:pPr marL="755650" marR="362585" lvl="1" indent="-285750">
              <a:lnSpc>
                <a:spcPts val="2590"/>
              </a:lnSpc>
              <a:spcBef>
                <a:spcPts val="610"/>
              </a:spcBef>
              <a:buClr>
                <a:srgbClr val="9A9ACC"/>
              </a:buClr>
              <a:buSzPct val="79166"/>
              <a:buFont typeface="Wingdings"/>
              <a:buChar char=""/>
              <a:tabLst>
                <a:tab pos="755650" algn="l"/>
              </a:tabLst>
            </a:pPr>
            <a:r>
              <a:rPr sz="2400" spc="-5" dirty="0">
                <a:latin typeface="Arial"/>
                <a:cs typeface="Arial"/>
              </a:rPr>
              <a:t>Can an expert distinguish </a:t>
            </a:r>
            <a:r>
              <a:rPr sz="2400" dirty="0">
                <a:latin typeface="Arial"/>
                <a:cs typeface="Arial"/>
              </a:rPr>
              <a:t>simulation </a:t>
            </a:r>
            <a:r>
              <a:rPr sz="2400" spc="-5" dirty="0">
                <a:latin typeface="Arial"/>
                <a:cs typeface="Arial"/>
              </a:rPr>
              <a:t>output </a:t>
            </a:r>
            <a:r>
              <a:rPr sz="2400" dirty="0">
                <a:latin typeface="Arial"/>
                <a:cs typeface="Arial"/>
              </a:rPr>
              <a:t>from  </a:t>
            </a:r>
            <a:r>
              <a:rPr sz="2400" spc="-5" dirty="0">
                <a:latin typeface="Arial"/>
                <a:cs typeface="Arial"/>
              </a:rPr>
              <a:t>system</a:t>
            </a:r>
            <a:r>
              <a:rPr sz="2400" spc="-10" dirty="0">
                <a:latin typeface="Arial"/>
                <a:cs typeface="Arial"/>
              </a:rPr>
              <a:t> </a:t>
            </a:r>
            <a:r>
              <a:rPr sz="2400" spc="-5" dirty="0">
                <a:latin typeface="Arial"/>
                <a:cs typeface="Arial"/>
              </a:rPr>
              <a:t>output?</a:t>
            </a:r>
            <a:endParaRPr sz="2400">
              <a:latin typeface="Arial"/>
              <a:cs typeface="Arial"/>
            </a:endParaRPr>
          </a:p>
          <a:p>
            <a:pPr marL="355600" indent="-342900">
              <a:lnSpc>
                <a:spcPct val="100000"/>
              </a:lnSpc>
              <a:spcBef>
                <a:spcPts val="305"/>
              </a:spcBef>
              <a:buClr>
                <a:srgbClr val="00007C"/>
              </a:buClr>
              <a:buSzPct val="75000"/>
              <a:buFont typeface="Wingdings"/>
              <a:buChar char=""/>
              <a:tabLst>
                <a:tab pos="354965" algn="l"/>
                <a:tab pos="355600" algn="l"/>
              </a:tabLst>
            </a:pPr>
            <a:r>
              <a:rPr sz="2800" dirty="0">
                <a:latin typeface="Arial"/>
                <a:cs typeface="Arial"/>
              </a:rPr>
              <a:t>Interactive graphics can prove</a:t>
            </a:r>
            <a:r>
              <a:rPr sz="2800" spc="-20" dirty="0">
                <a:latin typeface="Arial"/>
                <a:cs typeface="Arial"/>
              </a:rPr>
              <a:t> </a:t>
            </a:r>
            <a:r>
              <a:rPr sz="2800" dirty="0">
                <a:latin typeface="Arial"/>
                <a:cs typeface="Arial"/>
              </a:rPr>
              <a:t>valuable</a:t>
            </a:r>
            <a:endParaRPr sz="28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01" y="846074"/>
            <a:ext cx="8302499" cy="1292662"/>
          </a:xfrm>
        </p:spPr>
        <p:txBody>
          <a:bodyPr/>
          <a:lstStyle/>
          <a:p>
            <a:r>
              <a:rPr lang="en-US" b="1" dirty="0" smtClean="0"/>
              <a:t>Program Educational Objectives</a:t>
            </a:r>
            <a:endParaRPr lang="en-US" b="1" dirty="0"/>
          </a:p>
        </p:txBody>
      </p:sp>
      <p:sp>
        <p:nvSpPr>
          <p:cNvPr id="3" name="Content Placeholder 2"/>
          <p:cNvSpPr>
            <a:spLocks noGrp="1"/>
          </p:cNvSpPr>
          <p:nvPr>
            <p:ph idx="1"/>
          </p:nvPr>
        </p:nvSpPr>
        <p:spPr>
          <a:xfrm>
            <a:off x="914400" y="1906777"/>
            <a:ext cx="8043545" cy="4932045"/>
          </a:xfrm>
        </p:spPr>
        <p:txBody>
          <a:bodyPr>
            <a:normAutofit/>
          </a:bodyPr>
          <a:lstStyle/>
          <a:p>
            <a:pPr algn="just"/>
            <a:r>
              <a:rPr lang="en-US" dirty="0" smtClean="0"/>
              <a:t>PEO1: Excel in professional career by acquiring knowledge in cutting edge technology and contribute to the society as an excellent employee or as an entrepreneur in the field of Computer Science Engineering.</a:t>
            </a:r>
          </a:p>
          <a:p>
            <a:pPr algn="just"/>
            <a:endParaRPr lang="en-US" dirty="0" smtClean="0"/>
          </a:p>
          <a:p>
            <a:pPr algn="just"/>
            <a:r>
              <a:rPr lang="en-US" dirty="0" smtClean="0"/>
              <a:t>PEO2: Continuously enhance their knowledge on par with the development in IT industry and pursue higher studies in Computer Science &amp; Engineering.</a:t>
            </a:r>
          </a:p>
          <a:p>
            <a:pPr algn="just"/>
            <a:endParaRPr lang="en-US" dirty="0" smtClean="0"/>
          </a:p>
          <a:p>
            <a:pPr algn="just"/>
            <a:r>
              <a:rPr lang="en-US" dirty="0" smtClean="0"/>
              <a:t>PEO3: Exhibit professionalism, cultural awareness, team work, ethics, and effective communication skills with their knowledge in solving social and environmental problems by applying computer technology.</a:t>
            </a:r>
            <a:endParaRPr lang="en-US" dirty="0"/>
          </a:p>
        </p:txBody>
      </p:sp>
      <p:sp>
        <p:nvSpPr>
          <p:cNvPr id="4" name="Footer Placeholder 3"/>
          <p:cNvSpPr>
            <a:spLocks noGrp="1"/>
          </p:cNvSpPr>
          <p:nvPr>
            <p:ph type="ftr" sz="quarter" idx="4294967295"/>
          </p:nvPr>
        </p:nvSpPr>
        <p:spPr>
          <a:xfrm>
            <a:off x="3436620" y="7203864"/>
            <a:ext cx="3185160" cy="413808"/>
          </a:xfrm>
          <a:prstGeom prst="rect">
            <a:avLst/>
          </a:prstGeom>
        </p:spPr>
        <p:txBody>
          <a:bodyPr lIns="101882" tIns="50941" rIns="101882" bIns="50941"/>
          <a:lstStyle/>
          <a:p>
            <a:r>
              <a:rPr lang="en-US" smtClean="0"/>
              <a:t>Dr Rekha B Venkatapur, CSE</a:t>
            </a:r>
            <a:endParaRPr lang="en-US"/>
          </a:p>
        </p:txBody>
      </p:sp>
      <p:sp>
        <p:nvSpPr>
          <p:cNvPr id="5" name="Slide Number Placeholder 4"/>
          <p:cNvSpPr>
            <a:spLocks noGrp="1"/>
          </p:cNvSpPr>
          <p:nvPr>
            <p:ph type="sldNum" sz="quarter" idx="4294967295"/>
          </p:nvPr>
        </p:nvSpPr>
        <p:spPr>
          <a:xfrm>
            <a:off x="7208520" y="7203864"/>
            <a:ext cx="2346960" cy="413808"/>
          </a:xfrm>
          <a:prstGeom prst="rect">
            <a:avLst/>
          </a:prstGeom>
        </p:spPr>
        <p:txBody>
          <a:bodyPr lIns="101882" tIns="50941" rIns="101882" bIns="50941"/>
          <a:lstStyle/>
          <a:p>
            <a:fld id="{BDA81EBD-E76A-4F41-A446-2C36F17D92D6}"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701" y="846074"/>
            <a:ext cx="8531099" cy="452755"/>
          </a:xfrm>
        </p:spPr>
        <p:txBody>
          <a:bodyPr>
            <a:normAutofit fontScale="90000"/>
          </a:bodyPr>
          <a:lstStyle/>
          <a:p>
            <a:r>
              <a:rPr lang="en-US" b="1" u="sng" dirty="0" smtClean="0"/>
              <a:t>Program Specific Outcomes(PSOs)</a:t>
            </a:r>
            <a:r>
              <a:rPr lang="en-US" dirty="0" smtClean="0"/>
              <a:t/>
            </a:r>
            <a:br>
              <a:rPr lang="en-US" dirty="0" smtClean="0"/>
            </a:br>
            <a:endParaRPr lang="en-US" dirty="0"/>
          </a:p>
        </p:txBody>
      </p:sp>
      <p:sp>
        <p:nvSpPr>
          <p:cNvPr id="3" name="Content Placeholder 2"/>
          <p:cNvSpPr>
            <a:spLocks noGrp="1"/>
          </p:cNvSpPr>
          <p:nvPr>
            <p:ph idx="1"/>
          </p:nvPr>
        </p:nvSpPr>
        <p:spPr>
          <a:xfrm>
            <a:off x="609600" y="1981200"/>
            <a:ext cx="9052560" cy="5129425"/>
          </a:xfrm>
        </p:spPr>
        <p:txBody>
          <a:bodyPr>
            <a:normAutofit/>
          </a:bodyPr>
          <a:lstStyle/>
          <a:p>
            <a:pPr>
              <a:buNone/>
            </a:pPr>
            <a:r>
              <a:rPr lang="en-US" dirty="0" smtClean="0"/>
              <a:t>  </a:t>
            </a:r>
          </a:p>
          <a:p>
            <a:pPr lvl="0">
              <a:buNone/>
            </a:pPr>
            <a:r>
              <a:rPr lang="en-US" dirty="0" smtClean="0"/>
              <a:t>PSO1: Ability to understand, Analyze and implement programs in programming languages, as well apply concepts in core areas of Computer Science.</a:t>
            </a:r>
          </a:p>
          <a:p>
            <a:pPr>
              <a:buNone/>
            </a:pPr>
            <a:endParaRPr lang="en-US" dirty="0" smtClean="0"/>
          </a:p>
          <a:p>
            <a:pPr lvl="0">
              <a:buNone/>
            </a:pPr>
            <a:r>
              <a:rPr lang="en-US" dirty="0" smtClean="0"/>
              <a:t>PSO2: Ability to use Computational skills in Mathematics, Algorithms and apply software knowledge to develop projects based on architecture of the system, data analysis to solve Real world problems.</a:t>
            </a:r>
          </a:p>
          <a:p>
            <a:pPr>
              <a:buNone/>
            </a:pPr>
            <a:r>
              <a:rPr lang="en-US" dirty="0" smtClean="0"/>
              <a:t>  </a:t>
            </a:r>
          </a:p>
          <a:p>
            <a:pPr lvl="0">
              <a:buNone/>
            </a:pPr>
            <a:r>
              <a:rPr lang="en-US" dirty="0" smtClean="0"/>
              <a:t>PSO3: Ability to participate in Teams and use computer knowledge in various domains to become successful Entrepreneur.</a:t>
            </a:r>
          </a:p>
          <a:p>
            <a:pPr>
              <a:buNone/>
            </a:pPr>
            <a:endParaRPr lang="en-US" dirty="0"/>
          </a:p>
        </p:txBody>
      </p:sp>
      <p:sp>
        <p:nvSpPr>
          <p:cNvPr id="4" name="Footer Placeholder 3"/>
          <p:cNvSpPr>
            <a:spLocks noGrp="1"/>
          </p:cNvSpPr>
          <p:nvPr>
            <p:ph type="ftr" sz="quarter" idx="4294967295"/>
          </p:nvPr>
        </p:nvSpPr>
        <p:spPr>
          <a:xfrm>
            <a:off x="3436620" y="7203864"/>
            <a:ext cx="3185160" cy="413808"/>
          </a:xfrm>
          <a:prstGeom prst="rect">
            <a:avLst/>
          </a:prstGeom>
        </p:spPr>
        <p:txBody>
          <a:bodyPr lIns="101882" tIns="50941" rIns="101882" bIns="50941"/>
          <a:lstStyle/>
          <a:p>
            <a:r>
              <a:rPr lang="en-US" smtClean="0"/>
              <a:t>Dr Rekha B Venkatapur, CSE</a:t>
            </a:r>
            <a:endParaRPr lang="en-US"/>
          </a:p>
        </p:txBody>
      </p:sp>
      <p:sp>
        <p:nvSpPr>
          <p:cNvPr id="5" name="Slide Number Placeholder 4"/>
          <p:cNvSpPr>
            <a:spLocks noGrp="1"/>
          </p:cNvSpPr>
          <p:nvPr>
            <p:ph type="sldNum" sz="quarter" idx="4294967295"/>
          </p:nvPr>
        </p:nvSpPr>
        <p:spPr>
          <a:xfrm>
            <a:off x="7208520" y="7203864"/>
            <a:ext cx="2346960" cy="413808"/>
          </a:xfrm>
          <a:prstGeom prst="rect">
            <a:avLst/>
          </a:prstGeom>
        </p:spPr>
        <p:txBody>
          <a:bodyPr lIns="101882" tIns="50941" rIns="101882" bIns="50941"/>
          <a:lstStyle/>
          <a:p>
            <a:fld id="{BDA81EBD-E76A-4F41-A446-2C36F17D92D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2525028624"/>
              </p:ext>
            </p:extLst>
          </p:nvPr>
        </p:nvGraphicFramePr>
        <p:xfrm>
          <a:off x="228600" y="1524000"/>
          <a:ext cx="9639300" cy="5735180"/>
        </p:xfrm>
        <a:graphic>
          <a:graphicData uri="http://schemas.openxmlformats.org/drawingml/2006/table">
            <a:tbl>
              <a:tblPr>
                <a:tableStyleId>{5C22544A-7EE6-4342-B048-85BDC9FD1C3A}</a:tableStyleId>
              </a:tblPr>
              <a:tblGrid>
                <a:gridCol w="1521740"/>
                <a:gridCol w="6270769"/>
                <a:gridCol w="1846791"/>
              </a:tblGrid>
              <a:tr h="418036">
                <a:tc gridSpan="3">
                  <a:txBody>
                    <a:bodyPr/>
                    <a:lstStyle/>
                    <a:p>
                      <a:pPr marL="0" marR="0">
                        <a:lnSpc>
                          <a:spcPct val="115000"/>
                        </a:lnSpc>
                        <a:spcBef>
                          <a:spcPts val="0"/>
                        </a:spcBef>
                        <a:spcAft>
                          <a:spcPts val="0"/>
                        </a:spcAft>
                      </a:pPr>
                      <a:endParaRPr lang="en-US" sz="1200" dirty="0">
                        <a:effectLst/>
                        <a:latin typeface="Times New Roman" pitchFamily="18" charset="0"/>
                        <a:ea typeface="Calibri"/>
                        <a:cs typeface="Times New Roman" pitchFamily="18" charset="0"/>
                      </a:endParaRPr>
                    </a:p>
                  </a:txBody>
                  <a:tcPr marL="75438" marR="75438" marT="0" marB="0" anchor="ctr"/>
                </a:tc>
                <a:tc hMerge="1">
                  <a:txBody>
                    <a:bodyPr/>
                    <a:lstStyle/>
                    <a:p>
                      <a:endParaRPr lang="en-US"/>
                    </a:p>
                  </a:txBody>
                  <a:tcPr/>
                </a:tc>
                <a:tc hMerge="1">
                  <a:txBody>
                    <a:bodyPr/>
                    <a:lstStyle/>
                    <a:p>
                      <a:endParaRPr lang="en-US"/>
                    </a:p>
                  </a:txBody>
                  <a:tcPr/>
                </a:tc>
              </a:tr>
              <a:tr h="823329">
                <a:tc>
                  <a:txBody>
                    <a:bodyPr/>
                    <a:lstStyle/>
                    <a:p>
                      <a:pPr marL="0" marR="0" algn="ctr">
                        <a:lnSpc>
                          <a:spcPct val="115000"/>
                        </a:lnSpc>
                        <a:spcBef>
                          <a:spcPts val="0"/>
                        </a:spcBef>
                        <a:spcAft>
                          <a:spcPts val="0"/>
                        </a:spcAft>
                      </a:pPr>
                      <a:r>
                        <a:rPr lang="en-IN" sz="1600" b="1" dirty="0">
                          <a:effectLst/>
                          <a:latin typeface="Times New Roman" pitchFamily="18" charset="0"/>
                          <a:cs typeface="Times New Roman" pitchFamily="18" charset="0"/>
                        </a:rPr>
                        <a:t>18CS645.1</a:t>
                      </a:r>
                      <a:endParaRPr lang="en-US" sz="1600" b="1" dirty="0">
                        <a:effectLst/>
                        <a:latin typeface="Times New Roman" pitchFamily="18" charset="0"/>
                        <a:ea typeface="Calibri"/>
                        <a:cs typeface="Times New Roman" pitchFamily="18" charset="0"/>
                      </a:endParaRPr>
                    </a:p>
                  </a:txBody>
                  <a:tcPr marL="75438" marR="75438" marT="0" marB="0" anchor="ctr"/>
                </a:tc>
                <a:tc>
                  <a:txBody>
                    <a:bodyPr/>
                    <a:lstStyle/>
                    <a:p>
                      <a:pPr marL="0" marR="82550" indent="0">
                        <a:lnSpc>
                          <a:spcPct val="150000"/>
                        </a:lnSpc>
                        <a:spcBef>
                          <a:spcPts val="0"/>
                        </a:spcBef>
                        <a:spcAft>
                          <a:spcPts val="0"/>
                        </a:spcAft>
                        <a:tabLst>
                          <a:tab pos="203200" algn="l"/>
                          <a:tab pos="331470" algn="l"/>
                        </a:tabLst>
                      </a:pPr>
                      <a:r>
                        <a:rPr lang="en-US" sz="1600" b="1" dirty="0">
                          <a:effectLst/>
                          <a:latin typeface="Times New Roman" pitchFamily="18" charset="0"/>
                          <a:cs typeface="Times New Roman" pitchFamily="18" charset="0"/>
                        </a:rPr>
                        <a:t>Identify the System components and apply analytical modeling methods to simulate the activities of systems- Queuing, inventory &amp; reliability. </a:t>
                      </a:r>
                      <a:endParaRPr lang="en-US" sz="1600" b="1" dirty="0">
                        <a:effectLst/>
                        <a:latin typeface="Times New Roman" pitchFamily="18" charset="0"/>
                        <a:ea typeface="PMingLiU"/>
                        <a:cs typeface="Times New Roman" pitchFamily="18" charset="0"/>
                      </a:endParaRPr>
                    </a:p>
                  </a:txBody>
                  <a:tcPr marL="75438" marR="75438" marT="0" marB="0" anchor="ctr"/>
                </a:tc>
                <a:tc>
                  <a:txBody>
                    <a:bodyPr/>
                    <a:lstStyle/>
                    <a:p>
                      <a:pPr marL="0" marR="0">
                        <a:lnSpc>
                          <a:spcPct val="115000"/>
                        </a:lnSpc>
                        <a:spcBef>
                          <a:spcPts val="0"/>
                        </a:spcBef>
                        <a:spcAft>
                          <a:spcPts val="1000"/>
                        </a:spcAft>
                      </a:pPr>
                      <a:r>
                        <a:rPr lang="en-IN" sz="1600" b="1" dirty="0">
                          <a:effectLst/>
                          <a:latin typeface="Times New Roman" pitchFamily="18" charset="0"/>
                          <a:cs typeface="Times New Roman" pitchFamily="18" charset="0"/>
                        </a:rPr>
                        <a:t>Applying (K3)</a:t>
                      </a:r>
                      <a:endParaRPr lang="en-US" sz="1600" b="1" dirty="0">
                        <a:effectLst/>
                        <a:latin typeface="Times New Roman" pitchFamily="18" charset="0"/>
                        <a:ea typeface="Calibri"/>
                        <a:cs typeface="Times New Roman" pitchFamily="18" charset="0"/>
                      </a:endParaRPr>
                    </a:p>
                  </a:txBody>
                  <a:tcPr marL="75438" marR="75438" marT="0" marB="0"/>
                </a:tc>
              </a:tr>
              <a:tr h="1097052">
                <a:tc>
                  <a:txBody>
                    <a:bodyPr/>
                    <a:lstStyle/>
                    <a:p>
                      <a:pPr marL="0" marR="0" algn="ctr">
                        <a:lnSpc>
                          <a:spcPct val="115000"/>
                        </a:lnSpc>
                        <a:spcBef>
                          <a:spcPts val="0"/>
                        </a:spcBef>
                        <a:spcAft>
                          <a:spcPts val="0"/>
                        </a:spcAft>
                      </a:pPr>
                      <a:r>
                        <a:rPr lang="en-IN" sz="1600" b="1">
                          <a:effectLst/>
                          <a:latin typeface="Times New Roman" pitchFamily="18" charset="0"/>
                          <a:cs typeface="Times New Roman" pitchFamily="18" charset="0"/>
                        </a:rPr>
                        <a:t>18CS645.2</a:t>
                      </a:r>
                      <a:endParaRPr lang="en-US" sz="1600" b="1">
                        <a:effectLst/>
                        <a:latin typeface="Times New Roman" pitchFamily="18" charset="0"/>
                        <a:ea typeface="Calibri"/>
                        <a:cs typeface="Times New Roman" pitchFamily="18" charset="0"/>
                      </a:endParaRPr>
                    </a:p>
                  </a:txBody>
                  <a:tcPr marL="75438" marR="75438" marT="0" marB="0" anchor="ctr"/>
                </a:tc>
                <a:tc>
                  <a:txBody>
                    <a:bodyPr/>
                    <a:lstStyle/>
                    <a:p>
                      <a:pPr marL="0" marR="82550" indent="0" algn="just">
                        <a:lnSpc>
                          <a:spcPct val="150000"/>
                        </a:lnSpc>
                        <a:spcBef>
                          <a:spcPts val="0"/>
                        </a:spcBef>
                        <a:spcAft>
                          <a:spcPts val="0"/>
                        </a:spcAft>
                        <a:tabLst>
                          <a:tab pos="203200" algn="l"/>
                          <a:tab pos="331470" algn="l"/>
                        </a:tabLst>
                      </a:pPr>
                      <a:r>
                        <a:rPr lang="en-US" sz="1600" b="1" dirty="0">
                          <a:effectLst/>
                          <a:latin typeface="Times New Roman" pitchFamily="18" charset="0"/>
                          <a:cs typeface="Times New Roman" pitchFamily="18" charset="0"/>
                        </a:rPr>
                        <a:t>Make use of the characteristics of a Discrete system and Event scheduling time advance algorithm to model the Single Queuing Simulation in Java. Identify useful statistical models, discrete and continuous distributions.</a:t>
                      </a:r>
                      <a:endParaRPr lang="en-US" sz="1600" b="1" dirty="0">
                        <a:effectLst/>
                        <a:latin typeface="Times New Roman" pitchFamily="18" charset="0"/>
                        <a:ea typeface="PMingLiU"/>
                        <a:cs typeface="Times New Roman" pitchFamily="18" charset="0"/>
                      </a:endParaRPr>
                    </a:p>
                  </a:txBody>
                  <a:tcPr marL="75438" marR="75438" marT="0" marB="0" anchor="ctr"/>
                </a:tc>
                <a:tc>
                  <a:txBody>
                    <a:bodyPr/>
                    <a:lstStyle/>
                    <a:p>
                      <a:pPr marL="0" marR="0">
                        <a:lnSpc>
                          <a:spcPct val="115000"/>
                        </a:lnSpc>
                        <a:spcBef>
                          <a:spcPts val="0"/>
                        </a:spcBef>
                        <a:spcAft>
                          <a:spcPts val="1000"/>
                        </a:spcAft>
                      </a:pPr>
                      <a:r>
                        <a:rPr lang="en-IN" sz="1600" b="1">
                          <a:effectLst/>
                          <a:latin typeface="Times New Roman" pitchFamily="18" charset="0"/>
                          <a:cs typeface="Times New Roman" pitchFamily="18" charset="0"/>
                        </a:rPr>
                        <a:t>Applying (K3)</a:t>
                      </a:r>
                      <a:endParaRPr lang="en-US" sz="1600" b="1">
                        <a:effectLst/>
                        <a:latin typeface="Times New Roman" pitchFamily="18" charset="0"/>
                        <a:ea typeface="Calibri"/>
                        <a:cs typeface="Times New Roman" pitchFamily="18" charset="0"/>
                      </a:endParaRPr>
                    </a:p>
                  </a:txBody>
                  <a:tcPr marL="75438" marR="75438" marT="0" marB="0"/>
                </a:tc>
              </a:tr>
              <a:tr h="1111078">
                <a:tc>
                  <a:txBody>
                    <a:bodyPr/>
                    <a:lstStyle/>
                    <a:p>
                      <a:pPr marL="0" marR="0" algn="ctr">
                        <a:lnSpc>
                          <a:spcPct val="115000"/>
                        </a:lnSpc>
                        <a:spcBef>
                          <a:spcPts val="0"/>
                        </a:spcBef>
                        <a:spcAft>
                          <a:spcPts val="0"/>
                        </a:spcAft>
                      </a:pPr>
                      <a:r>
                        <a:rPr lang="en-IN" sz="1600" b="1">
                          <a:effectLst/>
                          <a:latin typeface="Times New Roman" pitchFamily="18" charset="0"/>
                          <a:cs typeface="Times New Roman" pitchFamily="18" charset="0"/>
                        </a:rPr>
                        <a:t>18CS645.3</a:t>
                      </a:r>
                      <a:endParaRPr lang="en-US" sz="1600" b="1">
                        <a:effectLst/>
                        <a:latin typeface="Times New Roman" pitchFamily="18" charset="0"/>
                        <a:ea typeface="Calibri"/>
                        <a:cs typeface="Times New Roman" pitchFamily="18" charset="0"/>
                      </a:endParaRPr>
                    </a:p>
                  </a:txBody>
                  <a:tcPr marL="75438" marR="75438" marT="0" marB="0" anchor="ctr"/>
                </a:tc>
                <a:tc>
                  <a:txBody>
                    <a:bodyPr/>
                    <a:lstStyle/>
                    <a:p>
                      <a:pPr marL="0" marR="0">
                        <a:lnSpc>
                          <a:spcPct val="115000"/>
                        </a:lnSpc>
                        <a:spcBef>
                          <a:spcPts val="0"/>
                        </a:spcBef>
                        <a:spcAft>
                          <a:spcPts val="0"/>
                        </a:spcAft>
                      </a:pPr>
                      <a:r>
                        <a:rPr lang="en-IN" sz="1600" b="1" dirty="0">
                          <a:effectLst/>
                          <a:latin typeface="Times New Roman" pitchFamily="18" charset="0"/>
                          <a:cs typeface="Times New Roman" pitchFamily="18" charset="0"/>
                        </a:rPr>
                        <a:t>Model the behaviour of M/G/1 queue behaviour with measures of performance of queuing systems, Random number and </a:t>
                      </a:r>
                      <a:r>
                        <a:rPr lang="en-IN" sz="1600" b="1" dirty="0" err="1">
                          <a:effectLst/>
                          <a:latin typeface="Times New Roman" pitchFamily="18" charset="0"/>
                          <a:cs typeface="Times New Roman" pitchFamily="18" charset="0"/>
                        </a:rPr>
                        <a:t>variate</a:t>
                      </a:r>
                      <a:r>
                        <a:rPr lang="en-IN" sz="1600" b="1" dirty="0">
                          <a:effectLst/>
                          <a:latin typeface="Times New Roman" pitchFamily="18" charset="0"/>
                          <a:cs typeface="Times New Roman" pitchFamily="18" charset="0"/>
                        </a:rPr>
                        <a:t> generation, Tests for random numbers.</a:t>
                      </a:r>
                      <a:endParaRPr lang="en-US" sz="1600" b="1" dirty="0">
                        <a:effectLst/>
                        <a:latin typeface="Times New Roman" pitchFamily="18" charset="0"/>
                        <a:ea typeface="Calibri"/>
                        <a:cs typeface="Times New Roman" pitchFamily="18" charset="0"/>
                      </a:endParaRPr>
                    </a:p>
                  </a:txBody>
                  <a:tcPr marL="75438" marR="75438" marT="0" marB="0" anchor="ctr"/>
                </a:tc>
                <a:tc>
                  <a:txBody>
                    <a:bodyPr/>
                    <a:lstStyle/>
                    <a:p>
                      <a:pPr marL="0" marR="0">
                        <a:lnSpc>
                          <a:spcPct val="115000"/>
                        </a:lnSpc>
                        <a:spcBef>
                          <a:spcPts val="0"/>
                        </a:spcBef>
                        <a:spcAft>
                          <a:spcPts val="1000"/>
                        </a:spcAft>
                      </a:pPr>
                      <a:r>
                        <a:rPr lang="en-IN" sz="1600" b="1">
                          <a:effectLst/>
                          <a:latin typeface="Times New Roman" pitchFamily="18" charset="0"/>
                          <a:cs typeface="Times New Roman" pitchFamily="18" charset="0"/>
                        </a:rPr>
                        <a:t>Applying (K3)</a:t>
                      </a:r>
                      <a:endParaRPr lang="en-US" sz="1600" b="1">
                        <a:effectLst/>
                        <a:latin typeface="Times New Roman" pitchFamily="18" charset="0"/>
                        <a:ea typeface="Calibri"/>
                        <a:cs typeface="Times New Roman" pitchFamily="18" charset="0"/>
                      </a:endParaRPr>
                    </a:p>
                  </a:txBody>
                  <a:tcPr marL="75438" marR="75438" marT="0" marB="0"/>
                </a:tc>
              </a:tr>
              <a:tr h="912402">
                <a:tc>
                  <a:txBody>
                    <a:bodyPr/>
                    <a:lstStyle/>
                    <a:p>
                      <a:pPr marL="0" marR="0" algn="ctr">
                        <a:lnSpc>
                          <a:spcPct val="115000"/>
                        </a:lnSpc>
                        <a:spcBef>
                          <a:spcPts val="0"/>
                        </a:spcBef>
                        <a:spcAft>
                          <a:spcPts val="0"/>
                        </a:spcAft>
                      </a:pPr>
                      <a:r>
                        <a:rPr lang="en-IN" sz="1600" b="1">
                          <a:effectLst/>
                          <a:latin typeface="Times New Roman" pitchFamily="18" charset="0"/>
                          <a:cs typeface="Times New Roman" pitchFamily="18" charset="0"/>
                        </a:rPr>
                        <a:t>18CS645.4</a:t>
                      </a:r>
                      <a:endParaRPr lang="en-US" sz="1600" b="1">
                        <a:effectLst/>
                        <a:latin typeface="Times New Roman" pitchFamily="18" charset="0"/>
                        <a:ea typeface="Calibri"/>
                        <a:cs typeface="Times New Roman" pitchFamily="18" charset="0"/>
                      </a:endParaRPr>
                    </a:p>
                  </a:txBody>
                  <a:tcPr marL="75438" marR="75438" marT="0" marB="0" anchor="ctr"/>
                </a:tc>
                <a:tc>
                  <a:txBody>
                    <a:bodyPr/>
                    <a:lstStyle/>
                    <a:p>
                      <a:pPr marL="0" marR="0">
                        <a:lnSpc>
                          <a:spcPct val="115000"/>
                        </a:lnSpc>
                        <a:spcBef>
                          <a:spcPts val="0"/>
                        </a:spcBef>
                        <a:spcAft>
                          <a:spcPts val="0"/>
                        </a:spcAft>
                      </a:pPr>
                      <a:r>
                        <a:rPr lang="en-IN" sz="1600" b="1" dirty="0">
                          <a:effectLst/>
                          <a:latin typeface="Times New Roman" pitchFamily="18" charset="0"/>
                          <a:cs typeface="Times New Roman" pitchFamily="18" charset="0"/>
                        </a:rPr>
                        <a:t>Identify the steps in Input Modelling by choosing parameters, Solve Goodness of fit tests problems.</a:t>
                      </a:r>
                      <a:endParaRPr lang="en-US" sz="1600" b="1" dirty="0">
                        <a:effectLst/>
                        <a:latin typeface="Times New Roman" pitchFamily="18" charset="0"/>
                        <a:ea typeface="Calibri"/>
                        <a:cs typeface="Times New Roman" pitchFamily="18" charset="0"/>
                      </a:endParaRPr>
                    </a:p>
                  </a:txBody>
                  <a:tcPr marL="75438" marR="75438" marT="0" marB="0" anchor="ctr"/>
                </a:tc>
                <a:tc>
                  <a:txBody>
                    <a:bodyPr/>
                    <a:lstStyle/>
                    <a:p>
                      <a:pPr marL="0" marR="0">
                        <a:lnSpc>
                          <a:spcPct val="115000"/>
                        </a:lnSpc>
                        <a:spcBef>
                          <a:spcPts val="0"/>
                        </a:spcBef>
                        <a:spcAft>
                          <a:spcPts val="1000"/>
                        </a:spcAft>
                      </a:pPr>
                      <a:r>
                        <a:rPr lang="en-IN" sz="1600" b="1">
                          <a:effectLst/>
                          <a:latin typeface="Times New Roman" pitchFamily="18" charset="0"/>
                          <a:cs typeface="Times New Roman" pitchFamily="18" charset="0"/>
                        </a:rPr>
                        <a:t>Applying (K3)</a:t>
                      </a:r>
                      <a:endParaRPr lang="en-US" sz="1600" b="1">
                        <a:effectLst/>
                        <a:latin typeface="Times New Roman" pitchFamily="18" charset="0"/>
                        <a:ea typeface="Calibri"/>
                        <a:cs typeface="Times New Roman" pitchFamily="18" charset="0"/>
                      </a:endParaRPr>
                    </a:p>
                  </a:txBody>
                  <a:tcPr marL="75438" marR="75438" marT="0" marB="0"/>
                </a:tc>
              </a:tr>
              <a:tr h="733344">
                <a:tc>
                  <a:txBody>
                    <a:bodyPr/>
                    <a:lstStyle/>
                    <a:p>
                      <a:pPr marL="0" marR="0" algn="ctr">
                        <a:lnSpc>
                          <a:spcPct val="115000"/>
                        </a:lnSpc>
                        <a:spcBef>
                          <a:spcPts val="0"/>
                        </a:spcBef>
                        <a:spcAft>
                          <a:spcPts val="0"/>
                        </a:spcAft>
                      </a:pPr>
                      <a:r>
                        <a:rPr lang="en-IN" sz="1600" b="1">
                          <a:effectLst/>
                          <a:latin typeface="Times New Roman" pitchFamily="18" charset="0"/>
                          <a:cs typeface="Times New Roman" pitchFamily="18" charset="0"/>
                        </a:rPr>
                        <a:t>18CS645.5</a:t>
                      </a:r>
                      <a:endParaRPr lang="en-US" sz="1600" b="1">
                        <a:effectLst/>
                        <a:latin typeface="Times New Roman" pitchFamily="18" charset="0"/>
                        <a:ea typeface="Calibri"/>
                        <a:cs typeface="Times New Roman" pitchFamily="18" charset="0"/>
                      </a:endParaRPr>
                    </a:p>
                  </a:txBody>
                  <a:tcPr marL="75438" marR="75438" marT="0" marB="0" anchor="ctr"/>
                </a:tc>
                <a:tc>
                  <a:txBody>
                    <a:bodyPr/>
                    <a:lstStyle/>
                    <a:p>
                      <a:pPr marL="0" marR="0">
                        <a:lnSpc>
                          <a:spcPct val="115000"/>
                        </a:lnSpc>
                        <a:spcBef>
                          <a:spcPts val="0"/>
                        </a:spcBef>
                        <a:spcAft>
                          <a:spcPts val="0"/>
                        </a:spcAft>
                      </a:pPr>
                      <a:r>
                        <a:rPr lang="en-IN" sz="1600" b="1" dirty="0">
                          <a:effectLst/>
                          <a:latin typeface="Times New Roman" pitchFamily="18" charset="0"/>
                          <a:cs typeface="Times New Roman" pitchFamily="18" charset="0"/>
                        </a:rPr>
                        <a:t>Apply effective verification, calibration and validation of methods, Plan Optimization   through Simulation.</a:t>
                      </a:r>
                      <a:endParaRPr lang="en-US" sz="1600" b="1" dirty="0">
                        <a:effectLst/>
                        <a:latin typeface="Times New Roman" pitchFamily="18" charset="0"/>
                        <a:ea typeface="Calibri"/>
                        <a:cs typeface="Times New Roman" pitchFamily="18" charset="0"/>
                      </a:endParaRPr>
                    </a:p>
                  </a:txBody>
                  <a:tcPr marL="75438" marR="75438" marT="0" marB="0" anchor="ctr"/>
                </a:tc>
                <a:tc>
                  <a:txBody>
                    <a:bodyPr/>
                    <a:lstStyle/>
                    <a:p>
                      <a:pPr marL="0" marR="0">
                        <a:lnSpc>
                          <a:spcPct val="115000"/>
                        </a:lnSpc>
                        <a:spcBef>
                          <a:spcPts val="0"/>
                        </a:spcBef>
                        <a:spcAft>
                          <a:spcPts val="1000"/>
                        </a:spcAft>
                      </a:pPr>
                      <a:r>
                        <a:rPr lang="en-IN" sz="1600" b="1" dirty="0">
                          <a:effectLst/>
                          <a:latin typeface="Times New Roman" pitchFamily="18" charset="0"/>
                          <a:cs typeface="Times New Roman" pitchFamily="18" charset="0"/>
                        </a:rPr>
                        <a:t>Applying (K3)</a:t>
                      </a:r>
                      <a:endParaRPr lang="en-US" sz="1600" b="1" dirty="0">
                        <a:effectLst/>
                        <a:latin typeface="Times New Roman" pitchFamily="18" charset="0"/>
                        <a:ea typeface="Calibri"/>
                        <a:cs typeface="Times New Roman" pitchFamily="18" charset="0"/>
                      </a:endParaRPr>
                    </a:p>
                  </a:txBody>
                  <a:tcPr marL="75438" marR="75438" marT="0" marB="0"/>
                </a:tc>
              </a:tr>
            </a:tbl>
          </a:graphicData>
        </a:graphic>
      </p:graphicFrame>
      <p:sp>
        <p:nvSpPr>
          <p:cNvPr id="4" name="Footer Placeholder 3"/>
          <p:cNvSpPr>
            <a:spLocks noGrp="1"/>
          </p:cNvSpPr>
          <p:nvPr>
            <p:ph type="ftr" sz="quarter" idx="4294967295"/>
          </p:nvPr>
        </p:nvSpPr>
        <p:spPr>
          <a:xfrm>
            <a:off x="3436620" y="7203864"/>
            <a:ext cx="3185160" cy="413808"/>
          </a:xfrm>
          <a:prstGeom prst="rect">
            <a:avLst/>
          </a:prstGeom>
        </p:spPr>
        <p:txBody>
          <a:bodyPr lIns="101882" tIns="50941" rIns="101882" bIns="50941"/>
          <a:lstStyle/>
          <a:p>
            <a:r>
              <a:rPr lang="en-US" smtClean="0"/>
              <a:t>Dr Rekha B Venkatapur, CSE</a:t>
            </a:r>
            <a:endParaRPr lang="en-US" dirty="0"/>
          </a:p>
        </p:txBody>
      </p:sp>
      <p:sp>
        <p:nvSpPr>
          <p:cNvPr id="5" name="Slide Number Placeholder 4"/>
          <p:cNvSpPr>
            <a:spLocks noGrp="1"/>
          </p:cNvSpPr>
          <p:nvPr>
            <p:ph type="sldNum" sz="quarter" idx="4294967295"/>
          </p:nvPr>
        </p:nvSpPr>
        <p:spPr>
          <a:xfrm>
            <a:off x="7208520" y="7203864"/>
            <a:ext cx="2346960" cy="413808"/>
          </a:xfrm>
          <a:prstGeom prst="rect">
            <a:avLst/>
          </a:prstGeom>
        </p:spPr>
        <p:txBody>
          <a:bodyPr lIns="101882" tIns="50941" rIns="101882" bIns="50941"/>
          <a:lstStyle/>
          <a:p>
            <a:fld id="{BDA81EBD-E76A-4F41-A446-2C36F17D92D6}" type="slidenum">
              <a:rPr lang="en-US" smtClean="0"/>
              <a:pPr/>
              <a:t>6</a:t>
            </a:fld>
            <a:endParaRPr lang="en-US"/>
          </a:p>
        </p:txBody>
      </p:sp>
      <p:sp>
        <p:nvSpPr>
          <p:cNvPr id="7" name="Rectangle 6"/>
          <p:cNvSpPr/>
          <p:nvPr/>
        </p:nvSpPr>
        <p:spPr>
          <a:xfrm>
            <a:off x="251460" y="86360"/>
            <a:ext cx="9220200" cy="1377072"/>
          </a:xfrm>
          <a:prstGeom prst="rect">
            <a:avLst/>
          </a:prstGeom>
        </p:spPr>
        <p:txBody>
          <a:bodyPr wrap="square" lIns="101882" tIns="50941" rIns="101882" bIns="50941">
            <a:spAutoFit/>
          </a:bodyPr>
          <a:lstStyle/>
          <a:p>
            <a:pPr>
              <a:lnSpc>
                <a:spcPct val="115000"/>
              </a:lnSpc>
            </a:pPr>
            <a:r>
              <a:rPr lang="en-IN" dirty="0">
                <a:latin typeface="Times New Roman" pitchFamily="18" charset="0"/>
                <a:cs typeface="Times New Roman" pitchFamily="18" charset="0"/>
              </a:rPr>
              <a:t>Course Learning Outcomes:</a:t>
            </a:r>
            <a:endParaRPr lang="en-US" dirty="0">
              <a:latin typeface="Times New Roman" pitchFamily="18" charset="0"/>
              <a:cs typeface="Times New Roman" pitchFamily="18" charset="0"/>
            </a:endParaRPr>
          </a:p>
          <a:p>
            <a:pPr>
              <a:lnSpc>
                <a:spcPct val="115000"/>
              </a:lnSpc>
            </a:pPr>
            <a:r>
              <a:rPr lang="en-IN" dirty="0">
                <a:latin typeface="Times New Roman" pitchFamily="18" charset="0"/>
                <a:cs typeface="Times New Roman" pitchFamily="18" charset="0"/>
              </a:rPr>
              <a:t>After completing the course, the students will be able to,                                                </a:t>
            </a:r>
            <a:endParaRPr lang="en-US" dirty="0">
              <a:latin typeface="Times New Roman" pitchFamily="18" charset="0"/>
              <a:cs typeface="Times New Roman" pitchFamily="18" charset="0"/>
            </a:endParaRPr>
          </a:p>
          <a:p>
            <a:pPr>
              <a:lnSpc>
                <a:spcPct val="115000"/>
              </a:lnSpc>
            </a:pPr>
            <a:r>
              <a:rPr lang="en-IN" dirty="0">
                <a:latin typeface="Times New Roman" pitchFamily="18" charset="0"/>
                <a:cs typeface="Times New Roman" pitchFamily="18" charset="0"/>
              </a:rPr>
              <a:t>                                                                                                                                                           Bloom’s Level</a:t>
            </a:r>
            <a:endParaRPr lang="en-US" dirty="0">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xmlns="" val="133329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457200"/>
            <a:ext cx="35052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173223" y="2148077"/>
            <a:ext cx="7428230" cy="2533650"/>
          </a:xfrm>
          <a:custGeom>
            <a:avLst/>
            <a:gdLst/>
            <a:ahLst/>
            <a:cxnLst/>
            <a:rect l="l" t="t" r="r" b="b"/>
            <a:pathLst>
              <a:path w="7428230" h="2533650">
                <a:moveTo>
                  <a:pt x="7427976" y="0"/>
                </a:moveTo>
                <a:lnTo>
                  <a:pt x="7427976" y="2533650"/>
                </a:lnTo>
                <a:lnTo>
                  <a:pt x="0" y="2533650"/>
                </a:lnTo>
                <a:lnTo>
                  <a:pt x="0" y="0"/>
                </a:lnTo>
                <a:lnTo>
                  <a:pt x="7427976" y="0"/>
                </a:lnTo>
                <a:close/>
              </a:path>
            </a:pathLst>
          </a:custGeom>
          <a:solidFill>
            <a:srgbClr val="00007C"/>
          </a:solidFill>
        </p:spPr>
        <p:txBody>
          <a:bodyPr wrap="square" lIns="0" tIns="0" rIns="0" bIns="0" rtlCol="0"/>
          <a:lstStyle/>
          <a:p>
            <a:endParaRPr/>
          </a:p>
        </p:txBody>
      </p:sp>
      <p:sp>
        <p:nvSpPr>
          <p:cNvPr id="4" name="object 4"/>
          <p:cNvSpPr/>
          <p:nvPr/>
        </p:nvSpPr>
        <p:spPr>
          <a:xfrm>
            <a:off x="1030224" y="4050029"/>
            <a:ext cx="568960" cy="631825"/>
          </a:xfrm>
          <a:custGeom>
            <a:avLst/>
            <a:gdLst/>
            <a:ahLst/>
            <a:cxnLst/>
            <a:rect l="l" t="t" r="r" b="b"/>
            <a:pathLst>
              <a:path w="568960" h="631825">
                <a:moveTo>
                  <a:pt x="0" y="631698"/>
                </a:moveTo>
                <a:lnTo>
                  <a:pt x="568451" y="631698"/>
                </a:lnTo>
                <a:lnTo>
                  <a:pt x="568451" y="0"/>
                </a:lnTo>
                <a:lnTo>
                  <a:pt x="0" y="0"/>
                </a:lnTo>
                <a:lnTo>
                  <a:pt x="0" y="631698"/>
                </a:lnTo>
                <a:close/>
              </a:path>
            </a:pathLst>
          </a:custGeom>
          <a:solidFill>
            <a:srgbClr val="9A9ACC"/>
          </a:solidFill>
        </p:spPr>
        <p:txBody>
          <a:bodyPr wrap="square" lIns="0" tIns="0" rIns="0" bIns="0" rtlCol="0"/>
          <a:lstStyle/>
          <a:p>
            <a:endParaRPr/>
          </a:p>
        </p:txBody>
      </p:sp>
      <p:sp>
        <p:nvSpPr>
          <p:cNvPr id="5" name="object 5"/>
          <p:cNvSpPr/>
          <p:nvPr/>
        </p:nvSpPr>
        <p:spPr>
          <a:xfrm>
            <a:off x="2173223" y="2148077"/>
            <a:ext cx="565785" cy="633730"/>
          </a:xfrm>
          <a:custGeom>
            <a:avLst/>
            <a:gdLst/>
            <a:ahLst/>
            <a:cxnLst/>
            <a:rect l="l" t="t" r="r" b="b"/>
            <a:pathLst>
              <a:path w="565785" h="633730">
                <a:moveTo>
                  <a:pt x="0" y="633222"/>
                </a:moveTo>
                <a:lnTo>
                  <a:pt x="565403" y="633222"/>
                </a:lnTo>
                <a:lnTo>
                  <a:pt x="565403" y="0"/>
                </a:lnTo>
                <a:lnTo>
                  <a:pt x="0" y="0"/>
                </a:lnTo>
                <a:lnTo>
                  <a:pt x="0" y="633222"/>
                </a:lnTo>
                <a:close/>
              </a:path>
            </a:pathLst>
          </a:custGeom>
          <a:solidFill>
            <a:srgbClr val="CCCCE6"/>
          </a:solidFill>
        </p:spPr>
        <p:txBody>
          <a:bodyPr wrap="square" lIns="0" tIns="0" rIns="0" bIns="0" rtlCol="0"/>
          <a:lstStyle/>
          <a:p>
            <a:endParaRPr/>
          </a:p>
        </p:txBody>
      </p:sp>
      <p:sp>
        <p:nvSpPr>
          <p:cNvPr id="6" name="object 6"/>
          <p:cNvSpPr/>
          <p:nvPr/>
        </p:nvSpPr>
        <p:spPr>
          <a:xfrm>
            <a:off x="2738627" y="1524000"/>
            <a:ext cx="586105" cy="624205"/>
          </a:xfrm>
          <a:custGeom>
            <a:avLst/>
            <a:gdLst/>
            <a:ahLst/>
            <a:cxnLst/>
            <a:rect l="l" t="t" r="r" b="b"/>
            <a:pathLst>
              <a:path w="586104" h="624205">
                <a:moveTo>
                  <a:pt x="0" y="624077"/>
                </a:moveTo>
                <a:lnTo>
                  <a:pt x="585977" y="624077"/>
                </a:lnTo>
                <a:lnTo>
                  <a:pt x="585977" y="0"/>
                </a:lnTo>
                <a:lnTo>
                  <a:pt x="0" y="0"/>
                </a:lnTo>
                <a:lnTo>
                  <a:pt x="0" y="624077"/>
                </a:lnTo>
                <a:close/>
              </a:path>
            </a:pathLst>
          </a:custGeom>
          <a:solidFill>
            <a:srgbClr val="CCCCE6"/>
          </a:solidFill>
        </p:spPr>
        <p:txBody>
          <a:bodyPr wrap="square" lIns="0" tIns="0" rIns="0" bIns="0" rtlCol="0"/>
          <a:lstStyle/>
          <a:p>
            <a:endParaRPr/>
          </a:p>
        </p:txBody>
      </p:sp>
      <p:sp>
        <p:nvSpPr>
          <p:cNvPr id="7" name="object 7"/>
          <p:cNvSpPr/>
          <p:nvPr/>
        </p:nvSpPr>
        <p:spPr>
          <a:xfrm>
            <a:off x="1598675" y="4050029"/>
            <a:ext cx="584835" cy="631825"/>
          </a:xfrm>
          <a:custGeom>
            <a:avLst/>
            <a:gdLst/>
            <a:ahLst/>
            <a:cxnLst/>
            <a:rect l="l" t="t" r="r" b="b"/>
            <a:pathLst>
              <a:path w="584835" h="631825">
                <a:moveTo>
                  <a:pt x="0" y="631698"/>
                </a:moveTo>
                <a:lnTo>
                  <a:pt x="584454" y="631698"/>
                </a:lnTo>
                <a:lnTo>
                  <a:pt x="584454" y="0"/>
                </a:lnTo>
                <a:lnTo>
                  <a:pt x="0" y="0"/>
                </a:lnTo>
                <a:lnTo>
                  <a:pt x="0" y="631698"/>
                </a:lnTo>
                <a:close/>
              </a:path>
            </a:pathLst>
          </a:custGeom>
          <a:solidFill>
            <a:srgbClr val="00007C"/>
          </a:solidFill>
        </p:spPr>
        <p:txBody>
          <a:bodyPr wrap="square" lIns="0" tIns="0" rIns="0" bIns="0" rtlCol="0"/>
          <a:lstStyle/>
          <a:p>
            <a:endParaRPr/>
          </a:p>
        </p:txBody>
      </p:sp>
      <p:sp>
        <p:nvSpPr>
          <p:cNvPr id="8" name="object 8"/>
          <p:cNvSpPr/>
          <p:nvPr/>
        </p:nvSpPr>
        <p:spPr>
          <a:xfrm>
            <a:off x="2738627" y="2148077"/>
            <a:ext cx="586105" cy="643255"/>
          </a:xfrm>
          <a:custGeom>
            <a:avLst/>
            <a:gdLst/>
            <a:ahLst/>
            <a:cxnLst/>
            <a:rect l="l" t="t" r="r" b="b"/>
            <a:pathLst>
              <a:path w="586104" h="643255">
                <a:moveTo>
                  <a:pt x="585977" y="0"/>
                </a:moveTo>
                <a:lnTo>
                  <a:pt x="585977" y="643127"/>
                </a:lnTo>
                <a:lnTo>
                  <a:pt x="0" y="643127"/>
                </a:lnTo>
                <a:lnTo>
                  <a:pt x="0" y="0"/>
                </a:lnTo>
                <a:lnTo>
                  <a:pt x="585977" y="0"/>
                </a:lnTo>
                <a:close/>
              </a:path>
            </a:pathLst>
          </a:custGeom>
          <a:solidFill>
            <a:srgbClr val="9A9ACC"/>
          </a:solidFill>
        </p:spPr>
        <p:txBody>
          <a:bodyPr wrap="square" lIns="0" tIns="0" rIns="0" bIns="0" rtlCol="0"/>
          <a:lstStyle/>
          <a:p>
            <a:endParaRPr/>
          </a:p>
        </p:txBody>
      </p:sp>
      <p:sp>
        <p:nvSpPr>
          <p:cNvPr id="9" name="object 9"/>
          <p:cNvSpPr/>
          <p:nvPr/>
        </p:nvSpPr>
        <p:spPr>
          <a:xfrm>
            <a:off x="1598675" y="2781300"/>
            <a:ext cx="574675" cy="624205"/>
          </a:xfrm>
          <a:custGeom>
            <a:avLst/>
            <a:gdLst/>
            <a:ahLst/>
            <a:cxnLst/>
            <a:rect l="l" t="t" r="r" b="b"/>
            <a:pathLst>
              <a:path w="574675" h="624204">
                <a:moveTo>
                  <a:pt x="0" y="624077"/>
                </a:moveTo>
                <a:lnTo>
                  <a:pt x="574547" y="624077"/>
                </a:lnTo>
                <a:lnTo>
                  <a:pt x="574547" y="0"/>
                </a:lnTo>
                <a:lnTo>
                  <a:pt x="0" y="0"/>
                </a:lnTo>
                <a:lnTo>
                  <a:pt x="0" y="624077"/>
                </a:lnTo>
                <a:close/>
              </a:path>
            </a:pathLst>
          </a:custGeom>
          <a:solidFill>
            <a:srgbClr val="CCCCE6"/>
          </a:solidFill>
        </p:spPr>
        <p:txBody>
          <a:bodyPr wrap="square" lIns="0" tIns="0" rIns="0" bIns="0" rtlCol="0"/>
          <a:lstStyle/>
          <a:p>
            <a:endParaRPr/>
          </a:p>
        </p:txBody>
      </p:sp>
      <p:sp>
        <p:nvSpPr>
          <p:cNvPr id="10" name="object 10"/>
          <p:cNvSpPr/>
          <p:nvPr/>
        </p:nvSpPr>
        <p:spPr>
          <a:xfrm>
            <a:off x="457200" y="2781300"/>
            <a:ext cx="582930" cy="633730"/>
          </a:xfrm>
          <a:custGeom>
            <a:avLst/>
            <a:gdLst/>
            <a:ahLst/>
            <a:cxnLst/>
            <a:rect l="l" t="t" r="r" b="b"/>
            <a:pathLst>
              <a:path w="582930" h="633729">
                <a:moveTo>
                  <a:pt x="582930" y="0"/>
                </a:moveTo>
                <a:lnTo>
                  <a:pt x="582930" y="633222"/>
                </a:lnTo>
                <a:lnTo>
                  <a:pt x="0" y="633222"/>
                </a:lnTo>
                <a:lnTo>
                  <a:pt x="0" y="0"/>
                </a:lnTo>
                <a:lnTo>
                  <a:pt x="582930" y="0"/>
                </a:lnTo>
                <a:close/>
              </a:path>
            </a:pathLst>
          </a:custGeom>
          <a:solidFill>
            <a:srgbClr val="00007C"/>
          </a:solidFill>
        </p:spPr>
        <p:txBody>
          <a:bodyPr wrap="square" lIns="0" tIns="0" rIns="0" bIns="0" rtlCol="0"/>
          <a:lstStyle/>
          <a:p>
            <a:endParaRPr/>
          </a:p>
        </p:txBody>
      </p:sp>
      <p:sp>
        <p:nvSpPr>
          <p:cNvPr id="11" name="object 11"/>
          <p:cNvSpPr/>
          <p:nvPr/>
        </p:nvSpPr>
        <p:spPr>
          <a:xfrm>
            <a:off x="2173223" y="2781300"/>
            <a:ext cx="574675" cy="633730"/>
          </a:xfrm>
          <a:custGeom>
            <a:avLst/>
            <a:gdLst/>
            <a:ahLst/>
            <a:cxnLst/>
            <a:rect l="l" t="t" r="r" b="b"/>
            <a:pathLst>
              <a:path w="574675" h="633729">
                <a:moveTo>
                  <a:pt x="574548" y="0"/>
                </a:moveTo>
                <a:lnTo>
                  <a:pt x="574548" y="633222"/>
                </a:lnTo>
                <a:lnTo>
                  <a:pt x="0" y="633222"/>
                </a:lnTo>
                <a:lnTo>
                  <a:pt x="0" y="0"/>
                </a:lnTo>
                <a:lnTo>
                  <a:pt x="574548" y="0"/>
                </a:lnTo>
                <a:close/>
              </a:path>
            </a:pathLst>
          </a:custGeom>
          <a:solidFill>
            <a:srgbClr val="9A9ACC"/>
          </a:solidFill>
        </p:spPr>
        <p:txBody>
          <a:bodyPr wrap="square" lIns="0" tIns="0" rIns="0" bIns="0" rtlCol="0"/>
          <a:lstStyle/>
          <a:p>
            <a:endParaRPr/>
          </a:p>
        </p:txBody>
      </p:sp>
      <p:sp>
        <p:nvSpPr>
          <p:cNvPr id="12" name="object 12"/>
          <p:cNvSpPr/>
          <p:nvPr/>
        </p:nvSpPr>
        <p:spPr>
          <a:xfrm>
            <a:off x="1030224" y="3405378"/>
            <a:ext cx="568960" cy="645160"/>
          </a:xfrm>
          <a:custGeom>
            <a:avLst/>
            <a:gdLst/>
            <a:ahLst/>
            <a:cxnLst/>
            <a:rect l="l" t="t" r="r" b="b"/>
            <a:pathLst>
              <a:path w="568960" h="645160">
                <a:moveTo>
                  <a:pt x="0" y="644651"/>
                </a:moveTo>
                <a:lnTo>
                  <a:pt x="568451" y="644651"/>
                </a:lnTo>
                <a:lnTo>
                  <a:pt x="568451" y="0"/>
                </a:lnTo>
                <a:lnTo>
                  <a:pt x="0" y="0"/>
                </a:lnTo>
                <a:lnTo>
                  <a:pt x="0" y="644651"/>
                </a:lnTo>
                <a:close/>
              </a:path>
            </a:pathLst>
          </a:custGeom>
          <a:solidFill>
            <a:srgbClr val="CCCCE6"/>
          </a:solidFill>
        </p:spPr>
        <p:txBody>
          <a:bodyPr wrap="square" lIns="0" tIns="0" rIns="0" bIns="0" rtlCol="0"/>
          <a:lstStyle/>
          <a:p>
            <a:endParaRPr/>
          </a:p>
        </p:txBody>
      </p:sp>
      <p:sp>
        <p:nvSpPr>
          <p:cNvPr id="13" name="object 13"/>
          <p:cNvSpPr/>
          <p:nvPr/>
        </p:nvSpPr>
        <p:spPr>
          <a:xfrm>
            <a:off x="1598675" y="3405378"/>
            <a:ext cx="584835" cy="645160"/>
          </a:xfrm>
          <a:custGeom>
            <a:avLst/>
            <a:gdLst/>
            <a:ahLst/>
            <a:cxnLst/>
            <a:rect l="l" t="t" r="r" b="b"/>
            <a:pathLst>
              <a:path w="584835" h="645160">
                <a:moveTo>
                  <a:pt x="584454" y="0"/>
                </a:moveTo>
                <a:lnTo>
                  <a:pt x="584454" y="644651"/>
                </a:lnTo>
                <a:lnTo>
                  <a:pt x="0" y="644651"/>
                </a:lnTo>
                <a:lnTo>
                  <a:pt x="0" y="0"/>
                </a:lnTo>
                <a:lnTo>
                  <a:pt x="584454" y="0"/>
                </a:lnTo>
                <a:close/>
              </a:path>
            </a:pathLst>
          </a:custGeom>
          <a:solidFill>
            <a:srgbClr val="9A9ACC"/>
          </a:solidFill>
        </p:spPr>
        <p:txBody>
          <a:bodyPr wrap="square" lIns="0" tIns="0" rIns="0" bIns="0" rtlCol="0"/>
          <a:lstStyle/>
          <a:p>
            <a:endParaRPr/>
          </a:p>
        </p:txBody>
      </p:sp>
      <p:sp>
        <p:nvSpPr>
          <p:cNvPr id="14" name="object 14"/>
          <p:cNvSpPr txBox="1">
            <a:spLocks noGrp="1"/>
          </p:cNvSpPr>
          <p:nvPr>
            <p:ph type="title"/>
          </p:nvPr>
        </p:nvSpPr>
        <p:spPr>
          <a:xfrm>
            <a:off x="3508502" y="2541523"/>
            <a:ext cx="538797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FFFF"/>
                </a:solidFill>
              </a:rPr>
              <a:t>Chapter </a:t>
            </a:r>
            <a:r>
              <a:rPr sz="3600" dirty="0">
                <a:solidFill>
                  <a:srgbClr val="FFFFFF"/>
                </a:solidFill>
              </a:rPr>
              <a:t>1 </a:t>
            </a:r>
            <a:r>
              <a:rPr sz="3600" b="1" dirty="0">
                <a:solidFill>
                  <a:srgbClr val="FFFFFF"/>
                </a:solidFill>
                <a:latin typeface="Arial"/>
                <a:cs typeface="Arial"/>
              </a:rPr>
              <a:t>Introduction</a:t>
            </a:r>
            <a:r>
              <a:rPr sz="3600" b="1" spc="-90" dirty="0">
                <a:solidFill>
                  <a:srgbClr val="FFFFFF"/>
                </a:solidFill>
                <a:latin typeface="Arial"/>
                <a:cs typeface="Arial"/>
              </a:rPr>
              <a:t> </a:t>
            </a:r>
            <a:r>
              <a:rPr sz="3600" b="1" dirty="0">
                <a:solidFill>
                  <a:srgbClr val="FFFFFF"/>
                </a:solidFill>
                <a:latin typeface="Arial"/>
                <a:cs typeface="Arial"/>
              </a:rPr>
              <a:t>to</a:t>
            </a:r>
            <a:endParaRPr sz="3600">
              <a:latin typeface="Arial"/>
              <a:cs typeface="Arial"/>
            </a:endParaRPr>
          </a:p>
        </p:txBody>
      </p:sp>
      <p:sp>
        <p:nvSpPr>
          <p:cNvPr id="15" name="object 15"/>
          <p:cNvSpPr txBox="1"/>
          <p:nvPr/>
        </p:nvSpPr>
        <p:spPr>
          <a:xfrm>
            <a:off x="3508502" y="3090164"/>
            <a:ext cx="2363470"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FFFFFF"/>
                </a:solidFill>
                <a:latin typeface="Arial"/>
                <a:cs typeface="Arial"/>
              </a:rPr>
              <a:t>Simulation</a:t>
            </a:r>
            <a:endParaRPr sz="3600">
              <a:latin typeface="Arial"/>
              <a:cs typeface="Arial"/>
            </a:endParaRPr>
          </a:p>
        </p:txBody>
      </p:sp>
      <p:sp>
        <p:nvSpPr>
          <p:cNvPr id="16" name="object 16"/>
          <p:cNvSpPr txBox="1"/>
          <p:nvPr/>
        </p:nvSpPr>
        <p:spPr>
          <a:xfrm>
            <a:off x="3962667" y="4662479"/>
            <a:ext cx="5405120" cy="1051560"/>
          </a:xfrm>
          <a:prstGeom prst="rect">
            <a:avLst/>
          </a:prstGeom>
        </p:spPr>
        <p:txBody>
          <a:bodyPr vert="horz" wrap="square" lIns="0" tIns="98425" rIns="0" bIns="0" rtlCol="0">
            <a:spAutoFit/>
          </a:bodyPr>
          <a:lstStyle/>
          <a:p>
            <a:pPr marR="6985" algn="r">
              <a:lnSpc>
                <a:spcPct val="100000"/>
              </a:lnSpc>
              <a:spcBef>
                <a:spcPts val="775"/>
              </a:spcBef>
            </a:pPr>
            <a:r>
              <a:rPr sz="2800" spc="-5" dirty="0">
                <a:latin typeface="Arial"/>
                <a:cs typeface="Arial"/>
              </a:rPr>
              <a:t>Banks, Carson, Nelson </a:t>
            </a:r>
            <a:r>
              <a:rPr sz="2800" dirty="0">
                <a:latin typeface="Arial"/>
                <a:cs typeface="Arial"/>
              </a:rPr>
              <a:t>&amp;</a:t>
            </a:r>
            <a:r>
              <a:rPr sz="2800" spc="-65" dirty="0">
                <a:latin typeface="Arial"/>
                <a:cs typeface="Arial"/>
              </a:rPr>
              <a:t> </a:t>
            </a:r>
            <a:r>
              <a:rPr sz="2800" spc="-5" dirty="0">
                <a:latin typeface="Arial"/>
                <a:cs typeface="Arial"/>
              </a:rPr>
              <a:t>Nicol</a:t>
            </a:r>
            <a:endParaRPr sz="2800">
              <a:latin typeface="Arial"/>
              <a:cs typeface="Arial"/>
            </a:endParaRPr>
          </a:p>
          <a:p>
            <a:pPr marR="5080" algn="r">
              <a:lnSpc>
                <a:spcPct val="100000"/>
              </a:lnSpc>
              <a:spcBef>
                <a:spcPts val="680"/>
              </a:spcBef>
            </a:pPr>
            <a:r>
              <a:rPr sz="2800" i="1" spc="-5" dirty="0">
                <a:latin typeface="Arial"/>
                <a:cs typeface="Arial"/>
              </a:rPr>
              <a:t>Discrete-Event </a:t>
            </a:r>
            <a:r>
              <a:rPr sz="2800" i="1" dirty="0">
                <a:latin typeface="Arial"/>
                <a:cs typeface="Arial"/>
              </a:rPr>
              <a:t>System</a:t>
            </a:r>
            <a:r>
              <a:rPr sz="2800" i="1" spc="-70" dirty="0">
                <a:latin typeface="Arial"/>
                <a:cs typeface="Arial"/>
              </a:rPr>
              <a:t> </a:t>
            </a:r>
            <a:r>
              <a:rPr sz="2800" i="1" dirty="0">
                <a:latin typeface="Arial"/>
                <a:cs typeface="Arial"/>
              </a:rPr>
              <a:t>Simulation</a:t>
            </a:r>
            <a:endParaRPr sz="2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1311910" cy="513080"/>
          </a:xfrm>
          <a:prstGeom prst="rect">
            <a:avLst/>
          </a:prstGeom>
        </p:spPr>
        <p:txBody>
          <a:bodyPr vert="horz" wrap="square" lIns="0" tIns="12065" rIns="0" bIns="0" rtlCol="0">
            <a:spAutoFit/>
          </a:bodyPr>
          <a:lstStyle/>
          <a:p>
            <a:pPr marL="12700">
              <a:lnSpc>
                <a:spcPct val="100000"/>
              </a:lnSpc>
              <a:spcBef>
                <a:spcPts val="95"/>
              </a:spcBef>
            </a:pPr>
            <a:r>
              <a:rPr sz="3200" spc="-10" dirty="0"/>
              <a:t>Outline</a:t>
            </a:r>
            <a:endParaRPr sz="3200"/>
          </a:p>
        </p:txBody>
      </p:sp>
      <p:sp>
        <p:nvSpPr>
          <p:cNvPr id="53" name="object 53"/>
          <p:cNvSpPr txBox="1"/>
          <p:nvPr/>
        </p:nvSpPr>
        <p:spPr>
          <a:xfrm>
            <a:off x="8925052" y="6897027"/>
            <a:ext cx="153035"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dirty="0">
                <a:latin typeface="Arial Black"/>
                <a:cs typeface="Arial Black"/>
              </a:rPr>
              <a:pPr marL="25400">
                <a:lnSpc>
                  <a:spcPct val="100000"/>
                </a:lnSpc>
                <a:spcBef>
                  <a:spcPts val="220"/>
                </a:spcBef>
              </a:pPr>
              <a:t>8</a:t>
            </a:fld>
            <a:endParaRPr sz="1200">
              <a:latin typeface="Arial Black"/>
              <a:cs typeface="Arial Black"/>
            </a:endParaRPr>
          </a:p>
        </p:txBody>
      </p:sp>
      <p:sp>
        <p:nvSpPr>
          <p:cNvPr id="52" name="object 52"/>
          <p:cNvSpPr txBox="1"/>
          <p:nvPr/>
        </p:nvSpPr>
        <p:spPr>
          <a:xfrm>
            <a:off x="993902" y="1863344"/>
            <a:ext cx="6522084" cy="4496103"/>
          </a:xfrm>
          <a:prstGeom prst="rect">
            <a:avLst/>
          </a:prstGeom>
        </p:spPr>
        <p:txBody>
          <a:bodyPr vert="horz" wrap="square" lIns="0" tIns="48260" rIns="0" bIns="0" rtlCol="0">
            <a:spAutoFit/>
          </a:bodyPr>
          <a:lstStyle/>
          <a:p>
            <a:pPr marL="355600" indent="-342900">
              <a:lnSpc>
                <a:spcPct val="100000"/>
              </a:lnSpc>
              <a:spcBef>
                <a:spcPts val="380"/>
              </a:spcBef>
              <a:buClr>
                <a:srgbClr val="00007C"/>
              </a:buClr>
              <a:buSzPct val="75000"/>
              <a:buFont typeface="Wingdings"/>
              <a:buChar char=""/>
              <a:tabLst>
                <a:tab pos="354965" algn="l"/>
                <a:tab pos="355600" algn="l"/>
              </a:tabLst>
            </a:pPr>
            <a:r>
              <a:rPr sz="2400" dirty="0">
                <a:latin typeface="Arial"/>
                <a:cs typeface="Arial"/>
              </a:rPr>
              <a:t>When Simulation Is the Appropriate</a:t>
            </a:r>
            <a:r>
              <a:rPr sz="2400" spc="-40" dirty="0">
                <a:latin typeface="Arial"/>
                <a:cs typeface="Arial"/>
              </a:rPr>
              <a:t> </a:t>
            </a:r>
            <a:r>
              <a:rPr sz="2400" dirty="0">
                <a:latin typeface="Arial"/>
                <a:cs typeface="Arial"/>
              </a:rPr>
              <a:t>Tool</a:t>
            </a:r>
            <a:endParaRPr sz="2400">
              <a:latin typeface="Arial"/>
              <a:cs typeface="Arial"/>
            </a:endParaRPr>
          </a:p>
          <a:p>
            <a:pPr marL="355600" indent="-342900">
              <a:lnSpc>
                <a:spcPct val="100000"/>
              </a:lnSpc>
              <a:spcBef>
                <a:spcPts val="280"/>
              </a:spcBef>
              <a:buClr>
                <a:srgbClr val="00007C"/>
              </a:buClr>
              <a:buSzPct val="75000"/>
              <a:buFont typeface="Wingdings"/>
              <a:buChar char=""/>
              <a:tabLst>
                <a:tab pos="354965" algn="l"/>
                <a:tab pos="355600" algn="l"/>
              </a:tabLst>
            </a:pPr>
            <a:r>
              <a:rPr sz="2400" dirty="0">
                <a:latin typeface="Arial"/>
                <a:cs typeface="Arial"/>
              </a:rPr>
              <a:t>When Simulation Is </a:t>
            </a:r>
            <a:r>
              <a:rPr sz="2400" spc="-5" dirty="0">
                <a:latin typeface="Arial"/>
                <a:cs typeface="Arial"/>
              </a:rPr>
              <a:t>Not</a:t>
            </a:r>
            <a:r>
              <a:rPr sz="2400" spc="-40" dirty="0">
                <a:latin typeface="Arial"/>
                <a:cs typeface="Arial"/>
              </a:rPr>
              <a:t> </a:t>
            </a:r>
            <a:r>
              <a:rPr sz="2400" dirty="0">
                <a:latin typeface="Arial"/>
                <a:cs typeface="Arial"/>
              </a:rPr>
              <a:t>Appropriate</a:t>
            </a:r>
            <a:endParaRPr sz="2400">
              <a:latin typeface="Arial"/>
              <a:cs typeface="Arial"/>
            </a:endParaRPr>
          </a:p>
          <a:p>
            <a:pPr marL="355600" indent="-342900">
              <a:lnSpc>
                <a:spcPct val="100000"/>
              </a:lnSpc>
              <a:spcBef>
                <a:spcPts val="285"/>
              </a:spcBef>
              <a:buClr>
                <a:srgbClr val="00007C"/>
              </a:buClr>
              <a:buSzPct val="75000"/>
              <a:buFont typeface="Wingdings"/>
              <a:buChar char=""/>
              <a:tabLst>
                <a:tab pos="354965" algn="l"/>
                <a:tab pos="355600" algn="l"/>
              </a:tabLst>
            </a:pPr>
            <a:r>
              <a:rPr sz="2400" dirty="0">
                <a:latin typeface="Arial"/>
                <a:cs typeface="Arial"/>
              </a:rPr>
              <a:t>Advantages and Disadvantages of</a:t>
            </a:r>
            <a:r>
              <a:rPr sz="2400" spc="-110" dirty="0">
                <a:latin typeface="Arial"/>
                <a:cs typeface="Arial"/>
              </a:rPr>
              <a:t> </a:t>
            </a:r>
            <a:r>
              <a:rPr sz="2400" dirty="0">
                <a:latin typeface="Arial"/>
                <a:cs typeface="Arial"/>
              </a:rPr>
              <a:t>Simulation</a:t>
            </a:r>
            <a:endParaRPr sz="2400">
              <a:latin typeface="Arial"/>
              <a:cs typeface="Arial"/>
            </a:endParaRPr>
          </a:p>
          <a:p>
            <a:pPr marL="355600" indent="-342900">
              <a:lnSpc>
                <a:spcPct val="100000"/>
              </a:lnSpc>
              <a:spcBef>
                <a:spcPts val="280"/>
              </a:spcBef>
              <a:buClr>
                <a:srgbClr val="00007C"/>
              </a:buClr>
              <a:buSzPct val="75000"/>
              <a:buFont typeface="Wingdings"/>
              <a:buChar char=""/>
              <a:tabLst>
                <a:tab pos="354965" algn="l"/>
                <a:tab pos="355600" algn="l"/>
              </a:tabLst>
            </a:pPr>
            <a:r>
              <a:rPr sz="2400" dirty="0">
                <a:latin typeface="Arial"/>
                <a:cs typeface="Arial"/>
              </a:rPr>
              <a:t>Areas </a:t>
            </a:r>
            <a:r>
              <a:rPr sz="2400" spc="-5" dirty="0">
                <a:latin typeface="Arial"/>
                <a:cs typeface="Arial"/>
              </a:rPr>
              <a:t>of</a:t>
            </a:r>
            <a:r>
              <a:rPr sz="2400" spc="-10" dirty="0">
                <a:latin typeface="Arial"/>
                <a:cs typeface="Arial"/>
              </a:rPr>
              <a:t> </a:t>
            </a:r>
            <a:r>
              <a:rPr sz="2400" dirty="0">
                <a:latin typeface="Arial"/>
                <a:cs typeface="Arial"/>
              </a:rPr>
              <a:t>Application</a:t>
            </a:r>
            <a:endParaRPr sz="2400">
              <a:latin typeface="Arial"/>
              <a:cs typeface="Arial"/>
            </a:endParaRPr>
          </a:p>
          <a:p>
            <a:pPr marL="355600" indent="-342900">
              <a:lnSpc>
                <a:spcPct val="100000"/>
              </a:lnSpc>
              <a:spcBef>
                <a:spcPts val="284"/>
              </a:spcBef>
              <a:buClr>
                <a:srgbClr val="00007C"/>
              </a:buClr>
              <a:buSzPct val="75000"/>
              <a:buFont typeface="Wingdings"/>
              <a:buChar char=""/>
              <a:tabLst>
                <a:tab pos="354965" algn="l"/>
                <a:tab pos="355600" algn="l"/>
              </a:tabLst>
            </a:pPr>
            <a:r>
              <a:rPr sz="2400" dirty="0">
                <a:latin typeface="Arial"/>
                <a:cs typeface="Arial"/>
              </a:rPr>
              <a:t>Systems </a:t>
            </a:r>
            <a:r>
              <a:rPr sz="2400" spc="-5" dirty="0">
                <a:latin typeface="Arial"/>
                <a:cs typeface="Arial"/>
              </a:rPr>
              <a:t>and </a:t>
            </a:r>
            <a:r>
              <a:rPr sz="2400" dirty="0">
                <a:latin typeface="Arial"/>
                <a:cs typeface="Arial"/>
              </a:rPr>
              <a:t>System</a:t>
            </a:r>
            <a:r>
              <a:rPr sz="2400" spc="-15" dirty="0">
                <a:latin typeface="Arial"/>
                <a:cs typeface="Arial"/>
              </a:rPr>
              <a:t> </a:t>
            </a:r>
            <a:r>
              <a:rPr sz="2400" dirty="0">
                <a:latin typeface="Arial"/>
                <a:cs typeface="Arial"/>
              </a:rPr>
              <a:t>Environment</a:t>
            </a:r>
            <a:endParaRPr sz="2400">
              <a:latin typeface="Arial"/>
              <a:cs typeface="Arial"/>
            </a:endParaRPr>
          </a:p>
          <a:p>
            <a:pPr marL="355600" indent="-342900">
              <a:lnSpc>
                <a:spcPct val="100000"/>
              </a:lnSpc>
              <a:spcBef>
                <a:spcPts val="280"/>
              </a:spcBef>
              <a:buClr>
                <a:srgbClr val="00007C"/>
              </a:buClr>
              <a:buSzPct val="75000"/>
              <a:buFont typeface="Wingdings"/>
              <a:buChar char=""/>
              <a:tabLst>
                <a:tab pos="354965" algn="l"/>
                <a:tab pos="355600" algn="l"/>
              </a:tabLst>
            </a:pPr>
            <a:r>
              <a:rPr sz="2400" spc="-5" dirty="0">
                <a:latin typeface="Arial"/>
                <a:cs typeface="Arial"/>
              </a:rPr>
              <a:t>Components of </a:t>
            </a:r>
            <a:r>
              <a:rPr sz="2400" dirty="0">
                <a:latin typeface="Arial"/>
                <a:cs typeface="Arial"/>
              </a:rPr>
              <a:t>a</a:t>
            </a:r>
            <a:r>
              <a:rPr sz="2400" spc="-15" dirty="0">
                <a:latin typeface="Arial"/>
                <a:cs typeface="Arial"/>
              </a:rPr>
              <a:t> </a:t>
            </a:r>
            <a:r>
              <a:rPr sz="2400" spc="-5" dirty="0">
                <a:latin typeface="Arial"/>
                <a:cs typeface="Arial"/>
              </a:rPr>
              <a:t>System</a:t>
            </a:r>
            <a:endParaRPr sz="2400">
              <a:latin typeface="Arial"/>
              <a:cs typeface="Arial"/>
            </a:endParaRPr>
          </a:p>
          <a:p>
            <a:pPr marL="355600" indent="-342900">
              <a:lnSpc>
                <a:spcPct val="100000"/>
              </a:lnSpc>
              <a:spcBef>
                <a:spcPts val="280"/>
              </a:spcBef>
              <a:buClr>
                <a:srgbClr val="00007C"/>
              </a:buClr>
              <a:buSzPct val="75000"/>
              <a:buFont typeface="Wingdings"/>
              <a:buChar char=""/>
              <a:tabLst>
                <a:tab pos="354965" algn="l"/>
                <a:tab pos="355600" algn="l"/>
              </a:tabLst>
            </a:pPr>
            <a:r>
              <a:rPr sz="2400" spc="-5" dirty="0">
                <a:latin typeface="Arial"/>
                <a:cs typeface="Arial"/>
              </a:rPr>
              <a:t>Discrete </a:t>
            </a:r>
            <a:r>
              <a:rPr sz="2400" dirty="0">
                <a:latin typeface="Arial"/>
                <a:cs typeface="Arial"/>
              </a:rPr>
              <a:t>and </a:t>
            </a:r>
            <a:r>
              <a:rPr sz="2400" spc="-5" dirty="0">
                <a:latin typeface="Arial"/>
                <a:cs typeface="Arial"/>
              </a:rPr>
              <a:t>Continuous</a:t>
            </a:r>
            <a:r>
              <a:rPr sz="2400" spc="-10" dirty="0">
                <a:latin typeface="Arial"/>
                <a:cs typeface="Arial"/>
              </a:rPr>
              <a:t> </a:t>
            </a:r>
            <a:r>
              <a:rPr sz="2400" dirty="0">
                <a:latin typeface="Arial"/>
                <a:cs typeface="Arial"/>
              </a:rPr>
              <a:t>Systems</a:t>
            </a:r>
            <a:endParaRPr sz="2400">
              <a:latin typeface="Arial"/>
              <a:cs typeface="Arial"/>
            </a:endParaRPr>
          </a:p>
          <a:p>
            <a:pPr marL="355600" indent="-342900">
              <a:lnSpc>
                <a:spcPct val="100000"/>
              </a:lnSpc>
              <a:spcBef>
                <a:spcPts val="285"/>
              </a:spcBef>
              <a:buClr>
                <a:srgbClr val="00007C"/>
              </a:buClr>
              <a:buSzPct val="75000"/>
              <a:buFont typeface="Wingdings"/>
              <a:buChar char=""/>
              <a:tabLst>
                <a:tab pos="354965" algn="l"/>
                <a:tab pos="355600" algn="l"/>
              </a:tabLst>
            </a:pPr>
            <a:r>
              <a:rPr sz="2400" spc="-5" dirty="0">
                <a:latin typeface="Arial"/>
                <a:cs typeface="Arial"/>
              </a:rPr>
              <a:t>Model of </a:t>
            </a:r>
            <a:r>
              <a:rPr sz="2400" dirty="0">
                <a:latin typeface="Arial"/>
                <a:cs typeface="Arial"/>
              </a:rPr>
              <a:t>a</a:t>
            </a:r>
            <a:r>
              <a:rPr sz="2400" spc="-15" dirty="0">
                <a:latin typeface="Arial"/>
                <a:cs typeface="Arial"/>
              </a:rPr>
              <a:t> </a:t>
            </a:r>
            <a:r>
              <a:rPr sz="2400" spc="-5" dirty="0">
                <a:latin typeface="Arial"/>
                <a:cs typeface="Arial"/>
              </a:rPr>
              <a:t>System</a:t>
            </a:r>
            <a:endParaRPr sz="2400">
              <a:latin typeface="Arial"/>
              <a:cs typeface="Arial"/>
            </a:endParaRPr>
          </a:p>
          <a:p>
            <a:pPr marL="355600" indent="-342900">
              <a:lnSpc>
                <a:spcPct val="100000"/>
              </a:lnSpc>
              <a:spcBef>
                <a:spcPts val="280"/>
              </a:spcBef>
              <a:buClr>
                <a:srgbClr val="00007C"/>
              </a:buClr>
              <a:buSzPct val="75000"/>
              <a:buFont typeface="Wingdings"/>
              <a:buChar char=""/>
              <a:tabLst>
                <a:tab pos="354965" algn="l"/>
                <a:tab pos="355600" algn="l"/>
              </a:tabLst>
            </a:pPr>
            <a:r>
              <a:rPr sz="2400" dirty="0">
                <a:latin typeface="Arial"/>
                <a:cs typeface="Arial"/>
              </a:rPr>
              <a:t>Types </a:t>
            </a:r>
            <a:r>
              <a:rPr sz="2400" spc="-5" dirty="0">
                <a:latin typeface="Arial"/>
                <a:cs typeface="Arial"/>
              </a:rPr>
              <a:t>of</a:t>
            </a:r>
            <a:r>
              <a:rPr sz="2400" spc="-15" dirty="0">
                <a:latin typeface="Arial"/>
                <a:cs typeface="Arial"/>
              </a:rPr>
              <a:t> </a:t>
            </a:r>
            <a:r>
              <a:rPr sz="2400" dirty="0">
                <a:latin typeface="Arial"/>
                <a:cs typeface="Arial"/>
              </a:rPr>
              <a:t>Models</a:t>
            </a:r>
            <a:endParaRPr sz="2400">
              <a:latin typeface="Arial"/>
              <a:cs typeface="Arial"/>
            </a:endParaRPr>
          </a:p>
          <a:p>
            <a:pPr marL="355600" indent="-342900">
              <a:lnSpc>
                <a:spcPct val="100000"/>
              </a:lnSpc>
              <a:spcBef>
                <a:spcPts val="284"/>
              </a:spcBef>
              <a:buClr>
                <a:srgbClr val="00007C"/>
              </a:buClr>
              <a:buSzPct val="75000"/>
              <a:buFont typeface="Wingdings"/>
              <a:buChar char=""/>
              <a:tabLst>
                <a:tab pos="354965" algn="l"/>
                <a:tab pos="355600" algn="l"/>
              </a:tabLst>
            </a:pPr>
            <a:r>
              <a:rPr sz="2400" spc="-5" dirty="0">
                <a:latin typeface="Arial"/>
                <a:cs typeface="Arial"/>
              </a:rPr>
              <a:t>Discrete-Event </a:t>
            </a:r>
            <a:r>
              <a:rPr sz="2400" dirty="0">
                <a:latin typeface="Arial"/>
                <a:cs typeface="Arial"/>
              </a:rPr>
              <a:t>System</a:t>
            </a:r>
            <a:r>
              <a:rPr sz="2400" spc="-10" dirty="0">
                <a:latin typeface="Arial"/>
                <a:cs typeface="Arial"/>
              </a:rPr>
              <a:t> </a:t>
            </a:r>
            <a:r>
              <a:rPr sz="2400" dirty="0">
                <a:latin typeface="Arial"/>
                <a:cs typeface="Arial"/>
              </a:rPr>
              <a:t>Simulation</a:t>
            </a:r>
            <a:endParaRPr sz="2400">
              <a:latin typeface="Arial"/>
              <a:cs typeface="Arial"/>
            </a:endParaRPr>
          </a:p>
          <a:p>
            <a:pPr marL="355600" indent="-342900">
              <a:lnSpc>
                <a:spcPct val="100000"/>
              </a:lnSpc>
              <a:spcBef>
                <a:spcPts val="285"/>
              </a:spcBef>
              <a:buClr>
                <a:srgbClr val="00007C"/>
              </a:buClr>
              <a:buSzPct val="75000"/>
              <a:tabLst>
                <a:tab pos="354965" algn="l"/>
                <a:tab pos="355600" algn="l"/>
              </a:tabLst>
            </a:pP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200" y="1524000"/>
            <a:ext cx="285750" cy="5334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783" y="1658873"/>
            <a:ext cx="3546348" cy="27432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19421" y="1658873"/>
            <a:ext cx="0" cy="274320"/>
          </a:xfrm>
          <a:custGeom>
            <a:avLst/>
            <a:gdLst/>
            <a:ahLst/>
            <a:cxnLst/>
            <a:rect l="l" t="t" r="r" b="b"/>
            <a:pathLst>
              <a:path h="274319">
                <a:moveTo>
                  <a:pt x="0" y="0"/>
                </a:moveTo>
                <a:lnTo>
                  <a:pt x="0" y="274319"/>
                </a:lnTo>
              </a:path>
            </a:pathLst>
          </a:custGeom>
          <a:ln w="68579">
            <a:solidFill>
              <a:srgbClr val="9A9AB7"/>
            </a:solidFill>
          </a:ln>
        </p:spPr>
        <p:txBody>
          <a:bodyPr wrap="square" lIns="0" tIns="0" rIns="0" bIns="0" rtlCol="0"/>
          <a:lstStyle/>
          <a:p>
            <a:endParaRPr/>
          </a:p>
        </p:txBody>
      </p:sp>
      <p:sp>
        <p:nvSpPr>
          <p:cNvPr id="5" name="object 5"/>
          <p:cNvSpPr/>
          <p:nvPr/>
        </p:nvSpPr>
        <p:spPr>
          <a:xfrm>
            <a:off x="4553711" y="1658873"/>
            <a:ext cx="1978152" cy="274320"/>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6565772" y="1658873"/>
            <a:ext cx="0" cy="274320"/>
          </a:xfrm>
          <a:custGeom>
            <a:avLst/>
            <a:gdLst/>
            <a:ahLst/>
            <a:cxnLst/>
            <a:rect l="l" t="t" r="r" b="b"/>
            <a:pathLst>
              <a:path h="274319">
                <a:moveTo>
                  <a:pt x="0" y="0"/>
                </a:moveTo>
                <a:lnTo>
                  <a:pt x="0" y="274319"/>
                </a:lnTo>
              </a:path>
            </a:pathLst>
          </a:custGeom>
          <a:ln w="67818">
            <a:solidFill>
              <a:srgbClr val="DBDBE4"/>
            </a:solidFill>
          </a:ln>
        </p:spPr>
        <p:txBody>
          <a:bodyPr wrap="square" lIns="0" tIns="0" rIns="0" bIns="0" rtlCol="0"/>
          <a:lstStyle/>
          <a:p>
            <a:endParaRPr/>
          </a:p>
        </p:txBody>
      </p:sp>
      <p:sp>
        <p:nvSpPr>
          <p:cNvPr id="7" name="object 7"/>
          <p:cNvSpPr/>
          <p:nvPr/>
        </p:nvSpPr>
        <p:spPr>
          <a:xfrm>
            <a:off x="6599681" y="1658873"/>
            <a:ext cx="443483" cy="274320"/>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04316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6E6EC"/>
          </a:solidFill>
        </p:spPr>
        <p:txBody>
          <a:bodyPr wrap="square" lIns="0" tIns="0" rIns="0" bIns="0" rtlCol="0"/>
          <a:lstStyle/>
          <a:p>
            <a:endParaRPr/>
          </a:p>
        </p:txBody>
      </p:sp>
      <p:sp>
        <p:nvSpPr>
          <p:cNvPr id="9" name="object 9"/>
          <p:cNvSpPr/>
          <p:nvPr/>
        </p:nvSpPr>
        <p:spPr>
          <a:xfrm>
            <a:off x="7111745"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7E7ED"/>
          </a:solidFill>
        </p:spPr>
        <p:txBody>
          <a:bodyPr wrap="square" lIns="0" tIns="0" rIns="0" bIns="0" rtlCol="0"/>
          <a:lstStyle/>
          <a:p>
            <a:endParaRPr/>
          </a:p>
        </p:txBody>
      </p:sp>
      <p:sp>
        <p:nvSpPr>
          <p:cNvPr id="10" name="object 10"/>
          <p:cNvSpPr/>
          <p:nvPr/>
        </p:nvSpPr>
        <p:spPr>
          <a:xfrm>
            <a:off x="717956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8E8EE"/>
          </a:solidFill>
        </p:spPr>
        <p:txBody>
          <a:bodyPr wrap="square" lIns="0" tIns="0" rIns="0" bIns="0" rtlCol="0"/>
          <a:lstStyle/>
          <a:p>
            <a:endParaRPr/>
          </a:p>
        </p:txBody>
      </p:sp>
      <p:sp>
        <p:nvSpPr>
          <p:cNvPr id="11" name="object 11"/>
          <p:cNvSpPr/>
          <p:nvPr/>
        </p:nvSpPr>
        <p:spPr>
          <a:xfrm>
            <a:off x="7213854"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9E9EE"/>
          </a:solidFill>
        </p:spPr>
        <p:txBody>
          <a:bodyPr wrap="square" lIns="0" tIns="0" rIns="0" bIns="0" rtlCol="0"/>
          <a:lstStyle/>
          <a:p>
            <a:endParaRPr/>
          </a:p>
        </p:txBody>
      </p:sp>
      <p:sp>
        <p:nvSpPr>
          <p:cNvPr id="12" name="object 12"/>
          <p:cNvSpPr/>
          <p:nvPr/>
        </p:nvSpPr>
        <p:spPr>
          <a:xfrm>
            <a:off x="7248143"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9E9EF"/>
          </a:solidFill>
        </p:spPr>
        <p:txBody>
          <a:bodyPr wrap="square" lIns="0" tIns="0" rIns="0" bIns="0" rtlCol="0"/>
          <a:lstStyle/>
          <a:p>
            <a:endParaRPr/>
          </a:p>
        </p:txBody>
      </p:sp>
      <p:sp>
        <p:nvSpPr>
          <p:cNvPr id="13" name="object 13"/>
          <p:cNvSpPr/>
          <p:nvPr/>
        </p:nvSpPr>
        <p:spPr>
          <a:xfrm>
            <a:off x="7281671"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AEAEF"/>
          </a:solidFill>
        </p:spPr>
        <p:txBody>
          <a:bodyPr wrap="square" lIns="0" tIns="0" rIns="0" bIns="0" rtlCol="0"/>
          <a:lstStyle/>
          <a:p>
            <a:endParaRPr/>
          </a:p>
        </p:txBody>
      </p:sp>
      <p:sp>
        <p:nvSpPr>
          <p:cNvPr id="14" name="object 14"/>
          <p:cNvSpPr/>
          <p:nvPr/>
        </p:nvSpPr>
        <p:spPr>
          <a:xfrm>
            <a:off x="73502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BEBF0"/>
          </a:solidFill>
        </p:spPr>
        <p:txBody>
          <a:bodyPr wrap="square" lIns="0" tIns="0" rIns="0" bIns="0" rtlCol="0"/>
          <a:lstStyle/>
          <a:p>
            <a:endParaRPr/>
          </a:p>
        </p:txBody>
      </p:sp>
      <p:sp>
        <p:nvSpPr>
          <p:cNvPr id="15" name="object 15"/>
          <p:cNvSpPr/>
          <p:nvPr/>
        </p:nvSpPr>
        <p:spPr>
          <a:xfrm>
            <a:off x="73845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ECECF0"/>
          </a:solidFill>
        </p:spPr>
        <p:txBody>
          <a:bodyPr wrap="square" lIns="0" tIns="0" rIns="0" bIns="0" rtlCol="0"/>
          <a:lstStyle/>
          <a:p>
            <a:endParaRPr/>
          </a:p>
        </p:txBody>
      </p:sp>
      <p:sp>
        <p:nvSpPr>
          <p:cNvPr id="16" name="object 16"/>
          <p:cNvSpPr/>
          <p:nvPr/>
        </p:nvSpPr>
        <p:spPr>
          <a:xfrm>
            <a:off x="7418831"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ECECF1"/>
          </a:solidFill>
        </p:spPr>
        <p:txBody>
          <a:bodyPr wrap="square" lIns="0" tIns="0" rIns="0" bIns="0" rtlCol="0"/>
          <a:lstStyle/>
          <a:p>
            <a:endParaRPr/>
          </a:p>
        </p:txBody>
      </p:sp>
      <p:sp>
        <p:nvSpPr>
          <p:cNvPr id="17" name="object 17"/>
          <p:cNvSpPr/>
          <p:nvPr/>
        </p:nvSpPr>
        <p:spPr>
          <a:xfrm>
            <a:off x="7452359"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DEDF1"/>
          </a:solidFill>
        </p:spPr>
        <p:txBody>
          <a:bodyPr wrap="square" lIns="0" tIns="0" rIns="0" bIns="0" rtlCol="0"/>
          <a:lstStyle/>
          <a:p>
            <a:endParaRPr/>
          </a:p>
        </p:txBody>
      </p:sp>
      <p:sp>
        <p:nvSpPr>
          <p:cNvPr id="18" name="object 18"/>
          <p:cNvSpPr/>
          <p:nvPr/>
        </p:nvSpPr>
        <p:spPr>
          <a:xfrm>
            <a:off x="7520940"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EEEEF2"/>
          </a:solidFill>
        </p:spPr>
        <p:txBody>
          <a:bodyPr wrap="square" lIns="0" tIns="0" rIns="0" bIns="0" rtlCol="0"/>
          <a:lstStyle/>
          <a:p>
            <a:endParaRPr/>
          </a:p>
        </p:txBody>
      </p:sp>
      <p:sp>
        <p:nvSpPr>
          <p:cNvPr id="19" name="object 19"/>
          <p:cNvSpPr/>
          <p:nvPr/>
        </p:nvSpPr>
        <p:spPr>
          <a:xfrm>
            <a:off x="7588757"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EFEFF3"/>
          </a:solidFill>
        </p:spPr>
        <p:txBody>
          <a:bodyPr wrap="square" lIns="0" tIns="0" rIns="0" bIns="0" rtlCol="0"/>
          <a:lstStyle/>
          <a:p>
            <a:endParaRPr/>
          </a:p>
        </p:txBody>
      </p:sp>
      <p:sp>
        <p:nvSpPr>
          <p:cNvPr id="20" name="object 20"/>
          <p:cNvSpPr/>
          <p:nvPr/>
        </p:nvSpPr>
        <p:spPr>
          <a:xfrm>
            <a:off x="7657338"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0F0F3"/>
          </a:solidFill>
        </p:spPr>
        <p:txBody>
          <a:bodyPr wrap="square" lIns="0" tIns="0" rIns="0" bIns="0" rtlCol="0"/>
          <a:lstStyle/>
          <a:p>
            <a:endParaRPr/>
          </a:p>
        </p:txBody>
      </p:sp>
      <p:sp>
        <p:nvSpPr>
          <p:cNvPr id="21" name="object 21"/>
          <p:cNvSpPr/>
          <p:nvPr/>
        </p:nvSpPr>
        <p:spPr>
          <a:xfrm>
            <a:off x="769162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0F0F4"/>
          </a:solidFill>
        </p:spPr>
        <p:txBody>
          <a:bodyPr wrap="square" lIns="0" tIns="0" rIns="0" bIns="0" rtlCol="0"/>
          <a:lstStyle/>
          <a:p>
            <a:endParaRPr/>
          </a:p>
        </p:txBody>
      </p:sp>
      <p:sp>
        <p:nvSpPr>
          <p:cNvPr id="22" name="object 22"/>
          <p:cNvSpPr/>
          <p:nvPr/>
        </p:nvSpPr>
        <p:spPr>
          <a:xfrm>
            <a:off x="7725156"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1F1F4"/>
          </a:solidFill>
        </p:spPr>
        <p:txBody>
          <a:bodyPr wrap="square" lIns="0" tIns="0" rIns="0" bIns="0" rtlCol="0"/>
          <a:lstStyle/>
          <a:p>
            <a:endParaRPr/>
          </a:p>
        </p:txBody>
      </p:sp>
      <p:sp>
        <p:nvSpPr>
          <p:cNvPr id="23" name="object 23"/>
          <p:cNvSpPr/>
          <p:nvPr/>
        </p:nvSpPr>
        <p:spPr>
          <a:xfrm>
            <a:off x="7793735"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1F1F5"/>
          </a:solidFill>
        </p:spPr>
        <p:txBody>
          <a:bodyPr wrap="square" lIns="0" tIns="0" rIns="0" bIns="0" rtlCol="0"/>
          <a:lstStyle/>
          <a:p>
            <a:endParaRPr/>
          </a:p>
        </p:txBody>
      </p:sp>
      <p:sp>
        <p:nvSpPr>
          <p:cNvPr id="24" name="object 24"/>
          <p:cNvSpPr/>
          <p:nvPr/>
        </p:nvSpPr>
        <p:spPr>
          <a:xfrm>
            <a:off x="7828026"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2F2F5"/>
          </a:solidFill>
        </p:spPr>
        <p:txBody>
          <a:bodyPr wrap="square" lIns="0" tIns="0" rIns="0" bIns="0" rtlCol="0"/>
          <a:lstStyle/>
          <a:p>
            <a:endParaRPr/>
          </a:p>
        </p:txBody>
      </p:sp>
      <p:sp>
        <p:nvSpPr>
          <p:cNvPr id="25" name="object 25"/>
          <p:cNvSpPr/>
          <p:nvPr/>
        </p:nvSpPr>
        <p:spPr>
          <a:xfrm>
            <a:off x="7895843"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3F3F6"/>
          </a:solidFill>
        </p:spPr>
        <p:txBody>
          <a:bodyPr wrap="square" lIns="0" tIns="0" rIns="0" bIns="0" rtlCol="0"/>
          <a:lstStyle/>
          <a:p>
            <a:endParaRPr/>
          </a:p>
        </p:txBody>
      </p:sp>
      <p:sp>
        <p:nvSpPr>
          <p:cNvPr id="26" name="object 26"/>
          <p:cNvSpPr/>
          <p:nvPr/>
        </p:nvSpPr>
        <p:spPr>
          <a:xfrm>
            <a:off x="799795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6"/>
          </a:solidFill>
        </p:spPr>
        <p:txBody>
          <a:bodyPr wrap="square" lIns="0" tIns="0" rIns="0" bIns="0" rtlCol="0"/>
          <a:lstStyle/>
          <a:p>
            <a:endParaRPr/>
          </a:p>
        </p:txBody>
      </p:sp>
      <p:sp>
        <p:nvSpPr>
          <p:cNvPr id="27" name="object 27"/>
          <p:cNvSpPr/>
          <p:nvPr/>
        </p:nvSpPr>
        <p:spPr>
          <a:xfrm>
            <a:off x="8032242"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4F4F7"/>
          </a:solidFill>
        </p:spPr>
        <p:txBody>
          <a:bodyPr wrap="square" lIns="0" tIns="0" rIns="0" bIns="0" rtlCol="0"/>
          <a:lstStyle/>
          <a:p>
            <a:endParaRPr/>
          </a:p>
        </p:txBody>
      </p:sp>
      <p:sp>
        <p:nvSpPr>
          <p:cNvPr id="28" name="object 28"/>
          <p:cNvSpPr/>
          <p:nvPr/>
        </p:nvSpPr>
        <p:spPr>
          <a:xfrm>
            <a:off x="8066531" y="1658873"/>
            <a:ext cx="67945" cy="274320"/>
          </a:xfrm>
          <a:custGeom>
            <a:avLst/>
            <a:gdLst/>
            <a:ahLst/>
            <a:cxnLst/>
            <a:rect l="l" t="t" r="r" b="b"/>
            <a:pathLst>
              <a:path w="67945" h="274319">
                <a:moveTo>
                  <a:pt x="0" y="274319"/>
                </a:moveTo>
                <a:lnTo>
                  <a:pt x="67818" y="274319"/>
                </a:lnTo>
                <a:lnTo>
                  <a:pt x="67818" y="0"/>
                </a:lnTo>
                <a:lnTo>
                  <a:pt x="0" y="0"/>
                </a:lnTo>
                <a:lnTo>
                  <a:pt x="0" y="274319"/>
                </a:lnTo>
                <a:close/>
              </a:path>
            </a:pathLst>
          </a:custGeom>
          <a:solidFill>
            <a:srgbClr val="F5F5F7"/>
          </a:solidFill>
        </p:spPr>
        <p:txBody>
          <a:bodyPr wrap="square" lIns="0" tIns="0" rIns="0" bIns="0" rtlCol="0"/>
          <a:lstStyle/>
          <a:p>
            <a:endParaRPr/>
          </a:p>
        </p:txBody>
      </p:sp>
      <p:sp>
        <p:nvSpPr>
          <p:cNvPr id="29" name="object 29"/>
          <p:cNvSpPr/>
          <p:nvPr/>
        </p:nvSpPr>
        <p:spPr>
          <a:xfrm>
            <a:off x="8134350" y="1658873"/>
            <a:ext cx="34290" cy="274320"/>
          </a:xfrm>
          <a:custGeom>
            <a:avLst/>
            <a:gdLst/>
            <a:ahLst/>
            <a:cxnLst/>
            <a:rect l="l" t="t" r="r" b="b"/>
            <a:pathLst>
              <a:path w="34290" h="274319">
                <a:moveTo>
                  <a:pt x="0" y="274319"/>
                </a:moveTo>
                <a:lnTo>
                  <a:pt x="34290" y="274319"/>
                </a:lnTo>
                <a:lnTo>
                  <a:pt x="34290" y="0"/>
                </a:lnTo>
                <a:lnTo>
                  <a:pt x="0" y="0"/>
                </a:lnTo>
                <a:lnTo>
                  <a:pt x="0" y="274319"/>
                </a:lnTo>
                <a:close/>
              </a:path>
            </a:pathLst>
          </a:custGeom>
          <a:solidFill>
            <a:srgbClr val="F5F5F8"/>
          </a:solidFill>
        </p:spPr>
        <p:txBody>
          <a:bodyPr wrap="square" lIns="0" tIns="0" rIns="0" bIns="0" rtlCol="0"/>
          <a:lstStyle/>
          <a:p>
            <a:endParaRPr/>
          </a:p>
        </p:txBody>
      </p:sp>
      <p:sp>
        <p:nvSpPr>
          <p:cNvPr id="30" name="object 30"/>
          <p:cNvSpPr/>
          <p:nvPr/>
        </p:nvSpPr>
        <p:spPr>
          <a:xfrm>
            <a:off x="8168640"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6F6F8"/>
          </a:solidFill>
        </p:spPr>
        <p:txBody>
          <a:bodyPr wrap="square" lIns="0" tIns="0" rIns="0" bIns="0" rtlCol="0"/>
          <a:lstStyle/>
          <a:p>
            <a:endParaRPr/>
          </a:p>
        </p:txBody>
      </p:sp>
      <p:sp>
        <p:nvSpPr>
          <p:cNvPr id="31" name="object 31"/>
          <p:cNvSpPr/>
          <p:nvPr/>
        </p:nvSpPr>
        <p:spPr>
          <a:xfrm>
            <a:off x="8270747"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7F7F9"/>
          </a:solidFill>
        </p:spPr>
        <p:txBody>
          <a:bodyPr wrap="square" lIns="0" tIns="0" rIns="0" bIns="0" rtlCol="0"/>
          <a:lstStyle/>
          <a:p>
            <a:endParaRPr/>
          </a:p>
        </p:txBody>
      </p:sp>
      <p:sp>
        <p:nvSpPr>
          <p:cNvPr id="32" name="object 32"/>
          <p:cNvSpPr/>
          <p:nvPr/>
        </p:nvSpPr>
        <p:spPr>
          <a:xfrm>
            <a:off x="8373618" y="1658873"/>
            <a:ext cx="33655" cy="274320"/>
          </a:xfrm>
          <a:custGeom>
            <a:avLst/>
            <a:gdLst/>
            <a:ahLst/>
            <a:cxnLst/>
            <a:rect l="l" t="t" r="r" b="b"/>
            <a:pathLst>
              <a:path w="33654" h="274319">
                <a:moveTo>
                  <a:pt x="0" y="274319"/>
                </a:moveTo>
                <a:lnTo>
                  <a:pt x="33527" y="274319"/>
                </a:lnTo>
                <a:lnTo>
                  <a:pt x="33527" y="0"/>
                </a:lnTo>
                <a:lnTo>
                  <a:pt x="0" y="0"/>
                </a:lnTo>
                <a:lnTo>
                  <a:pt x="0" y="274319"/>
                </a:lnTo>
                <a:close/>
              </a:path>
            </a:pathLst>
          </a:custGeom>
          <a:solidFill>
            <a:srgbClr val="F8F8F9"/>
          </a:solidFill>
        </p:spPr>
        <p:txBody>
          <a:bodyPr wrap="square" lIns="0" tIns="0" rIns="0" bIns="0" rtlCol="0"/>
          <a:lstStyle/>
          <a:p>
            <a:endParaRPr/>
          </a:p>
        </p:txBody>
      </p:sp>
      <p:sp>
        <p:nvSpPr>
          <p:cNvPr id="33" name="object 33"/>
          <p:cNvSpPr/>
          <p:nvPr/>
        </p:nvSpPr>
        <p:spPr>
          <a:xfrm>
            <a:off x="8407145" y="1658873"/>
            <a:ext cx="68580" cy="274320"/>
          </a:xfrm>
          <a:custGeom>
            <a:avLst/>
            <a:gdLst/>
            <a:ahLst/>
            <a:cxnLst/>
            <a:rect l="l" t="t" r="r" b="b"/>
            <a:pathLst>
              <a:path w="68579" h="274319">
                <a:moveTo>
                  <a:pt x="0" y="274319"/>
                </a:moveTo>
                <a:lnTo>
                  <a:pt x="68580" y="274319"/>
                </a:lnTo>
                <a:lnTo>
                  <a:pt x="68580" y="0"/>
                </a:lnTo>
                <a:lnTo>
                  <a:pt x="0" y="0"/>
                </a:lnTo>
                <a:lnTo>
                  <a:pt x="0" y="274319"/>
                </a:lnTo>
                <a:close/>
              </a:path>
            </a:pathLst>
          </a:custGeom>
          <a:solidFill>
            <a:srgbClr val="F8F8FA"/>
          </a:solidFill>
        </p:spPr>
        <p:txBody>
          <a:bodyPr wrap="square" lIns="0" tIns="0" rIns="0" bIns="0" rtlCol="0"/>
          <a:lstStyle/>
          <a:p>
            <a:endParaRPr/>
          </a:p>
        </p:txBody>
      </p:sp>
      <p:sp>
        <p:nvSpPr>
          <p:cNvPr id="34" name="object 34"/>
          <p:cNvSpPr/>
          <p:nvPr/>
        </p:nvSpPr>
        <p:spPr>
          <a:xfrm>
            <a:off x="8475726" y="1658873"/>
            <a:ext cx="102235" cy="274320"/>
          </a:xfrm>
          <a:custGeom>
            <a:avLst/>
            <a:gdLst/>
            <a:ahLst/>
            <a:cxnLst/>
            <a:rect l="l" t="t" r="r" b="b"/>
            <a:pathLst>
              <a:path w="102234" h="274319">
                <a:moveTo>
                  <a:pt x="102107" y="0"/>
                </a:moveTo>
                <a:lnTo>
                  <a:pt x="102107" y="274319"/>
                </a:lnTo>
                <a:lnTo>
                  <a:pt x="0" y="274319"/>
                </a:lnTo>
                <a:lnTo>
                  <a:pt x="0" y="0"/>
                </a:lnTo>
                <a:lnTo>
                  <a:pt x="102107" y="0"/>
                </a:lnTo>
                <a:close/>
              </a:path>
            </a:pathLst>
          </a:custGeom>
          <a:solidFill>
            <a:srgbClr val="F9F9FA"/>
          </a:solidFill>
        </p:spPr>
        <p:txBody>
          <a:bodyPr wrap="square" lIns="0" tIns="0" rIns="0" bIns="0" rtlCol="0"/>
          <a:lstStyle/>
          <a:p>
            <a:endParaRPr/>
          </a:p>
        </p:txBody>
      </p:sp>
      <p:sp>
        <p:nvSpPr>
          <p:cNvPr id="35" name="object 35"/>
          <p:cNvSpPr/>
          <p:nvPr/>
        </p:nvSpPr>
        <p:spPr>
          <a:xfrm>
            <a:off x="8594979" y="1658873"/>
            <a:ext cx="0" cy="274320"/>
          </a:xfrm>
          <a:custGeom>
            <a:avLst/>
            <a:gdLst/>
            <a:ahLst/>
            <a:cxnLst/>
            <a:rect l="l" t="t" r="r" b="b"/>
            <a:pathLst>
              <a:path h="274319">
                <a:moveTo>
                  <a:pt x="0" y="0"/>
                </a:moveTo>
                <a:lnTo>
                  <a:pt x="0" y="274319"/>
                </a:lnTo>
              </a:path>
            </a:pathLst>
          </a:custGeom>
          <a:ln w="34290">
            <a:solidFill>
              <a:srgbClr val="F9F9FB"/>
            </a:solidFill>
          </a:ln>
        </p:spPr>
        <p:txBody>
          <a:bodyPr wrap="square" lIns="0" tIns="0" rIns="0" bIns="0" rtlCol="0"/>
          <a:lstStyle/>
          <a:p>
            <a:endParaRPr/>
          </a:p>
        </p:txBody>
      </p:sp>
      <p:sp>
        <p:nvSpPr>
          <p:cNvPr id="36" name="object 36"/>
          <p:cNvSpPr/>
          <p:nvPr/>
        </p:nvSpPr>
        <p:spPr>
          <a:xfrm>
            <a:off x="8612123" y="1658873"/>
            <a:ext cx="136525" cy="274320"/>
          </a:xfrm>
          <a:custGeom>
            <a:avLst/>
            <a:gdLst/>
            <a:ahLst/>
            <a:cxnLst/>
            <a:rect l="l" t="t" r="r" b="b"/>
            <a:pathLst>
              <a:path w="136525" h="274319">
                <a:moveTo>
                  <a:pt x="136398" y="0"/>
                </a:moveTo>
                <a:lnTo>
                  <a:pt x="136398" y="274319"/>
                </a:lnTo>
                <a:lnTo>
                  <a:pt x="0" y="274319"/>
                </a:lnTo>
                <a:lnTo>
                  <a:pt x="0" y="0"/>
                </a:lnTo>
                <a:lnTo>
                  <a:pt x="136398" y="0"/>
                </a:lnTo>
                <a:close/>
              </a:path>
            </a:pathLst>
          </a:custGeom>
          <a:solidFill>
            <a:srgbClr val="FAFAFB"/>
          </a:solidFill>
        </p:spPr>
        <p:txBody>
          <a:bodyPr wrap="square" lIns="0" tIns="0" rIns="0" bIns="0" rtlCol="0"/>
          <a:lstStyle/>
          <a:p>
            <a:endParaRPr/>
          </a:p>
        </p:txBody>
      </p:sp>
      <p:sp>
        <p:nvSpPr>
          <p:cNvPr id="37" name="object 37"/>
          <p:cNvSpPr/>
          <p:nvPr/>
        </p:nvSpPr>
        <p:spPr>
          <a:xfrm>
            <a:off x="8765667" y="1658873"/>
            <a:ext cx="0" cy="274320"/>
          </a:xfrm>
          <a:custGeom>
            <a:avLst/>
            <a:gdLst/>
            <a:ahLst/>
            <a:cxnLst/>
            <a:rect l="l" t="t" r="r" b="b"/>
            <a:pathLst>
              <a:path h="274319">
                <a:moveTo>
                  <a:pt x="0" y="0"/>
                </a:moveTo>
                <a:lnTo>
                  <a:pt x="0" y="274319"/>
                </a:lnTo>
              </a:path>
            </a:pathLst>
          </a:custGeom>
          <a:ln w="34290">
            <a:solidFill>
              <a:srgbClr val="FBFBFB"/>
            </a:solidFill>
          </a:ln>
        </p:spPr>
        <p:txBody>
          <a:bodyPr wrap="square" lIns="0" tIns="0" rIns="0" bIns="0" rtlCol="0"/>
          <a:lstStyle/>
          <a:p>
            <a:endParaRPr/>
          </a:p>
        </p:txBody>
      </p:sp>
      <p:sp>
        <p:nvSpPr>
          <p:cNvPr id="38" name="object 38"/>
          <p:cNvSpPr/>
          <p:nvPr/>
        </p:nvSpPr>
        <p:spPr>
          <a:xfrm>
            <a:off x="8782811" y="1658873"/>
            <a:ext cx="136525" cy="274320"/>
          </a:xfrm>
          <a:custGeom>
            <a:avLst/>
            <a:gdLst/>
            <a:ahLst/>
            <a:cxnLst/>
            <a:rect l="l" t="t" r="r" b="b"/>
            <a:pathLst>
              <a:path w="136525" h="274319">
                <a:moveTo>
                  <a:pt x="136398" y="0"/>
                </a:moveTo>
                <a:lnTo>
                  <a:pt x="136398" y="274319"/>
                </a:lnTo>
                <a:lnTo>
                  <a:pt x="0" y="274320"/>
                </a:lnTo>
                <a:lnTo>
                  <a:pt x="0" y="0"/>
                </a:lnTo>
                <a:lnTo>
                  <a:pt x="136398" y="0"/>
                </a:lnTo>
                <a:close/>
              </a:path>
            </a:pathLst>
          </a:custGeom>
          <a:solidFill>
            <a:srgbClr val="FBFBFC"/>
          </a:solidFill>
        </p:spPr>
        <p:txBody>
          <a:bodyPr wrap="square" lIns="0" tIns="0" rIns="0" bIns="0" rtlCol="0"/>
          <a:lstStyle/>
          <a:p>
            <a:endParaRPr/>
          </a:p>
        </p:txBody>
      </p:sp>
      <p:sp>
        <p:nvSpPr>
          <p:cNvPr id="39" name="object 39"/>
          <p:cNvSpPr/>
          <p:nvPr/>
        </p:nvSpPr>
        <p:spPr>
          <a:xfrm>
            <a:off x="8953118" y="1658873"/>
            <a:ext cx="0" cy="274320"/>
          </a:xfrm>
          <a:custGeom>
            <a:avLst/>
            <a:gdLst/>
            <a:ahLst/>
            <a:cxnLst/>
            <a:rect l="l" t="t" r="r" b="b"/>
            <a:pathLst>
              <a:path h="274319">
                <a:moveTo>
                  <a:pt x="0" y="0"/>
                </a:moveTo>
                <a:lnTo>
                  <a:pt x="0" y="274319"/>
                </a:lnTo>
              </a:path>
            </a:pathLst>
          </a:custGeom>
          <a:ln w="67818">
            <a:solidFill>
              <a:srgbClr val="FCFCFC"/>
            </a:solidFill>
          </a:ln>
        </p:spPr>
        <p:txBody>
          <a:bodyPr wrap="square" lIns="0" tIns="0" rIns="0" bIns="0" rtlCol="0"/>
          <a:lstStyle/>
          <a:p>
            <a:endParaRPr/>
          </a:p>
        </p:txBody>
      </p:sp>
      <p:sp>
        <p:nvSpPr>
          <p:cNvPr id="40" name="object 40"/>
          <p:cNvSpPr/>
          <p:nvPr/>
        </p:nvSpPr>
        <p:spPr>
          <a:xfrm>
            <a:off x="8987028" y="1658873"/>
            <a:ext cx="102870" cy="274320"/>
          </a:xfrm>
          <a:custGeom>
            <a:avLst/>
            <a:gdLst/>
            <a:ahLst/>
            <a:cxnLst/>
            <a:rect l="l" t="t" r="r" b="b"/>
            <a:pathLst>
              <a:path w="102870" h="274319">
                <a:moveTo>
                  <a:pt x="102870" y="0"/>
                </a:moveTo>
                <a:lnTo>
                  <a:pt x="102870" y="274319"/>
                </a:lnTo>
                <a:lnTo>
                  <a:pt x="0" y="274319"/>
                </a:lnTo>
                <a:lnTo>
                  <a:pt x="0" y="0"/>
                </a:lnTo>
                <a:lnTo>
                  <a:pt x="102870" y="0"/>
                </a:lnTo>
                <a:close/>
              </a:path>
            </a:pathLst>
          </a:custGeom>
          <a:solidFill>
            <a:srgbClr val="FCFCFD"/>
          </a:solidFill>
        </p:spPr>
        <p:txBody>
          <a:bodyPr wrap="square" lIns="0" tIns="0" rIns="0" bIns="0" rtlCol="0"/>
          <a:lstStyle/>
          <a:p>
            <a:endParaRPr/>
          </a:p>
        </p:txBody>
      </p:sp>
      <p:sp>
        <p:nvSpPr>
          <p:cNvPr id="41" name="object 41"/>
          <p:cNvSpPr/>
          <p:nvPr/>
        </p:nvSpPr>
        <p:spPr>
          <a:xfrm>
            <a:off x="9089897" y="1658873"/>
            <a:ext cx="170180" cy="274320"/>
          </a:xfrm>
          <a:custGeom>
            <a:avLst/>
            <a:gdLst/>
            <a:ahLst/>
            <a:cxnLst/>
            <a:rect l="l" t="t" r="r" b="b"/>
            <a:pathLst>
              <a:path w="170179" h="274319">
                <a:moveTo>
                  <a:pt x="169925" y="0"/>
                </a:moveTo>
                <a:lnTo>
                  <a:pt x="169925" y="274319"/>
                </a:lnTo>
                <a:lnTo>
                  <a:pt x="0" y="274319"/>
                </a:lnTo>
                <a:lnTo>
                  <a:pt x="0" y="0"/>
                </a:lnTo>
                <a:lnTo>
                  <a:pt x="169925" y="0"/>
                </a:lnTo>
                <a:close/>
              </a:path>
            </a:pathLst>
          </a:custGeom>
          <a:solidFill>
            <a:srgbClr val="FDFDFD"/>
          </a:solidFill>
        </p:spPr>
        <p:txBody>
          <a:bodyPr wrap="square" lIns="0" tIns="0" rIns="0" bIns="0" rtlCol="0"/>
          <a:lstStyle/>
          <a:p>
            <a:endParaRPr/>
          </a:p>
        </p:txBody>
      </p:sp>
      <p:sp>
        <p:nvSpPr>
          <p:cNvPr id="42" name="object 42"/>
          <p:cNvSpPr/>
          <p:nvPr/>
        </p:nvSpPr>
        <p:spPr>
          <a:xfrm>
            <a:off x="9294114" y="1658873"/>
            <a:ext cx="0" cy="274320"/>
          </a:xfrm>
          <a:custGeom>
            <a:avLst/>
            <a:gdLst/>
            <a:ahLst/>
            <a:cxnLst/>
            <a:rect l="l" t="t" r="r" b="b"/>
            <a:pathLst>
              <a:path h="274319">
                <a:moveTo>
                  <a:pt x="0" y="0"/>
                </a:moveTo>
                <a:lnTo>
                  <a:pt x="0" y="274319"/>
                </a:lnTo>
              </a:path>
            </a:pathLst>
          </a:custGeom>
          <a:ln w="68579">
            <a:solidFill>
              <a:srgbClr val="FDFDFE"/>
            </a:solidFill>
          </a:ln>
        </p:spPr>
        <p:txBody>
          <a:bodyPr wrap="square" lIns="0" tIns="0" rIns="0" bIns="0" rtlCol="0"/>
          <a:lstStyle/>
          <a:p>
            <a:endParaRPr/>
          </a:p>
        </p:txBody>
      </p:sp>
      <p:sp>
        <p:nvSpPr>
          <p:cNvPr id="43" name="object 43"/>
          <p:cNvSpPr/>
          <p:nvPr/>
        </p:nvSpPr>
        <p:spPr>
          <a:xfrm>
            <a:off x="9328404" y="1658873"/>
            <a:ext cx="238760" cy="274320"/>
          </a:xfrm>
          <a:custGeom>
            <a:avLst/>
            <a:gdLst/>
            <a:ahLst/>
            <a:cxnLst/>
            <a:rect l="l" t="t" r="r" b="b"/>
            <a:pathLst>
              <a:path w="238759" h="274319">
                <a:moveTo>
                  <a:pt x="238505" y="0"/>
                </a:moveTo>
                <a:lnTo>
                  <a:pt x="238505" y="274319"/>
                </a:lnTo>
                <a:lnTo>
                  <a:pt x="0" y="274319"/>
                </a:lnTo>
                <a:lnTo>
                  <a:pt x="0" y="0"/>
                </a:lnTo>
                <a:lnTo>
                  <a:pt x="238505" y="0"/>
                </a:lnTo>
                <a:close/>
              </a:path>
            </a:pathLst>
          </a:custGeom>
          <a:solidFill>
            <a:srgbClr val="FEFEFE"/>
          </a:solidFill>
        </p:spPr>
        <p:txBody>
          <a:bodyPr wrap="square" lIns="0" tIns="0" rIns="0" bIns="0" rtlCol="0"/>
          <a:lstStyle/>
          <a:p>
            <a:endParaRPr/>
          </a:p>
        </p:txBody>
      </p:sp>
      <p:sp>
        <p:nvSpPr>
          <p:cNvPr id="44" name="object 44"/>
          <p:cNvSpPr/>
          <p:nvPr/>
        </p:nvSpPr>
        <p:spPr>
          <a:xfrm>
            <a:off x="867155" y="1658873"/>
            <a:ext cx="138430" cy="136525"/>
          </a:xfrm>
          <a:custGeom>
            <a:avLst/>
            <a:gdLst/>
            <a:ahLst/>
            <a:cxnLst/>
            <a:rect l="l" t="t" r="r" b="b"/>
            <a:pathLst>
              <a:path w="138430" h="136525">
                <a:moveTo>
                  <a:pt x="0" y="136398"/>
                </a:moveTo>
                <a:lnTo>
                  <a:pt x="137922" y="136398"/>
                </a:lnTo>
                <a:lnTo>
                  <a:pt x="137922" y="0"/>
                </a:lnTo>
                <a:lnTo>
                  <a:pt x="0" y="0"/>
                </a:lnTo>
                <a:lnTo>
                  <a:pt x="0" y="136398"/>
                </a:lnTo>
                <a:close/>
              </a:path>
            </a:pathLst>
          </a:custGeom>
          <a:solidFill>
            <a:srgbClr val="CCCCE6"/>
          </a:solidFill>
        </p:spPr>
        <p:txBody>
          <a:bodyPr wrap="square" lIns="0" tIns="0" rIns="0" bIns="0" rtlCol="0"/>
          <a:lstStyle/>
          <a:p>
            <a:endParaRPr/>
          </a:p>
        </p:txBody>
      </p:sp>
      <p:sp>
        <p:nvSpPr>
          <p:cNvPr id="45" name="object 45"/>
          <p:cNvSpPr/>
          <p:nvPr/>
        </p:nvSpPr>
        <p:spPr>
          <a:xfrm>
            <a:off x="1005077" y="1524000"/>
            <a:ext cx="139700" cy="135255"/>
          </a:xfrm>
          <a:custGeom>
            <a:avLst/>
            <a:gdLst/>
            <a:ahLst/>
            <a:cxnLst/>
            <a:rect l="l" t="t" r="r" b="b"/>
            <a:pathLst>
              <a:path w="139700" h="135255">
                <a:moveTo>
                  <a:pt x="0" y="134874"/>
                </a:moveTo>
                <a:lnTo>
                  <a:pt x="139446" y="134874"/>
                </a:lnTo>
                <a:lnTo>
                  <a:pt x="139446" y="0"/>
                </a:lnTo>
                <a:lnTo>
                  <a:pt x="0" y="0"/>
                </a:lnTo>
                <a:lnTo>
                  <a:pt x="0" y="134874"/>
                </a:lnTo>
                <a:close/>
              </a:path>
            </a:pathLst>
          </a:custGeom>
          <a:solidFill>
            <a:srgbClr val="CCCCE6"/>
          </a:solidFill>
        </p:spPr>
        <p:txBody>
          <a:bodyPr wrap="square" lIns="0" tIns="0" rIns="0" bIns="0" rtlCol="0"/>
          <a:lstStyle/>
          <a:p>
            <a:endParaRPr/>
          </a:p>
        </p:txBody>
      </p:sp>
      <p:sp>
        <p:nvSpPr>
          <p:cNvPr id="46" name="object 46"/>
          <p:cNvSpPr/>
          <p:nvPr/>
        </p:nvSpPr>
        <p:spPr>
          <a:xfrm>
            <a:off x="1005077" y="1658873"/>
            <a:ext cx="139700" cy="142240"/>
          </a:xfrm>
          <a:custGeom>
            <a:avLst/>
            <a:gdLst/>
            <a:ahLst/>
            <a:cxnLst/>
            <a:rect l="l" t="t" r="r" b="b"/>
            <a:pathLst>
              <a:path w="139700" h="142239">
                <a:moveTo>
                  <a:pt x="139446" y="0"/>
                </a:moveTo>
                <a:lnTo>
                  <a:pt x="139446" y="141731"/>
                </a:lnTo>
                <a:lnTo>
                  <a:pt x="0" y="141731"/>
                </a:lnTo>
                <a:lnTo>
                  <a:pt x="0" y="0"/>
                </a:lnTo>
                <a:lnTo>
                  <a:pt x="139446" y="0"/>
                </a:lnTo>
                <a:close/>
              </a:path>
            </a:pathLst>
          </a:custGeom>
          <a:solidFill>
            <a:srgbClr val="9A9ACC"/>
          </a:solidFill>
        </p:spPr>
        <p:txBody>
          <a:bodyPr wrap="square" lIns="0" tIns="0" rIns="0" bIns="0" rtlCol="0"/>
          <a:lstStyle/>
          <a:p>
            <a:endParaRPr/>
          </a:p>
        </p:txBody>
      </p:sp>
      <p:sp>
        <p:nvSpPr>
          <p:cNvPr id="47" name="object 47"/>
          <p:cNvSpPr/>
          <p:nvPr/>
        </p:nvSpPr>
        <p:spPr>
          <a:xfrm>
            <a:off x="731519" y="1798320"/>
            <a:ext cx="137160" cy="135890"/>
          </a:xfrm>
          <a:custGeom>
            <a:avLst/>
            <a:gdLst/>
            <a:ahLst/>
            <a:cxnLst/>
            <a:rect l="l" t="t" r="r" b="b"/>
            <a:pathLst>
              <a:path w="137159" h="135889">
                <a:moveTo>
                  <a:pt x="0" y="135635"/>
                </a:moveTo>
                <a:lnTo>
                  <a:pt x="137160" y="135635"/>
                </a:lnTo>
                <a:lnTo>
                  <a:pt x="137160" y="0"/>
                </a:lnTo>
                <a:lnTo>
                  <a:pt x="0" y="0"/>
                </a:lnTo>
                <a:lnTo>
                  <a:pt x="0" y="135635"/>
                </a:lnTo>
                <a:close/>
              </a:path>
            </a:pathLst>
          </a:custGeom>
          <a:solidFill>
            <a:srgbClr val="CCCCE6"/>
          </a:solidFill>
        </p:spPr>
        <p:txBody>
          <a:bodyPr wrap="square" lIns="0" tIns="0" rIns="0" bIns="0" rtlCol="0"/>
          <a:lstStyle/>
          <a:p>
            <a:endParaRPr/>
          </a:p>
        </p:txBody>
      </p:sp>
      <p:sp>
        <p:nvSpPr>
          <p:cNvPr id="48" name="object 48"/>
          <p:cNvSpPr/>
          <p:nvPr/>
        </p:nvSpPr>
        <p:spPr>
          <a:xfrm>
            <a:off x="589026" y="1660398"/>
            <a:ext cx="140970" cy="138430"/>
          </a:xfrm>
          <a:custGeom>
            <a:avLst/>
            <a:gdLst/>
            <a:ahLst/>
            <a:cxnLst/>
            <a:rect l="l" t="t" r="r" b="b"/>
            <a:pathLst>
              <a:path w="140970" h="138430">
                <a:moveTo>
                  <a:pt x="140970" y="0"/>
                </a:moveTo>
                <a:lnTo>
                  <a:pt x="140970" y="137922"/>
                </a:lnTo>
                <a:lnTo>
                  <a:pt x="0" y="137922"/>
                </a:lnTo>
                <a:lnTo>
                  <a:pt x="0" y="0"/>
                </a:lnTo>
                <a:lnTo>
                  <a:pt x="140970" y="0"/>
                </a:lnTo>
                <a:close/>
              </a:path>
            </a:pathLst>
          </a:custGeom>
          <a:solidFill>
            <a:srgbClr val="00007C"/>
          </a:solidFill>
        </p:spPr>
        <p:txBody>
          <a:bodyPr wrap="square" lIns="0" tIns="0" rIns="0" bIns="0" rtlCol="0"/>
          <a:lstStyle/>
          <a:p>
            <a:endParaRPr/>
          </a:p>
        </p:txBody>
      </p:sp>
      <p:sp>
        <p:nvSpPr>
          <p:cNvPr id="49" name="object 49"/>
          <p:cNvSpPr/>
          <p:nvPr/>
        </p:nvSpPr>
        <p:spPr>
          <a:xfrm>
            <a:off x="867155" y="1795272"/>
            <a:ext cx="138430" cy="139065"/>
          </a:xfrm>
          <a:custGeom>
            <a:avLst/>
            <a:gdLst/>
            <a:ahLst/>
            <a:cxnLst/>
            <a:rect l="l" t="t" r="r" b="b"/>
            <a:pathLst>
              <a:path w="138430" h="139064">
                <a:moveTo>
                  <a:pt x="137922" y="0"/>
                </a:moveTo>
                <a:lnTo>
                  <a:pt x="137922" y="138683"/>
                </a:lnTo>
                <a:lnTo>
                  <a:pt x="0" y="138683"/>
                </a:lnTo>
                <a:lnTo>
                  <a:pt x="0" y="0"/>
                </a:lnTo>
                <a:lnTo>
                  <a:pt x="137922" y="0"/>
                </a:lnTo>
                <a:close/>
              </a:path>
            </a:pathLst>
          </a:custGeom>
          <a:solidFill>
            <a:srgbClr val="9A9ACC"/>
          </a:solidFill>
        </p:spPr>
        <p:txBody>
          <a:bodyPr wrap="square" lIns="0" tIns="0" rIns="0" bIns="0" rtlCol="0"/>
          <a:lstStyle/>
          <a:p>
            <a:endParaRPr/>
          </a:p>
        </p:txBody>
      </p:sp>
      <p:sp>
        <p:nvSpPr>
          <p:cNvPr id="50" name="object 50"/>
          <p:cNvSpPr/>
          <p:nvPr/>
        </p:nvSpPr>
        <p:spPr>
          <a:xfrm>
            <a:off x="731519" y="1933955"/>
            <a:ext cx="137160" cy="136525"/>
          </a:xfrm>
          <a:custGeom>
            <a:avLst/>
            <a:gdLst/>
            <a:ahLst/>
            <a:cxnLst/>
            <a:rect l="l" t="t" r="r" b="b"/>
            <a:pathLst>
              <a:path w="137159" h="136525">
                <a:moveTo>
                  <a:pt x="137160" y="0"/>
                </a:moveTo>
                <a:lnTo>
                  <a:pt x="137160" y="136398"/>
                </a:lnTo>
                <a:lnTo>
                  <a:pt x="0" y="136398"/>
                </a:lnTo>
                <a:lnTo>
                  <a:pt x="0" y="0"/>
                </a:lnTo>
                <a:lnTo>
                  <a:pt x="137160" y="0"/>
                </a:lnTo>
                <a:close/>
              </a:path>
            </a:pathLst>
          </a:custGeom>
          <a:solidFill>
            <a:srgbClr val="9A9ACC"/>
          </a:solidFill>
        </p:spPr>
        <p:txBody>
          <a:bodyPr wrap="square" lIns="0" tIns="0" rIns="0" bIns="0" rtlCol="0"/>
          <a:lstStyle/>
          <a:p>
            <a:endParaRPr/>
          </a:p>
        </p:txBody>
      </p:sp>
      <p:sp>
        <p:nvSpPr>
          <p:cNvPr id="51" name="object 51"/>
          <p:cNvSpPr txBox="1">
            <a:spLocks noGrp="1"/>
          </p:cNvSpPr>
          <p:nvPr>
            <p:ph type="title"/>
          </p:nvPr>
        </p:nvSpPr>
        <p:spPr>
          <a:xfrm>
            <a:off x="993902" y="1027430"/>
            <a:ext cx="1717675" cy="513080"/>
          </a:xfrm>
          <a:prstGeom prst="rect">
            <a:avLst/>
          </a:prstGeom>
        </p:spPr>
        <p:txBody>
          <a:bodyPr vert="horz" wrap="square" lIns="0" tIns="12065" rIns="0" bIns="0" rtlCol="0">
            <a:spAutoFit/>
          </a:bodyPr>
          <a:lstStyle/>
          <a:p>
            <a:pPr marL="12700">
              <a:lnSpc>
                <a:spcPct val="100000"/>
              </a:lnSpc>
              <a:spcBef>
                <a:spcPts val="95"/>
              </a:spcBef>
            </a:pPr>
            <a:r>
              <a:rPr sz="3200" spc="-10" dirty="0"/>
              <a:t>Definition</a:t>
            </a:r>
            <a:endParaRPr sz="3200"/>
          </a:p>
        </p:txBody>
      </p:sp>
      <p:sp>
        <p:nvSpPr>
          <p:cNvPr id="53" name="object 53"/>
          <p:cNvSpPr txBox="1"/>
          <p:nvPr/>
        </p:nvSpPr>
        <p:spPr>
          <a:xfrm>
            <a:off x="8925052" y="6897027"/>
            <a:ext cx="153035" cy="240665"/>
          </a:xfrm>
          <a:prstGeom prst="rect">
            <a:avLst/>
          </a:prstGeom>
        </p:spPr>
        <p:txBody>
          <a:bodyPr vert="horz" wrap="square" lIns="0" tIns="27940" rIns="0" bIns="0" rtlCol="0">
            <a:spAutoFit/>
          </a:bodyPr>
          <a:lstStyle/>
          <a:p>
            <a:pPr marL="25400">
              <a:lnSpc>
                <a:spcPct val="100000"/>
              </a:lnSpc>
              <a:spcBef>
                <a:spcPts val="220"/>
              </a:spcBef>
            </a:pPr>
            <a:fld id="{81D60167-4931-47E6-BA6A-407CBD079E47}" type="slidenum">
              <a:rPr sz="1200" dirty="0">
                <a:latin typeface="Arial Black"/>
                <a:cs typeface="Arial Black"/>
              </a:rPr>
              <a:pPr marL="25400">
                <a:lnSpc>
                  <a:spcPct val="100000"/>
                </a:lnSpc>
                <a:spcBef>
                  <a:spcPts val="220"/>
                </a:spcBef>
              </a:pPr>
              <a:t>9</a:t>
            </a:fld>
            <a:endParaRPr sz="1200">
              <a:latin typeface="Arial Black"/>
              <a:cs typeface="Arial Black"/>
            </a:endParaRPr>
          </a:p>
        </p:txBody>
      </p:sp>
      <p:sp>
        <p:nvSpPr>
          <p:cNvPr id="52" name="object 52"/>
          <p:cNvSpPr txBox="1"/>
          <p:nvPr/>
        </p:nvSpPr>
        <p:spPr>
          <a:xfrm>
            <a:off x="993902" y="1928876"/>
            <a:ext cx="8027670" cy="4204335"/>
          </a:xfrm>
          <a:prstGeom prst="rect">
            <a:avLst/>
          </a:prstGeom>
        </p:spPr>
        <p:txBody>
          <a:bodyPr vert="horz" wrap="square" lIns="0" tIns="12700" rIns="0" bIns="0" rtlCol="0">
            <a:spAutoFit/>
          </a:bodyPr>
          <a:lstStyle/>
          <a:p>
            <a:pPr marL="354965" marR="5080" indent="-342900">
              <a:lnSpc>
                <a:spcPct val="100000"/>
              </a:lnSpc>
              <a:spcBef>
                <a:spcPts val="100"/>
              </a:spcBef>
              <a:buClr>
                <a:srgbClr val="00007C"/>
              </a:buClr>
              <a:buSzPct val="75000"/>
              <a:buFont typeface="Wingdings"/>
              <a:buChar char=""/>
              <a:tabLst>
                <a:tab pos="354965" algn="l"/>
                <a:tab pos="355600" algn="l"/>
              </a:tabLst>
            </a:pPr>
            <a:r>
              <a:rPr sz="2400" dirty="0">
                <a:latin typeface="Arial"/>
                <a:cs typeface="Arial"/>
              </a:rPr>
              <a:t>A </a:t>
            </a:r>
            <a:r>
              <a:rPr sz="2400" i="1" dirty="0">
                <a:solidFill>
                  <a:srgbClr val="FF0000"/>
                </a:solidFill>
                <a:latin typeface="Arial"/>
                <a:cs typeface="Arial"/>
              </a:rPr>
              <a:t>simulation </a:t>
            </a:r>
            <a:r>
              <a:rPr sz="2400" spc="-5" dirty="0">
                <a:latin typeface="Arial"/>
                <a:cs typeface="Arial"/>
              </a:rPr>
              <a:t>is </a:t>
            </a:r>
            <a:r>
              <a:rPr sz="2400" dirty="0">
                <a:latin typeface="Arial"/>
                <a:cs typeface="Arial"/>
              </a:rPr>
              <a:t>the </a:t>
            </a:r>
            <a:r>
              <a:rPr sz="2400" spc="-5" dirty="0">
                <a:latin typeface="Arial"/>
                <a:cs typeface="Arial"/>
              </a:rPr>
              <a:t>imitation of </a:t>
            </a:r>
            <a:r>
              <a:rPr sz="2400" dirty="0">
                <a:latin typeface="Arial"/>
                <a:cs typeface="Arial"/>
              </a:rPr>
              <a:t>the </a:t>
            </a:r>
            <a:r>
              <a:rPr sz="2400" spc="-5" dirty="0">
                <a:latin typeface="Arial"/>
                <a:cs typeface="Arial"/>
              </a:rPr>
              <a:t>operation of </a:t>
            </a:r>
            <a:r>
              <a:rPr sz="2400" dirty="0">
                <a:latin typeface="Arial"/>
                <a:cs typeface="Arial"/>
              </a:rPr>
              <a:t>real-world  </a:t>
            </a:r>
            <a:r>
              <a:rPr sz="2400" spc="-5" dirty="0">
                <a:latin typeface="Arial"/>
                <a:cs typeface="Arial"/>
              </a:rPr>
              <a:t>process or </a:t>
            </a:r>
            <a:r>
              <a:rPr sz="2400" dirty="0">
                <a:latin typeface="Arial"/>
                <a:cs typeface="Arial"/>
              </a:rPr>
              <a:t>system </a:t>
            </a:r>
            <a:r>
              <a:rPr sz="2400" spc="-5" dirty="0">
                <a:latin typeface="Arial"/>
                <a:cs typeface="Arial"/>
              </a:rPr>
              <a:t>over</a:t>
            </a:r>
            <a:r>
              <a:rPr sz="2400" spc="-20" dirty="0">
                <a:latin typeface="Arial"/>
                <a:cs typeface="Arial"/>
              </a:rPr>
              <a:t> </a:t>
            </a:r>
            <a:r>
              <a:rPr sz="2400" dirty="0">
                <a:latin typeface="Arial"/>
                <a:cs typeface="Arial"/>
              </a:rPr>
              <a:t>time.</a:t>
            </a:r>
            <a:endParaRPr sz="2400">
              <a:latin typeface="Arial"/>
              <a:cs typeface="Arial"/>
            </a:endParaRPr>
          </a:p>
          <a:p>
            <a:pPr marL="755650" marR="1329055" lvl="1" indent="-285750">
              <a:lnSpc>
                <a:spcPct val="100000"/>
              </a:lnSpc>
              <a:spcBef>
                <a:spcPts val="489"/>
              </a:spcBef>
              <a:buClr>
                <a:srgbClr val="9A9ACC"/>
              </a:buClr>
              <a:buSzPct val="80000"/>
              <a:buFont typeface="Wingdings"/>
              <a:buChar char=""/>
              <a:tabLst>
                <a:tab pos="755650" algn="l"/>
              </a:tabLst>
            </a:pPr>
            <a:r>
              <a:rPr sz="2000" spc="-5" dirty="0">
                <a:latin typeface="Arial"/>
                <a:cs typeface="Arial"/>
              </a:rPr>
              <a:t>Generation of </a:t>
            </a:r>
            <a:r>
              <a:rPr sz="2000" spc="-10" dirty="0">
                <a:latin typeface="Arial"/>
                <a:cs typeface="Arial"/>
              </a:rPr>
              <a:t>artificial history </a:t>
            </a:r>
            <a:r>
              <a:rPr sz="2000" spc="-5" dirty="0">
                <a:latin typeface="Arial"/>
                <a:cs typeface="Arial"/>
              </a:rPr>
              <a:t>and </a:t>
            </a:r>
            <a:r>
              <a:rPr sz="2000" spc="-10" dirty="0">
                <a:latin typeface="Arial"/>
                <a:cs typeface="Arial"/>
              </a:rPr>
              <a:t>observation </a:t>
            </a:r>
            <a:r>
              <a:rPr sz="2000" spc="-5" dirty="0">
                <a:latin typeface="Arial"/>
                <a:cs typeface="Arial"/>
              </a:rPr>
              <a:t>of that  </a:t>
            </a:r>
            <a:r>
              <a:rPr sz="2000" spc="-10" dirty="0">
                <a:latin typeface="Arial"/>
                <a:cs typeface="Arial"/>
              </a:rPr>
              <a:t>observation</a:t>
            </a:r>
            <a:r>
              <a:rPr sz="2000" spc="-5" dirty="0">
                <a:latin typeface="Arial"/>
                <a:cs typeface="Arial"/>
              </a:rPr>
              <a:t> history</a:t>
            </a:r>
            <a:endParaRPr sz="2000">
              <a:latin typeface="Arial"/>
              <a:cs typeface="Arial"/>
            </a:endParaRPr>
          </a:p>
          <a:p>
            <a:pPr marL="355600" marR="1308100" indent="-342900">
              <a:lnSpc>
                <a:spcPct val="100000"/>
              </a:lnSpc>
              <a:spcBef>
                <a:spcPts val="545"/>
              </a:spcBef>
              <a:buClr>
                <a:srgbClr val="00007C"/>
              </a:buClr>
              <a:buSzPct val="75000"/>
              <a:buFont typeface="Wingdings"/>
              <a:buChar char=""/>
              <a:tabLst>
                <a:tab pos="354965" algn="l"/>
                <a:tab pos="355600" algn="l"/>
              </a:tabLst>
            </a:pPr>
            <a:r>
              <a:rPr sz="2400" dirty="0">
                <a:latin typeface="Arial"/>
                <a:cs typeface="Arial"/>
              </a:rPr>
              <a:t>A </a:t>
            </a:r>
            <a:r>
              <a:rPr sz="2400" i="1" spc="-5" dirty="0">
                <a:solidFill>
                  <a:srgbClr val="FF0000"/>
                </a:solidFill>
                <a:latin typeface="Arial"/>
                <a:cs typeface="Arial"/>
              </a:rPr>
              <a:t>model </a:t>
            </a:r>
            <a:r>
              <a:rPr sz="2400" dirty="0">
                <a:latin typeface="Arial"/>
                <a:cs typeface="Arial"/>
              </a:rPr>
              <a:t>construct a conceptual framework</a:t>
            </a:r>
            <a:r>
              <a:rPr sz="2400" spc="-95" dirty="0">
                <a:latin typeface="Arial"/>
                <a:cs typeface="Arial"/>
              </a:rPr>
              <a:t> </a:t>
            </a:r>
            <a:r>
              <a:rPr sz="2400" dirty="0">
                <a:latin typeface="Arial"/>
                <a:cs typeface="Arial"/>
              </a:rPr>
              <a:t>that  </a:t>
            </a:r>
            <a:r>
              <a:rPr sz="2400" spc="-5" dirty="0">
                <a:latin typeface="Arial"/>
                <a:cs typeface="Arial"/>
              </a:rPr>
              <a:t>describes </a:t>
            </a:r>
            <a:r>
              <a:rPr sz="2400" dirty="0">
                <a:latin typeface="Arial"/>
                <a:cs typeface="Arial"/>
              </a:rPr>
              <a:t>a system</a:t>
            </a:r>
            <a:endParaRPr sz="2400">
              <a:latin typeface="Arial"/>
              <a:cs typeface="Arial"/>
            </a:endParaRPr>
          </a:p>
          <a:p>
            <a:pPr marL="355600" marR="889000" indent="-342900">
              <a:lnSpc>
                <a:spcPct val="100000"/>
              </a:lnSpc>
              <a:spcBef>
                <a:spcPts val="565"/>
              </a:spcBef>
              <a:buClr>
                <a:srgbClr val="00007C"/>
              </a:buClr>
              <a:buSzPct val="75000"/>
              <a:buFont typeface="Wingdings"/>
              <a:buChar char=""/>
              <a:tabLst>
                <a:tab pos="354965" algn="l"/>
                <a:tab pos="355600" algn="l"/>
              </a:tabLst>
            </a:pPr>
            <a:r>
              <a:rPr sz="2400" dirty="0">
                <a:latin typeface="Arial"/>
                <a:cs typeface="Arial"/>
              </a:rPr>
              <a:t>The </a:t>
            </a:r>
            <a:r>
              <a:rPr sz="2400" spc="-5" dirty="0">
                <a:latin typeface="Arial"/>
                <a:cs typeface="Arial"/>
              </a:rPr>
              <a:t>behavior of </a:t>
            </a:r>
            <a:r>
              <a:rPr sz="2400" dirty="0">
                <a:latin typeface="Arial"/>
                <a:cs typeface="Arial"/>
              </a:rPr>
              <a:t>a system that </a:t>
            </a:r>
            <a:r>
              <a:rPr sz="2400" spc="-5" dirty="0">
                <a:latin typeface="Arial"/>
                <a:cs typeface="Arial"/>
              </a:rPr>
              <a:t>evolves over </a:t>
            </a:r>
            <a:r>
              <a:rPr sz="2400" dirty="0">
                <a:latin typeface="Arial"/>
                <a:cs typeface="Arial"/>
              </a:rPr>
              <a:t>time </a:t>
            </a:r>
            <a:r>
              <a:rPr sz="2400" spc="-5" dirty="0">
                <a:latin typeface="Arial"/>
                <a:cs typeface="Arial"/>
              </a:rPr>
              <a:t>is  </a:t>
            </a:r>
            <a:r>
              <a:rPr sz="2400" dirty="0">
                <a:latin typeface="Arial"/>
                <a:cs typeface="Arial"/>
              </a:rPr>
              <a:t>studied by developing a simulation</a:t>
            </a:r>
            <a:r>
              <a:rPr sz="2400" spc="-25" dirty="0">
                <a:latin typeface="Arial"/>
                <a:cs typeface="Arial"/>
              </a:rPr>
              <a:t> </a:t>
            </a:r>
            <a:r>
              <a:rPr sz="2400" i="1" dirty="0">
                <a:latin typeface="Arial"/>
                <a:cs typeface="Arial"/>
              </a:rPr>
              <a:t>model</a:t>
            </a:r>
            <a:r>
              <a:rPr sz="2400" dirty="0">
                <a:latin typeface="Arial"/>
                <a:cs typeface="Arial"/>
              </a:rPr>
              <a:t>.</a:t>
            </a:r>
            <a:endParaRPr sz="2400">
              <a:latin typeface="Arial"/>
              <a:cs typeface="Arial"/>
            </a:endParaRPr>
          </a:p>
          <a:p>
            <a:pPr marL="355600" indent="-342900">
              <a:lnSpc>
                <a:spcPct val="100000"/>
              </a:lnSpc>
              <a:spcBef>
                <a:spcPts val="565"/>
              </a:spcBef>
              <a:buClr>
                <a:srgbClr val="00007C"/>
              </a:buClr>
              <a:buSzPct val="75000"/>
              <a:buFont typeface="Wingdings"/>
              <a:buChar char=""/>
              <a:tabLst>
                <a:tab pos="354965" algn="l"/>
                <a:tab pos="355600" algn="l"/>
              </a:tabLst>
            </a:pPr>
            <a:r>
              <a:rPr sz="2400" dirty="0">
                <a:latin typeface="Arial"/>
                <a:cs typeface="Arial"/>
              </a:rPr>
              <a:t>The model takes a set </a:t>
            </a:r>
            <a:r>
              <a:rPr sz="2400" spc="-5" dirty="0">
                <a:latin typeface="Arial"/>
                <a:cs typeface="Arial"/>
              </a:rPr>
              <a:t>of expressed</a:t>
            </a:r>
            <a:r>
              <a:rPr sz="2400" spc="-55" dirty="0">
                <a:latin typeface="Arial"/>
                <a:cs typeface="Arial"/>
              </a:rPr>
              <a:t> </a:t>
            </a:r>
            <a:r>
              <a:rPr sz="2400" spc="-5" dirty="0">
                <a:latin typeface="Arial"/>
                <a:cs typeface="Arial"/>
              </a:rPr>
              <a:t>assumptions:</a:t>
            </a:r>
            <a:endParaRPr sz="2400">
              <a:latin typeface="Arial"/>
              <a:cs typeface="Arial"/>
            </a:endParaRPr>
          </a:p>
          <a:p>
            <a:pPr marL="755650" lvl="1" indent="-285750">
              <a:lnSpc>
                <a:spcPct val="100000"/>
              </a:lnSpc>
              <a:spcBef>
                <a:spcPts val="495"/>
              </a:spcBef>
              <a:buClr>
                <a:srgbClr val="9A9ACC"/>
              </a:buClr>
              <a:buSzPct val="80000"/>
              <a:buFont typeface="Wingdings"/>
              <a:buChar char=""/>
              <a:tabLst>
                <a:tab pos="755650" algn="l"/>
              </a:tabLst>
            </a:pPr>
            <a:r>
              <a:rPr sz="2000" spc="-10" dirty="0">
                <a:latin typeface="Arial"/>
                <a:cs typeface="Arial"/>
              </a:rPr>
              <a:t>Mathematical,</a:t>
            </a:r>
            <a:r>
              <a:rPr sz="2000" spc="-5" dirty="0">
                <a:latin typeface="Arial"/>
                <a:cs typeface="Arial"/>
              </a:rPr>
              <a:t> logical</a:t>
            </a:r>
            <a:endParaRPr sz="2000">
              <a:latin typeface="Arial"/>
              <a:cs typeface="Arial"/>
            </a:endParaRPr>
          </a:p>
          <a:p>
            <a:pPr marL="755650" lvl="1" indent="-285750">
              <a:lnSpc>
                <a:spcPct val="100000"/>
              </a:lnSpc>
              <a:spcBef>
                <a:spcPts val="480"/>
              </a:spcBef>
              <a:buClr>
                <a:srgbClr val="9A9ACC"/>
              </a:buClr>
              <a:buSzPct val="80000"/>
              <a:buFont typeface="Wingdings"/>
              <a:buChar char=""/>
              <a:tabLst>
                <a:tab pos="755650" algn="l"/>
              </a:tabLst>
            </a:pPr>
            <a:r>
              <a:rPr sz="2000" spc="-5" dirty="0">
                <a:latin typeface="Arial"/>
                <a:cs typeface="Arial"/>
              </a:rPr>
              <a:t>Symbolic relationship </a:t>
            </a:r>
            <a:r>
              <a:rPr sz="2000" spc="-10" dirty="0">
                <a:latin typeface="Arial"/>
                <a:cs typeface="Arial"/>
              </a:rPr>
              <a:t>between </a:t>
            </a:r>
            <a:r>
              <a:rPr sz="2000" spc="-5" dirty="0">
                <a:latin typeface="Arial"/>
                <a:cs typeface="Arial"/>
              </a:rPr>
              <a:t>the</a:t>
            </a:r>
            <a:r>
              <a:rPr sz="2000" spc="35" dirty="0">
                <a:latin typeface="Arial"/>
                <a:cs typeface="Arial"/>
              </a:rPr>
              <a:t> </a:t>
            </a:r>
            <a:r>
              <a:rPr sz="2000" i="1" spc="-5" dirty="0">
                <a:latin typeface="Arial"/>
                <a:cs typeface="Arial"/>
              </a:rPr>
              <a:t>entities</a:t>
            </a:r>
            <a:endParaRPr sz="20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259BE3F8FA6A428DBB64F9F8045E15" ma:contentTypeVersion="3" ma:contentTypeDescription="Create a new document." ma:contentTypeScope="" ma:versionID="fe8ff7898d46efde9fc3a0bb644220d4">
  <xsd:schema xmlns:xsd="http://www.w3.org/2001/XMLSchema" xmlns:xs="http://www.w3.org/2001/XMLSchema" xmlns:p="http://schemas.microsoft.com/office/2006/metadata/properties" xmlns:ns2="1473f061-40af-4b83-bb7a-8d895e41471e" targetNamespace="http://schemas.microsoft.com/office/2006/metadata/properties" ma:root="true" ma:fieldsID="75d9ec04b0a85b5b3fb319118869310d" ns2:_="">
    <xsd:import namespace="1473f061-40af-4b83-bb7a-8d895e41471e"/>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73f061-40af-4b83-bb7a-8d895e4147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99F784-A052-4951-BCBD-7BE84EF2EBB5}"/>
</file>

<file path=customXml/itemProps2.xml><?xml version="1.0" encoding="utf-8"?>
<ds:datastoreItem xmlns:ds="http://schemas.openxmlformats.org/officeDocument/2006/customXml" ds:itemID="{5BC315B2-053B-4C60-A6BA-7DBB525813D8}"/>
</file>

<file path=customXml/itemProps3.xml><?xml version="1.0" encoding="utf-8"?>
<ds:datastoreItem xmlns:ds="http://schemas.openxmlformats.org/officeDocument/2006/customXml" ds:itemID="{02967958-4520-4641-923A-069129D267F3}"/>
</file>

<file path=docProps/app.xml><?xml version="1.0" encoding="utf-8"?>
<Properties xmlns="http://schemas.openxmlformats.org/officeDocument/2006/extended-properties" xmlns:vt="http://schemas.openxmlformats.org/officeDocument/2006/docPropsVTypes">
  <Template/>
  <TotalTime>53</TotalTime>
  <Words>1702</Words>
  <Application>Microsoft Office PowerPoint</Application>
  <PresentationFormat>Custom</PresentationFormat>
  <Paragraphs>270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K S Institute of Technology Department of Computer Science and Engineering</vt:lpstr>
      <vt:lpstr>Vision and Mission of Institute</vt:lpstr>
      <vt:lpstr>Vision and Mission of Department </vt:lpstr>
      <vt:lpstr>Program Educational Objectives</vt:lpstr>
      <vt:lpstr>Program Specific Outcomes(PSOs) </vt:lpstr>
      <vt:lpstr>  </vt:lpstr>
      <vt:lpstr>Chapter 1 Introduction to</vt:lpstr>
      <vt:lpstr>Outline</vt:lpstr>
      <vt:lpstr>Definition</vt:lpstr>
      <vt:lpstr>Goal of modeling and simulation</vt:lpstr>
      <vt:lpstr>How a model can be developed?</vt:lpstr>
      <vt:lpstr>When Simulation Is the Appropriate Tool</vt:lpstr>
      <vt:lpstr>When Simulation Is Not Appropriate</vt:lpstr>
      <vt:lpstr>Advantages and disadvantages of simulation</vt:lpstr>
      <vt:lpstr>Advantages of simulation</vt:lpstr>
      <vt:lpstr>Disadvantages of simulation</vt:lpstr>
      <vt:lpstr>Applications of Simulation</vt:lpstr>
      <vt:lpstr>Areas of application</vt:lpstr>
      <vt:lpstr>Systems and System Environment</vt:lpstr>
      <vt:lpstr>Components of system</vt:lpstr>
      <vt:lpstr>Discrete and Continues Systems</vt:lpstr>
      <vt:lpstr>Discrete and Continues Systems (cont.)</vt:lpstr>
      <vt:lpstr>Model of a System</vt:lpstr>
      <vt:lpstr>Types of Models</vt:lpstr>
      <vt:lpstr>Characterizing a Simulation Model</vt:lpstr>
      <vt:lpstr>Discrete-Event Simulation Model</vt:lpstr>
      <vt:lpstr>Model Taxonomy</vt:lpstr>
      <vt:lpstr>DES Model Development</vt:lpstr>
      <vt:lpstr>Three Model Levels</vt:lpstr>
      <vt:lpstr>Verification vs. Validation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Chapter1.ppt</dc:title>
  <dc:creator>Administrator</dc:creator>
  <cp:lastModifiedBy>system administrator</cp:lastModifiedBy>
  <cp:revision>6</cp:revision>
  <dcterms:created xsi:type="dcterms:W3CDTF">2020-03-22T17:03:24Z</dcterms:created>
  <dcterms:modified xsi:type="dcterms:W3CDTF">2021-04-20T06:35:08Z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2005-09-24T00:00:00Z</vt:filetime>
  </property>
  <property fmtid="{D5CDD505-2E9C-101B-9397-08002B2CF9AE}" pid="3" name="Creator">
    <vt:lpwstr>PScript5.dll Version 5.2</vt:lpwstr>
  </property>
  <property fmtid="{D5CDD505-2E9C-101B-9397-08002B2CF9AE}" pid="4" name="LastSaved">
    <vt:filetime>2020-03-22T00:00:00Z</vt:filetime>
  </property>
  <property fmtid="{D5CDD505-2E9C-101B-9397-08002B2CF9AE}" pid="5" name="ContentTypeId">
    <vt:lpwstr>0x0101008F259BE3F8FA6A428DBB64F9F8045E15</vt:lpwstr>
  </property>
</Properties>
</file>