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7" r:id="rId2"/>
    <p:sldId id="256" r:id="rId3"/>
    <p:sldId id="298" r:id="rId4"/>
    <p:sldId id="299" r:id="rId5"/>
    <p:sldId id="301" r:id="rId6"/>
    <p:sldId id="300"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FC85C-7F8B-474E-AAD4-16795B6C6500}" type="datetimeFigureOut">
              <a:rPr lang="en-IN" smtClean="0"/>
              <a:t>19-05-2021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F1F9D-EEF8-42DA-9A3D-AD95DF37F016}" type="slidenum">
              <a:rPr lang="en-IN" smtClean="0"/>
              <a:t>‹#›</a:t>
            </a:fld>
            <a:endParaRPr lang="en-IN"/>
          </a:p>
        </p:txBody>
      </p:sp>
    </p:spTree>
    <p:extLst>
      <p:ext uri="{BB962C8B-B14F-4D97-AF65-F5344CB8AC3E}">
        <p14:creationId xmlns:p14="http://schemas.microsoft.com/office/powerpoint/2010/main" val="183391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D697-264C-4575-9EFB-16BAFD4C8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4A7B5C-5CDC-408B-B239-A15A6D063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812B5C-EC6A-48D5-8344-5789FABF5E68}"/>
              </a:ext>
            </a:extLst>
          </p:cNvPr>
          <p:cNvSpPr>
            <a:spLocks noGrp="1"/>
          </p:cNvSpPr>
          <p:nvPr>
            <p:ph type="dt" sz="half" idx="10"/>
          </p:nvPr>
        </p:nvSpPr>
        <p:spPr/>
        <p:txBody>
          <a:bodyPr/>
          <a:lstStyle/>
          <a:p>
            <a:fld id="{D848968E-A6AE-4CF9-BDE0-7CCBA62A1E13}" type="datetime1">
              <a:rPr lang="en-IN" smtClean="0"/>
              <a:t>19-05-2021</a:t>
            </a:fld>
            <a:endParaRPr lang="en-IN"/>
          </a:p>
        </p:txBody>
      </p:sp>
      <p:sp>
        <p:nvSpPr>
          <p:cNvPr id="5" name="Footer Placeholder 4">
            <a:extLst>
              <a:ext uri="{FF2B5EF4-FFF2-40B4-BE49-F238E27FC236}">
                <a16:creationId xmlns:a16="http://schemas.microsoft.com/office/drawing/2014/main" id="{8F85E9D2-2B35-44A5-95C5-18082739E928}"/>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075EEB12-88C9-4A9F-A736-46D258FA8CED}"/>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329543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0C13-1359-4E80-844F-AC6265327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29483-8A32-4C18-8B18-E17F96CE94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C8B5C-55C9-43F5-8D2F-07AD2BF54A86}"/>
              </a:ext>
            </a:extLst>
          </p:cNvPr>
          <p:cNvSpPr>
            <a:spLocks noGrp="1"/>
          </p:cNvSpPr>
          <p:nvPr>
            <p:ph type="dt" sz="half" idx="10"/>
          </p:nvPr>
        </p:nvSpPr>
        <p:spPr/>
        <p:txBody>
          <a:bodyPr/>
          <a:lstStyle/>
          <a:p>
            <a:fld id="{B124C34D-2FB5-4E09-93FC-C9543A731D8C}" type="datetime1">
              <a:rPr lang="en-IN" smtClean="0"/>
              <a:t>19-05-2021</a:t>
            </a:fld>
            <a:endParaRPr lang="en-IN"/>
          </a:p>
        </p:txBody>
      </p:sp>
      <p:sp>
        <p:nvSpPr>
          <p:cNvPr id="5" name="Footer Placeholder 4">
            <a:extLst>
              <a:ext uri="{FF2B5EF4-FFF2-40B4-BE49-F238E27FC236}">
                <a16:creationId xmlns:a16="http://schemas.microsoft.com/office/drawing/2014/main" id="{4D8BDCAA-F43D-4ABB-8096-13436B5EF3BA}"/>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FF05BE44-E814-4337-A59F-85D279A95A13}"/>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148024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5F277-7E22-4D9D-9992-9C5EFFAC4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4D07D-CE0D-485C-A8A2-7A6E87595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C62F6-68A0-43A5-AA51-7BAEF98E63E5}"/>
              </a:ext>
            </a:extLst>
          </p:cNvPr>
          <p:cNvSpPr>
            <a:spLocks noGrp="1"/>
          </p:cNvSpPr>
          <p:nvPr>
            <p:ph type="dt" sz="half" idx="10"/>
          </p:nvPr>
        </p:nvSpPr>
        <p:spPr/>
        <p:txBody>
          <a:bodyPr/>
          <a:lstStyle/>
          <a:p>
            <a:fld id="{7949EA13-3F33-42A2-AAC0-F7426AA6BE99}" type="datetime1">
              <a:rPr lang="en-IN" smtClean="0"/>
              <a:t>19-05-2021</a:t>
            </a:fld>
            <a:endParaRPr lang="en-IN"/>
          </a:p>
        </p:txBody>
      </p:sp>
      <p:sp>
        <p:nvSpPr>
          <p:cNvPr id="5" name="Footer Placeholder 4">
            <a:extLst>
              <a:ext uri="{FF2B5EF4-FFF2-40B4-BE49-F238E27FC236}">
                <a16:creationId xmlns:a16="http://schemas.microsoft.com/office/drawing/2014/main" id="{5A74774E-19DF-4158-ACCA-7CCB1A65726D}"/>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EB6F56D6-29B1-46B9-A859-AD1A4F0E2927}"/>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331166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49D5-8D61-4F23-AA30-8B2DC2D399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2389AE-C4E6-4280-868A-CBE4789AB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33872-5DE9-41A4-AF03-27B352779925}"/>
              </a:ext>
            </a:extLst>
          </p:cNvPr>
          <p:cNvSpPr>
            <a:spLocks noGrp="1"/>
          </p:cNvSpPr>
          <p:nvPr>
            <p:ph type="dt" sz="half" idx="10"/>
          </p:nvPr>
        </p:nvSpPr>
        <p:spPr/>
        <p:txBody>
          <a:bodyPr/>
          <a:lstStyle/>
          <a:p>
            <a:fld id="{76CECFA1-939A-490A-B6C7-64CF4F3DF070}" type="datetime1">
              <a:rPr lang="en-IN" smtClean="0"/>
              <a:t>19-05-2021</a:t>
            </a:fld>
            <a:endParaRPr lang="en-IN"/>
          </a:p>
        </p:txBody>
      </p:sp>
      <p:sp>
        <p:nvSpPr>
          <p:cNvPr id="5" name="Footer Placeholder 4">
            <a:extLst>
              <a:ext uri="{FF2B5EF4-FFF2-40B4-BE49-F238E27FC236}">
                <a16:creationId xmlns:a16="http://schemas.microsoft.com/office/drawing/2014/main" id="{439F2E64-0773-4C87-A3EF-C104D10570BD}"/>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12BE597B-28FC-48C2-9644-C0BB3F5E12A2}"/>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383698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7216-B675-4CDC-A1A2-3C4BB3BB2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4FF3E3-8990-4883-978E-CEB6126FA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29D6F-23C4-4F2F-8FB4-20CC4D3DC927}"/>
              </a:ext>
            </a:extLst>
          </p:cNvPr>
          <p:cNvSpPr>
            <a:spLocks noGrp="1"/>
          </p:cNvSpPr>
          <p:nvPr>
            <p:ph type="dt" sz="half" idx="10"/>
          </p:nvPr>
        </p:nvSpPr>
        <p:spPr/>
        <p:txBody>
          <a:bodyPr/>
          <a:lstStyle/>
          <a:p>
            <a:fld id="{79714427-D5F0-4A7E-9C5B-E75EEC7220B2}" type="datetime1">
              <a:rPr lang="en-IN" smtClean="0"/>
              <a:t>19-05-2021</a:t>
            </a:fld>
            <a:endParaRPr lang="en-IN"/>
          </a:p>
        </p:txBody>
      </p:sp>
      <p:sp>
        <p:nvSpPr>
          <p:cNvPr id="5" name="Footer Placeholder 4">
            <a:extLst>
              <a:ext uri="{FF2B5EF4-FFF2-40B4-BE49-F238E27FC236}">
                <a16:creationId xmlns:a16="http://schemas.microsoft.com/office/drawing/2014/main" id="{F7D4D59B-F190-4767-8676-E8AC81963926}"/>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1C15F78E-0C95-4C81-897E-D97D0E67EF86}"/>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401091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8A04-EA39-4DA7-A75E-6E6F1DCA8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8E156-17FF-4EF3-9303-92D15FE114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1074CA-9E59-482B-B29B-7195F41CF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0EEAF4-9235-4CAA-9B1A-3396E546919F}"/>
              </a:ext>
            </a:extLst>
          </p:cNvPr>
          <p:cNvSpPr>
            <a:spLocks noGrp="1"/>
          </p:cNvSpPr>
          <p:nvPr>
            <p:ph type="dt" sz="half" idx="10"/>
          </p:nvPr>
        </p:nvSpPr>
        <p:spPr/>
        <p:txBody>
          <a:bodyPr/>
          <a:lstStyle/>
          <a:p>
            <a:fld id="{E8ECAD70-B8A3-4EBB-8E5A-964C8A587167}" type="datetime1">
              <a:rPr lang="en-IN" smtClean="0"/>
              <a:t>19-05-2021</a:t>
            </a:fld>
            <a:endParaRPr lang="en-IN"/>
          </a:p>
        </p:txBody>
      </p:sp>
      <p:sp>
        <p:nvSpPr>
          <p:cNvPr id="6" name="Footer Placeholder 5">
            <a:extLst>
              <a:ext uri="{FF2B5EF4-FFF2-40B4-BE49-F238E27FC236}">
                <a16:creationId xmlns:a16="http://schemas.microsoft.com/office/drawing/2014/main" id="{AC614633-E6C1-4583-ACF6-BA09006952A2}"/>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7" name="Slide Number Placeholder 6">
            <a:extLst>
              <a:ext uri="{FF2B5EF4-FFF2-40B4-BE49-F238E27FC236}">
                <a16:creationId xmlns:a16="http://schemas.microsoft.com/office/drawing/2014/main" id="{0A14FC61-8DF4-4D51-8DA0-7C4ADD09A37E}"/>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258822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909E-5F1D-4208-9344-9219E7CC99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760F74-0025-4C29-9A0F-58C00A895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C31EF-FFCA-4DCE-827B-8911FB3B1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A46897-48EA-4EE3-893C-8B4ACDB95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3BF65-F4FC-4311-99C5-868516F1D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D8DAB2-C756-4AC6-BA31-99C99CEC69E2}"/>
              </a:ext>
            </a:extLst>
          </p:cNvPr>
          <p:cNvSpPr>
            <a:spLocks noGrp="1"/>
          </p:cNvSpPr>
          <p:nvPr>
            <p:ph type="dt" sz="half" idx="10"/>
          </p:nvPr>
        </p:nvSpPr>
        <p:spPr/>
        <p:txBody>
          <a:bodyPr/>
          <a:lstStyle/>
          <a:p>
            <a:fld id="{04551B0D-D870-4504-B6FB-A0F743D10445}" type="datetime1">
              <a:rPr lang="en-IN" smtClean="0"/>
              <a:t>19-05-2021</a:t>
            </a:fld>
            <a:endParaRPr lang="en-IN"/>
          </a:p>
        </p:txBody>
      </p:sp>
      <p:sp>
        <p:nvSpPr>
          <p:cNvPr id="8" name="Footer Placeholder 7">
            <a:extLst>
              <a:ext uri="{FF2B5EF4-FFF2-40B4-BE49-F238E27FC236}">
                <a16:creationId xmlns:a16="http://schemas.microsoft.com/office/drawing/2014/main" id="{712A2E00-79C1-4B9F-A8E3-20746FF5BDB1}"/>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9" name="Slide Number Placeholder 8">
            <a:extLst>
              <a:ext uri="{FF2B5EF4-FFF2-40B4-BE49-F238E27FC236}">
                <a16:creationId xmlns:a16="http://schemas.microsoft.com/office/drawing/2014/main" id="{B4F36196-9D9B-4D9B-94EC-CAEEF2A03D68}"/>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70940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2319-688C-43E7-A7DE-B8B31E45E0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0B9FD3-D267-4841-B0C3-88B8AF2ACF71}"/>
              </a:ext>
            </a:extLst>
          </p:cNvPr>
          <p:cNvSpPr>
            <a:spLocks noGrp="1"/>
          </p:cNvSpPr>
          <p:nvPr>
            <p:ph type="dt" sz="half" idx="10"/>
          </p:nvPr>
        </p:nvSpPr>
        <p:spPr/>
        <p:txBody>
          <a:bodyPr/>
          <a:lstStyle/>
          <a:p>
            <a:fld id="{53F950EB-FE15-43E1-8A28-28D060B3DE3C}" type="datetime1">
              <a:rPr lang="en-IN" smtClean="0"/>
              <a:t>19-05-2021</a:t>
            </a:fld>
            <a:endParaRPr lang="en-IN"/>
          </a:p>
        </p:txBody>
      </p:sp>
      <p:sp>
        <p:nvSpPr>
          <p:cNvPr id="4" name="Footer Placeholder 3">
            <a:extLst>
              <a:ext uri="{FF2B5EF4-FFF2-40B4-BE49-F238E27FC236}">
                <a16:creationId xmlns:a16="http://schemas.microsoft.com/office/drawing/2014/main" id="{E8064A78-3FBA-42FC-8C15-16B8C48A0CA4}"/>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5" name="Slide Number Placeholder 4">
            <a:extLst>
              <a:ext uri="{FF2B5EF4-FFF2-40B4-BE49-F238E27FC236}">
                <a16:creationId xmlns:a16="http://schemas.microsoft.com/office/drawing/2014/main" id="{D579A149-2581-482F-8195-35F0D0088D1A}"/>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148083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EBB80-33A6-4B2E-BA5C-1BA7C3FECC80}"/>
              </a:ext>
            </a:extLst>
          </p:cNvPr>
          <p:cNvSpPr>
            <a:spLocks noGrp="1"/>
          </p:cNvSpPr>
          <p:nvPr>
            <p:ph type="dt" sz="half" idx="10"/>
          </p:nvPr>
        </p:nvSpPr>
        <p:spPr/>
        <p:txBody>
          <a:bodyPr/>
          <a:lstStyle/>
          <a:p>
            <a:fld id="{350C9816-200A-496D-A8E3-EE5CE7E640ED}" type="datetime1">
              <a:rPr lang="en-IN" smtClean="0"/>
              <a:t>19-05-2021</a:t>
            </a:fld>
            <a:endParaRPr lang="en-IN"/>
          </a:p>
        </p:txBody>
      </p:sp>
      <p:sp>
        <p:nvSpPr>
          <p:cNvPr id="3" name="Footer Placeholder 2">
            <a:extLst>
              <a:ext uri="{FF2B5EF4-FFF2-40B4-BE49-F238E27FC236}">
                <a16:creationId xmlns:a16="http://schemas.microsoft.com/office/drawing/2014/main" id="{FDE25949-637E-4341-9383-6F20214C8BBB}"/>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4" name="Slide Number Placeholder 3">
            <a:extLst>
              <a:ext uri="{FF2B5EF4-FFF2-40B4-BE49-F238E27FC236}">
                <a16:creationId xmlns:a16="http://schemas.microsoft.com/office/drawing/2014/main" id="{307B92A4-8DB9-4CC3-8DDF-F8EB07F00296}"/>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277229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C61C-313B-4B68-AEAC-6ED261ADE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6A13E8-980B-452F-BE67-F88441A9A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BA90BD-9B20-43AC-8CC9-8E7EE23AE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C9481-543F-4B6C-8B3B-CB7AF41A73D6}"/>
              </a:ext>
            </a:extLst>
          </p:cNvPr>
          <p:cNvSpPr>
            <a:spLocks noGrp="1"/>
          </p:cNvSpPr>
          <p:nvPr>
            <p:ph type="dt" sz="half" idx="10"/>
          </p:nvPr>
        </p:nvSpPr>
        <p:spPr/>
        <p:txBody>
          <a:bodyPr/>
          <a:lstStyle/>
          <a:p>
            <a:fld id="{BC8A917F-3A96-4776-82F3-331D907427C8}" type="datetime1">
              <a:rPr lang="en-IN" smtClean="0"/>
              <a:t>19-05-2021</a:t>
            </a:fld>
            <a:endParaRPr lang="en-IN"/>
          </a:p>
        </p:txBody>
      </p:sp>
      <p:sp>
        <p:nvSpPr>
          <p:cNvPr id="6" name="Footer Placeholder 5">
            <a:extLst>
              <a:ext uri="{FF2B5EF4-FFF2-40B4-BE49-F238E27FC236}">
                <a16:creationId xmlns:a16="http://schemas.microsoft.com/office/drawing/2014/main" id="{1F1C4B8B-F246-4FED-A1B4-1B0EC0556166}"/>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7" name="Slide Number Placeholder 6">
            <a:extLst>
              <a:ext uri="{FF2B5EF4-FFF2-40B4-BE49-F238E27FC236}">
                <a16:creationId xmlns:a16="http://schemas.microsoft.com/office/drawing/2014/main" id="{03F14ADC-0988-42FA-97E4-603195C51D75}"/>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293341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5569-8BEB-49D8-8A0D-90A85A686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307104-F31D-44AC-913B-1C1A06A2F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EDA242-8865-489A-8C7D-356DEAA7B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1E7AF-94C6-4BD9-8885-C82B0B4F38CE}"/>
              </a:ext>
            </a:extLst>
          </p:cNvPr>
          <p:cNvSpPr>
            <a:spLocks noGrp="1"/>
          </p:cNvSpPr>
          <p:nvPr>
            <p:ph type="dt" sz="half" idx="10"/>
          </p:nvPr>
        </p:nvSpPr>
        <p:spPr/>
        <p:txBody>
          <a:bodyPr/>
          <a:lstStyle/>
          <a:p>
            <a:fld id="{299328A6-A07E-465C-A935-7EAFB68A39A9}" type="datetime1">
              <a:rPr lang="en-IN" smtClean="0"/>
              <a:t>19-05-2021</a:t>
            </a:fld>
            <a:endParaRPr lang="en-IN"/>
          </a:p>
        </p:txBody>
      </p:sp>
      <p:sp>
        <p:nvSpPr>
          <p:cNvPr id="6" name="Footer Placeholder 5">
            <a:extLst>
              <a:ext uri="{FF2B5EF4-FFF2-40B4-BE49-F238E27FC236}">
                <a16:creationId xmlns:a16="http://schemas.microsoft.com/office/drawing/2014/main" id="{57F43B55-54D8-4265-95F4-CEEF229ABF37}"/>
              </a:ext>
            </a:extLst>
          </p:cNvPr>
          <p:cNvSpPr>
            <a:spLocks noGrp="1"/>
          </p:cNvSpPr>
          <p:nvPr>
            <p:ph type="ftr" sz="quarter" idx="11"/>
          </p:nvPr>
        </p:nvSpPr>
        <p:spPr/>
        <p:txBody>
          <a:bodyPr/>
          <a:lstStyle/>
          <a:p>
            <a:r>
              <a:rPr lang="en-US"/>
              <a:t>COMPUTER GRAPHICS AND VISUALIZATION,                                                                                                     Sougandhika Narayan, Asst Prof, Dept of CSE, KSIT  </a:t>
            </a:r>
            <a:endParaRPr lang="en-IN"/>
          </a:p>
        </p:txBody>
      </p:sp>
      <p:sp>
        <p:nvSpPr>
          <p:cNvPr id="7" name="Slide Number Placeholder 6">
            <a:extLst>
              <a:ext uri="{FF2B5EF4-FFF2-40B4-BE49-F238E27FC236}">
                <a16:creationId xmlns:a16="http://schemas.microsoft.com/office/drawing/2014/main" id="{5C4E52AC-DFEE-44C7-A798-EB84D17C8995}"/>
              </a:ext>
            </a:extLst>
          </p:cNvPr>
          <p:cNvSpPr>
            <a:spLocks noGrp="1"/>
          </p:cNvSpPr>
          <p:nvPr>
            <p:ph type="sldNum" sz="quarter" idx="12"/>
          </p:nvPr>
        </p:nvSpPr>
        <p:spPr/>
        <p:txBody>
          <a:bodyPr/>
          <a:lstStyle/>
          <a:p>
            <a:fld id="{4D57BD5F-062F-4008-AC40-CC548FC6589A}" type="slidenum">
              <a:rPr lang="en-IN" smtClean="0"/>
              <a:t>‹#›</a:t>
            </a:fld>
            <a:endParaRPr lang="en-IN"/>
          </a:p>
        </p:txBody>
      </p:sp>
    </p:spTree>
    <p:extLst>
      <p:ext uri="{BB962C8B-B14F-4D97-AF65-F5344CB8AC3E}">
        <p14:creationId xmlns:p14="http://schemas.microsoft.com/office/powerpoint/2010/main" val="166845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4F044-5E76-4331-A5B8-FC39BD851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86906-F3D2-4BD5-AD4F-377944B9C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9573D-3BF8-4A69-9366-74906BCDD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6724D-8749-4CA1-9B19-E4BAF4C111D1}" type="datetime1">
              <a:rPr lang="en-IN" smtClean="0"/>
              <a:t>19-05-2021</a:t>
            </a:fld>
            <a:endParaRPr lang="en-IN"/>
          </a:p>
        </p:txBody>
      </p:sp>
      <p:sp>
        <p:nvSpPr>
          <p:cNvPr id="5" name="Footer Placeholder 4">
            <a:extLst>
              <a:ext uri="{FF2B5EF4-FFF2-40B4-BE49-F238E27FC236}">
                <a16:creationId xmlns:a16="http://schemas.microsoft.com/office/drawing/2014/main" id="{D0E403BA-4220-4ECF-AC6C-082950F90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COMPUTER GRAPHICS AND VISUALIZATION,                                                                                                     Sougandhika Narayan, Asst Prof, Dept of CSE, KSIT  </a:t>
            </a:r>
            <a:endParaRPr lang="en-IN"/>
          </a:p>
        </p:txBody>
      </p:sp>
      <p:sp>
        <p:nvSpPr>
          <p:cNvPr id="6" name="Slide Number Placeholder 5">
            <a:extLst>
              <a:ext uri="{FF2B5EF4-FFF2-40B4-BE49-F238E27FC236}">
                <a16:creationId xmlns:a16="http://schemas.microsoft.com/office/drawing/2014/main" id="{BED5E710-EE5E-4468-9F40-FACF4959F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BD5F-062F-4008-AC40-CC548FC6589A}" type="slidenum">
              <a:rPr lang="en-IN" smtClean="0"/>
              <a:t>‹#›</a:t>
            </a:fld>
            <a:endParaRPr lang="en-IN"/>
          </a:p>
        </p:txBody>
      </p:sp>
    </p:spTree>
    <p:extLst>
      <p:ext uri="{BB962C8B-B14F-4D97-AF65-F5344CB8AC3E}">
        <p14:creationId xmlns:p14="http://schemas.microsoft.com/office/powerpoint/2010/main" val="249605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706" y="201706"/>
            <a:ext cx="8620616" cy="3019286"/>
          </a:xfrm>
        </p:spPr>
        <p:txBody>
          <a:bodyPr>
            <a:noAutofit/>
          </a:bodyPr>
          <a:lstStyle/>
          <a:p>
            <a:br>
              <a:rPr lang="en-IN" sz="3494" dirty="0"/>
            </a:br>
            <a:br>
              <a:rPr lang="en-IN" sz="3494" dirty="0"/>
            </a:br>
            <a:br>
              <a:rPr lang="en-IN" sz="3494" dirty="0"/>
            </a:br>
            <a:br>
              <a:rPr lang="en-IN" sz="3494" dirty="0"/>
            </a:br>
            <a:br>
              <a:rPr lang="en-IN" sz="3494" dirty="0"/>
            </a:br>
            <a:br>
              <a:rPr lang="en-IN" sz="3494" dirty="0"/>
            </a:br>
            <a:br>
              <a:rPr lang="en-IN" sz="3494" dirty="0"/>
            </a:br>
            <a:br>
              <a:rPr lang="en-IN" sz="3494" dirty="0"/>
            </a:br>
            <a:br>
              <a:rPr lang="en-IN" sz="3494" dirty="0"/>
            </a:br>
            <a:br>
              <a:rPr lang="en-IN" sz="3494" dirty="0"/>
            </a:br>
            <a:br>
              <a:rPr lang="en-IN" sz="3494" dirty="0"/>
            </a:br>
            <a:r>
              <a:rPr lang="en-IN" sz="2912" u="sng" dirty="0">
                <a:solidFill>
                  <a:srgbClr val="002060"/>
                </a:solidFill>
                <a:latin typeface="Times New Roman" panose="02020603050405020304" pitchFamily="18" charset="0"/>
                <a:cs typeface="Times New Roman" panose="02020603050405020304" pitchFamily="18" charset="0"/>
              </a:rPr>
              <a:t>COMPUTER GRAPHICS AND VISUALIZATION</a:t>
            </a:r>
            <a:br>
              <a:rPr lang="en-IN" sz="2912" u="sng" dirty="0">
                <a:solidFill>
                  <a:srgbClr val="002060"/>
                </a:solidFill>
                <a:latin typeface="Times New Roman" panose="02020603050405020304" pitchFamily="18" charset="0"/>
                <a:cs typeface="Times New Roman" panose="02020603050405020304" pitchFamily="18" charset="0"/>
              </a:rPr>
            </a:br>
            <a:br>
              <a:rPr lang="en-IN" sz="2912" u="sng" dirty="0">
                <a:solidFill>
                  <a:srgbClr val="002060"/>
                </a:solidFill>
                <a:latin typeface="Times New Roman" panose="02020603050405020304" pitchFamily="18" charset="0"/>
                <a:cs typeface="Times New Roman" panose="02020603050405020304" pitchFamily="18" charset="0"/>
              </a:rPr>
            </a:br>
            <a:r>
              <a:rPr lang="en-IN" sz="2912" u="sng" dirty="0">
                <a:solidFill>
                  <a:srgbClr val="002060"/>
                </a:solidFill>
                <a:latin typeface="Times New Roman" panose="02020603050405020304" pitchFamily="18" charset="0"/>
                <a:cs typeface="Times New Roman" panose="02020603050405020304" pitchFamily="18" charset="0"/>
              </a:rPr>
              <a:t>18CS62</a:t>
            </a:r>
            <a:br>
              <a:rPr lang="en-IN" sz="2912" dirty="0">
                <a:solidFill>
                  <a:srgbClr val="002060"/>
                </a:solidFill>
                <a:latin typeface="Times New Roman" panose="02020603050405020304" pitchFamily="18" charset="0"/>
                <a:cs typeface="Times New Roman" panose="02020603050405020304" pitchFamily="18" charset="0"/>
              </a:rPr>
            </a:br>
            <a:br>
              <a:rPr lang="en-IN" sz="3494" dirty="0">
                <a:solidFill>
                  <a:schemeClr val="accent1"/>
                </a:solidFill>
                <a:latin typeface="Times New Roman" panose="02020603050405020304" pitchFamily="18" charset="0"/>
                <a:cs typeface="Times New Roman" panose="02020603050405020304" pitchFamily="18" charset="0"/>
              </a:rPr>
            </a:br>
            <a:endParaRPr lang="en-IN" sz="3494" dirty="0">
              <a:solidFill>
                <a:srgbClr val="002060"/>
              </a:solidFill>
            </a:endParaRPr>
          </a:p>
        </p:txBody>
      </p:sp>
      <p:sp>
        <p:nvSpPr>
          <p:cNvPr id="3" name="Subtitle 2"/>
          <p:cNvSpPr>
            <a:spLocks noGrp="1"/>
          </p:cNvSpPr>
          <p:nvPr>
            <p:ph type="subTitle" idx="1"/>
          </p:nvPr>
        </p:nvSpPr>
        <p:spPr>
          <a:xfrm>
            <a:off x="2599765" y="3832412"/>
            <a:ext cx="6656294" cy="1075407"/>
          </a:xfrm>
        </p:spPr>
        <p:txBody>
          <a:bodyPr>
            <a:normAutofit fontScale="92500" lnSpcReduction="20000"/>
          </a:bodyPr>
          <a:lstStyle/>
          <a:p>
            <a:r>
              <a:rPr lang="en-IN" dirty="0">
                <a:solidFill>
                  <a:schemeClr val="tx2"/>
                </a:solidFill>
              </a:rPr>
              <a:t>Faculty Name : </a:t>
            </a:r>
            <a:r>
              <a:rPr lang="en-IN" dirty="0" err="1">
                <a:solidFill>
                  <a:schemeClr val="tx2"/>
                </a:solidFill>
              </a:rPr>
              <a:t>Sougandhika</a:t>
            </a:r>
            <a:r>
              <a:rPr lang="en-IN" dirty="0">
                <a:solidFill>
                  <a:schemeClr val="tx2"/>
                </a:solidFill>
              </a:rPr>
              <a:t> </a:t>
            </a:r>
            <a:r>
              <a:rPr lang="en-IN" dirty="0" err="1">
                <a:solidFill>
                  <a:schemeClr val="tx2"/>
                </a:solidFill>
              </a:rPr>
              <a:t>Narayan</a:t>
            </a:r>
            <a:endParaRPr lang="en-IN" dirty="0">
              <a:solidFill>
                <a:schemeClr val="tx2"/>
              </a:solidFill>
            </a:endParaRPr>
          </a:p>
          <a:p>
            <a:r>
              <a:rPr lang="en-IN" dirty="0">
                <a:solidFill>
                  <a:schemeClr val="tx2"/>
                </a:solidFill>
              </a:rPr>
              <a:t>Asst. Professor, Department of CSE</a:t>
            </a:r>
          </a:p>
          <a:p>
            <a:r>
              <a:rPr lang="en-IN" dirty="0">
                <a:solidFill>
                  <a:schemeClr val="tx2"/>
                </a:solidFill>
              </a:rPr>
              <a:t>KSIT, Bangalore</a:t>
            </a:r>
          </a:p>
          <a:p>
            <a:endParaRPr lang="en-IN" dirty="0"/>
          </a:p>
        </p:txBody>
      </p:sp>
      <p:sp>
        <p:nvSpPr>
          <p:cNvPr id="5" name="Footer Placeholder 3">
            <a:extLst>
              <a:ext uri="{FF2B5EF4-FFF2-40B4-BE49-F238E27FC236}">
                <a16:creationId xmlns:a16="http://schemas.microsoft.com/office/drawing/2014/main" id="{4F6C6F8F-DC2D-497A-AD6D-F26F3424971F}"/>
              </a:ext>
            </a:extLst>
          </p:cNvPr>
          <p:cNvSpPr txBox="1">
            <a:spLocks/>
          </p:cNvSpPr>
          <p:nvPr/>
        </p:nvSpPr>
        <p:spPr>
          <a:xfrm>
            <a:off x="95251" y="6476999"/>
            <a:ext cx="12030074" cy="2571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81093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257175" y="123825"/>
            <a:ext cx="10515600" cy="473075"/>
          </a:xfrm>
        </p:spPr>
        <p:txBody>
          <a:bodyPr>
            <a:normAutofit fontScale="90000"/>
          </a:bodyPr>
          <a:lstStyle/>
          <a:p>
            <a:r>
              <a:rPr lang="en-US" dirty="0">
                <a:solidFill>
                  <a:srgbClr val="FF0000"/>
                </a:solidFill>
              </a:rPr>
              <a:t>Identification algorithm 1</a:t>
            </a:r>
            <a:endParaRPr lang="en-IN" dirty="0">
              <a:solidFill>
                <a:srgbClr val="FF0000"/>
              </a:solidFill>
            </a:endParaRP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0" y="665956"/>
            <a:ext cx="11782425" cy="5329238"/>
          </a:xfrm>
        </p:spPr>
        <p:txBody>
          <a:bodyPr/>
          <a:lstStyle/>
          <a:p>
            <a:r>
              <a:rPr lang="en-US" dirty="0"/>
              <a:t>Identifying a concave polygon by calculating cross-products of successive pairs of edge vectors. </a:t>
            </a:r>
          </a:p>
          <a:p>
            <a:r>
              <a:rPr lang="en-US" dirty="0"/>
              <a:t>If we set up a vector for each polygon edge, then we can use the cross-product of adjacent edges to test for concavity. All such vector products will be of the same sign (positive or negative) for a convex polygon.</a:t>
            </a:r>
          </a:p>
          <a:p>
            <a:r>
              <a:rPr lang="en-US" dirty="0"/>
              <a:t>Therefore, if some cross-products yield a positive value and some a negative value, we have a concave polygon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104F3AD0-6F89-4B03-8E9B-F54D29EDFA26}"/>
              </a:ext>
            </a:extLst>
          </p:cNvPr>
          <p:cNvPicPr>
            <a:picLocks noChangeAspect="1"/>
          </p:cNvPicPr>
          <p:nvPr/>
        </p:nvPicPr>
        <p:blipFill>
          <a:blip r:embed="rId2"/>
          <a:stretch>
            <a:fillRect/>
          </a:stretch>
        </p:blipFill>
        <p:spPr>
          <a:xfrm>
            <a:off x="5424487" y="3451225"/>
            <a:ext cx="4924425" cy="3162300"/>
          </a:xfrm>
          <a:prstGeom prst="rect">
            <a:avLst/>
          </a:prstGeom>
        </p:spPr>
      </p:pic>
    </p:spTree>
    <p:extLst>
      <p:ext uri="{BB962C8B-B14F-4D97-AF65-F5344CB8AC3E}">
        <p14:creationId xmlns:p14="http://schemas.microsoft.com/office/powerpoint/2010/main" val="121025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38200" y="365125"/>
            <a:ext cx="10515600" cy="644525"/>
          </a:xfrm>
        </p:spPr>
        <p:txBody>
          <a:bodyPr>
            <a:normAutofit fontScale="90000"/>
          </a:bodyPr>
          <a:lstStyle/>
          <a:p>
            <a:r>
              <a:rPr lang="en-US" dirty="0">
                <a:solidFill>
                  <a:srgbClr val="FF0000"/>
                </a:solidFill>
              </a:rPr>
              <a:t>Identification algorithm 2</a:t>
            </a:r>
            <a:endParaRPr lang="en-IN" dirty="0">
              <a:solidFill>
                <a:srgbClr val="FF0000"/>
              </a:solidFill>
            </a:endParaRP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209675"/>
            <a:ext cx="10515600" cy="4967288"/>
          </a:xfrm>
        </p:spPr>
        <p:txBody>
          <a:bodyPr/>
          <a:lstStyle/>
          <a:p>
            <a:pPr algn="just"/>
            <a:r>
              <a:rPr lang="en-US" dirty="0"/>
              <a:t>Look at the polygon vertex positions relative to the extension line of any edge. </a:t>
            </a:r>
          </a:p>
          <a:p>
            <a:pPr algn="just"/>
            <a:r>
              <a:rPr lang="en-US" dirty="0"/>
              <a:t>If some vertices are on one side of the extension line and some vertices are on the other side, the polygon is concave.</a:t>
            </a:r>
          </a:p>
          <a:p>
            <a:pPr marL="0" indent="0" algn="just">
              <a:spcBef>
                <a:spcPct val="0"/>
              </a:spcBef>
              <a:buNone/>
            </a:pPr>
            <a:r>
              <a:rPr lang="en-US" sz="4000" dirty="0">
                <a:solidFill>
                  <a:srgbClr val="FF0000"/>
                </a:solidFill>
                <a:latin typeface="+mj-lt"/>
                <a:ea typeface="+mj-ea"/>
                <a:cs typeface="+mj-cs"/>
              </a:rPr>
              <a:t>Splitting Concave Polygons </a:t>
            </a:r>
          </a:p>
          <a:p>
            <a:pPr algn="just"/>
            <a:r>
              <a:rPr lang="en-US" dirty="0"/>
              <a:t>Split concave polygon  into a set of convex polygons using edge vectors and edge cross products; or, we can use vertex positions relative to an edge extension line to determine which vertices are on one side of this line and which are on the other.</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43358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504825" y="123825"/>
            <a:ext cx="10515600" cy="644525"/>
          </a:xfrm>
        </p:spPr>
        <p:txBody>
          <a:bodyPr>
            <a:normAutofit fontScale="90000"/>
          </a:bodyPr>
          <a:lstStyle/>
          <a:p>
            <a:r>
              <a:rPr lang="en-IN" dirty="0">
                <a:solidFill>
                  <a:srgbClr val="FF0000"/>
                </a:solidFill>
              </a:rPr>
              <a:t>Vector method</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04800" y="1220787"/>
            <a:ext cx="11582400" cy="5408613"/>
          </a:xfrm>
        </p:spPr>
        <p:txBody>
          <a:bodyPr/>
          <a:lstStyle/>
          <a:p>
            <a:pPr algn="just"/>
            <a:r>
              <a:rPr lang="en-US" dirty="0"/>
              <a:t>First need to form the edge vectors. </a:t>
            </a:r>
          </a:p>
          <a:p>
            <a:pPr algn="just"/>
            <a:r>
              <a:rPr lang="en-US" dirty="0"/>
              <a:t>Given two consecutive vertex positions,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V</a:t>
            </a:r>
            <a:r>
              <a:rPr lang="en-US" sz="2800" b="1"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en-US" dirty="0"/>
              <a:t> and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V</a:t>
            </a:r>
            <a:r>
              <a:rPr lang="en-US" sz="2800" b="1" baseline="-25000" dirty="0">
                <a:effectLst/>
                <a:latin typeface="Calibri" panose="020F0502020204030204" pitchFamily="34" charset="0"/>
                <a:ea typeface="Calibri" panose="020F0502020204030204" pitchFamily="34" charset="0"/>
                <a:cs typeface="Times New Roman" panose="02020603050405020304" pitchFamily="18" charset="0"/>
              </a:rPr>
              <a:t>k+1 </a:t>
            </a:r>
            <a:r>
              <a:rPr lang="en-US" dirty="0"/>
              <a:t>, we define the edge vector between them as </a:t>
            </a:r>
            <a:r>
              <a:rPr lang="en-US" b="1" dirty="0" err="1">
                <a:effectLst/>
                <a:latin typeface="Calibri" panose="020F0502020204030204" pitchFamily="34" charset="0"/>
                <a:ea typeface="Calibri" panose="020F0502020204030204" pitchFamily="34" charset="0"/>
                <a:cs typeface="Times New Roman" panose="02020603050405020304" pitchFamily="18" charset="0"/>
              </a:rPr>
              <a:t>E</a:t>
            </a:r>
            <a:r>
              <a:rPr lang="en-US" b="1" baseline="-25000" dirty="0" err="1">
                <a:effectLst/>
                <a:latin typeface="Calibri" panose="020F0502020204030204" pitchFamily="34" charset="0"/>
                <a:ea typeface="Calibri" panose="020F0502020204030204" pitchFamily="34" charset="0"/>
                <a:cs typeface="Times New Roman" panose="02020603050405020304" pitchFamily="18" charset="0"/>
              </a:rPr>
              <a:t>k</a:t>
            </a:r>
            <a:r>
              <a:rPr lang="en-US" b="1" dirty="0">
                <a:effectLst/>
                <a:latin typeface="Calibri" panose="020F0502020204030204" pitchFamily="34" charset="0"/>
                <a:ea typeface="Calibri" panose="020F0502020204030204" pitchFamily="34" charset="0"/>
                <a:cs typeface="Times New Roman" panose="02020603050405020304" pitchFamily="18" charset="0"/>
              </a:rPr>
              <a:t> = V</a:t>
            </a:r>
            <a:r>
              <a:rPr lang="en-US" b="1" baseline="-25000" dirty="0">
                <a:effectLst/>
                <a:latin typeface="Calibri" panose="020F0502020204030204" pitchFamily="34" charset="0"/>
                <a:ea typeface="Calibri" panose="020F0502020204030204" pitchFamily="34" charset="0"/>
                <a:cs typeface="Times New Roman" panose="02020603050405020304" pitchFamily="18" charset="0"/>
              </a:rPr>
              <a:t>k+1 </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V</a:t>
            </a:r>
            <a:r>
              <a:rPr lang="en-US" b="1" baseline="-25000" dirty="0" err="1">
                <a:effectLst/>
                <a:latin typeface="Calibri" panose="020F0502020204030204" pitchFamily="34" charset="0"/>
                <a:ea typeface="Calibri" panose="020F0502020204030204" pitchFamily="34" charset="0"/>
                <a:cs typeface="Times New Roman" panose="02020603050405020304" pitchFamily="18" charset="0"/>
              </a:rPr>
              <a:t>k</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t>Calculate the cross-products of successive edge vectors in order around the polygon perimeter. </a:t>
            </a:r>
          </a:p>
          <a:p>
            <a:pPr algn="just"/>
            <a:r>
              <a:rPr lang="en-US" dirty="0"/>
              <a:t>If the z component of some cross-products is positive while other cross-products have a negative z component, the polygon is concave. </a:t>
            </a:r>
          </a:p>
          <a:p>
            <a:pPr algn="just"/>
            <a:r>
              <a:rPr lang="en-US" dirty="0"/>
              <a:t>We can apply the vector method by processing edge vectors in counterclockwise order If any cross-product has a negative z component (as in figure), the polygon is concave and we can split it along the line of the first edge vector in the cross-product pair</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45105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228600" y="409575"/>
            <a:ext cx="11125200" cy="5767388"/>
          </a:xfrm>
        </p:spPr>
        <p:txBody>
          <a:bodyPr>
            <a:normAutofit/>
          </a:bodyPr>
          <a:lstStyle/>
          <a:p>
            <a:r>
              <a:rPr lang="en-US" dirty="0"/>
              <a:t>Where the z component is 0, since all edges are in the </a:t>
            </a:r>
            <a:r>
              <a:rPr lang="en-US" dirty="0" err="1"/>
              <a:t>xy</a:t>
            </a:r>
            <a:r>
              <a:rPr lang="en-US" dirty="0"/>
              <a:t> plane. </a:t>
            </a:r>
          </a:p>
          <a:p>
            <a:r>
              <a:rPr lang="en-US" dirty="0"/>
              <a:t>The cross-product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for two successive edge vectors is a vector perpendicular to the </a:t>
            </a:r>
            <a:r>
              <a:rPr lang="en-US" dirty="0" err="1"/>
              <a:t>xy</a:t>
            </a:r>
            <a:r>
              <a:rPr lang="en-US" dirty="0"/>
              <a:t> plane with z component equal to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jx</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ky</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kx</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jy</a:t>
            </a:r>
            <a:r>
              <a:rPr lang="en-US" dirty="0"/>
              <a:t>: </a:t>
            </a:r>
          </a:p>
          <a:p>
            <a:r>
              <a:rPr lang="en-US" dirty="0"/>
              <a:t>The values for the figure is as follows </a:t>
            </a:r>
          </a:p>
          <a:p>
            <a:pPr marL="0" indent="0">
              <a:buNone/>
            </a:pPr>
            <a:r>
              <a:rPr lang="en-US" dirty="0"/>
              <a:t>E1 × E2 = (0, 0, 1) </a:t>
            </a:r>
          </a:p>
          <a:p>
            <a:pPr marL="0" indent="0">
              <a:buNone/>
            </a:pPr>
            <a:r>
              <a:rPr lang="en-US" dirty="0"/>
              <a:t>E2 × E3 = (0, 0, −2) </a:t>
            </a:r>
          </a:p>
          <a:p>
            <a:pPr marL="0" indent="0">
              <a:buNone/>
            </a:pPr>
            <a:r>
              <a:rPr lang="en-US" dirty="0"/>
              <a:t>E3 × E4 = (0, 0, 2) </a:t>
            </a:r>
          </a:p>
          <a:p>
            <a:pPr marL="0" indent="0">
              <a:buNone/>
            </a:pPr>
            <a:r>
              <a:rPr lang="en-US" dirty="0"/>
              <a:t>E4 × E5 = (0, 0, 6)</a:t>
            </a:r>
            <a:r>
              <a:rPr lang="en-IN" dirty="0"/>
              <a:t> </a:t>
            </a:r>
          </a:p>
          <a:p>
            <a:pPr marL="0" indent="0">
              <a:buNone/>
            </a:pPr>
            <a:r>
              <a:rPr lang="en-IN" dirty="0"/>
              <a:t>E5 × E6 = (0, 0, 6) </a:t>
            </a:r>
          </a:p>
          <a:p>
            <a:pPr marL="0" indent="0">
              <a:buNone/>
            </a:pPr>
            <a:r>
              <a:rPr lang="en-IN" dirty="0"/>
              <a:t>E6 × E1 = (0, 0, 2)</a:t>
            </a: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A4A00731-A73C-4D29-A3BF-D7751798A6C1}"/>
              </a:ext>
            </a:extLst>
          </p:cNvPr>
          <p:cNvPicPr>
            <a:picLocks noChangeAspect="1"/>
          </p:cNvPicPr>
          <p:nvPr/>
        </p:nvPicPr>
        <p:blipFill>
          <a:blip r:embed="rId2"/>
          <a:stretch>
            <a:fillRect/>
          </a:stretch>
        </p:blipFill>
        <p:spPr>
          <a:xfrm>
            <a:off x="5105400" y="3529012"/>
            <a:ext cx="6248400" cy="2733675"/>
          </a:xfrm>
          <a:prstGeom prst="rect">
            <a:avLst/>
          </a:prstGeom>
        </p:spPr>
      </p:pic>
    </p:spTree>
    <p:extLst>
      <p:ext uri="{BB962C8B-B14F-4D97-AF65-F5344CB8AC3E}">
        <p14:creationId xmlns:p14="http://schemas.microsoft.com/office/powerpoint/2010/main" val="481801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825625"/>
            <a:ext cx="10782300" cy="4351338"/>
          </a:xfrm>
        </p:spPr>
        <p:txBody>
          <a:bodyPr/>
          <a:lstStyle/>
          <a:p>
            <a:r>
              <a:rPr lang="en-US" dirty="0">
                <a:solidFill>
                  <a:srgbClr val="FF0000"/>
                </a:solidFill>
              </a:rPr>
              <a:t>Since the cross-product E2 × E3 has a negative z component, we split the polygon along the line of vector E2. </a:t>
            </a:r>
          </a:p>
          <a:p>
            <a:r>
              <a:rPr lang="en-US" dirty="0"/>
              <a:t>The line equation for this edge has a slope of 1 and a y intercept of −1 . No other edge cross-products are negative, so the two new polygons are both convex.</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80244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647700" y="123825"/>
            <a:ext cx="10515600" cy="730250"/>
          </a:xfrm>
        </p:spPr>
        <p:txBody>
          <a:bodyPr/>
          <a:lstStyle/>
          <a:p>
            <a:r>
              <a:rPr lang="en-US" dirty="0">
                <a:solidFill>
                  <a:srgbClr val="FF0000"/>
                </a:solidFill>
              </a:rPr>
              <a:t>Rotational method</a:t>
            </a:r>
            <a:endParaRPr lang="en-IN" dirty="0">
              <a:solidFill>
                <a:srgbClr val="FF0000"/>
              </a:solidFill>
            </a:endParaRP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228725"/>
            <a:ext cx="10858500" cy="4948238"/>
          </a:xfrm>
        </p:spPr>
        <p:txBody>
          <a:bodyPr/>
          <a:lstStyle/>
          <a:p>
            <a:pPr algn="just"/>
            <a:r>
              <a:rPr lang="en-US" dirty="0"/>
              <a:t>Proceeding counterclockwise around the polygon edges, we shift the position of the polygon so that each vertex </a:t>
            </a:r>
            <a:r>
              <a:rPr lang="en-US" dirty="0" err="1"/>
              <a:t>Vk</a:t>
            </a:r>
            <a:r>
              <a:rPr lang="en-US" dirty="0"/>
              <a:t> in turn is at the coordinate origin. </a:t>
            </a:r>
          </a:p>
          <a:p>
            <a:pPr algn="just"/>
            <a:r>
              <a:rPr lang="en-US" dirty="0"/>
              <a:t>We rotate the polygon about the origin in a clockwise direction so that the next vertex Vk+1 is on the x axis. </a:t>
            </a:r>
          </a:p>
          <a:p>
            <a:pPr algn="just"/>
            <a:r>
              <a:rPr lang="en-US" dirty="0"/>
              <a:t>If the following vertex, Vk+2, is below the x axis, the polygon is concave. </a:t>
            </a:r>
          </a:p>
          <a:p>
            <a:pPr algn="just"/>
            <a:r>
              <a:rPr lang="en-US" dirty="0"/>
              <a:t>We then split the polygon along the x axis to form two new polygons, and we repeat the concave test for each of the two new polygons</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17313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371475" y="173037"/>
            <a:ext cx="10515600" cy="530226"/>
          </a:xfrm>
        </p:spPr>
        <p:txBody>
          <a:bodyPr>
            <a:normAutofit fontScale="90000"/>
          </a:bodyPr>
          <a:lstStyle/>
          <a:p>
            <a:r>
              <a:rPr lang="en-US" dirty="0">
                <a:solidFill>
                  <a:srgbClr val="FF0000"/>
                </a:solidFill>
              </a:rPr>
              <a:t>Splitting a Convex Polygon into a Set of Triangles</a:t>
            </a:r>
            <a:endParaRPr lang="en-IN" dirty="0">
              <a:solidFill>
                <a:srgbClr val="FF0000"/>
              </a:solidFill>
            </a:endParaRP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142875" y="619125"/>
            <a:ext cx="11677649" cy="5557838"/>
          </a:xfrm>
        </p:spPr>
        <p:txBody>
          <a:bodyPr>
            <a:noAutofit/>
          </a:bodyPr>
          <a:lstStyle/>
          <a:p>
            <a:pPr algn="just">
              <a:lnSpc>
                <a:spcPct val="120000"/>
              </a:lnSpc>
            </a:pPr>
            <a:r>
              <a:rPr lang="en-US" sz="2400" dirty="0"/>
              <a:t>Once we have a vertex list for a convex polygon, we could transform it into a set of triangles. </a:t>
            </a:r>
          </a:p>
          <a:p>
            <a:pPr algn="just">
              <a:lnSpc>
                <a:spcPct val="120000"/>
              </a:lnSpc>
            </a:pPr>
            <a:r>
              <a:rPr lang="en-US" sz="2400" dirty="0"/>
              <a:t>First define any sequence of three consecutive vertices to be a new polygon (a triangle). </a:t>
            </a:r>
          </a:p>
          <a:p>
            <a:pPr algn="just">
              <a:lnSpc>
                <a:spcPct val="120000"/>
              </a:lnSpc>
            </a:pPr>
            <a:r>
              <a:rPr lang="en-US" sz="2400" dirty="0"/>
              <a:t>The middle triangle vertex is then deleted from the original vertex list. </a:t>
            </a:r>
          </a:p>
          <a:p>
            <a:pPr algn="just">
              <a:lnSpc>
                <a:spcPct val="120000"/>
              </a:lnSpc>
            </a:pPr>
            <a:r>
              <a:rPr lang="en-US" sz="2400" dirty="0"/>
              <a:t>The same procedure is applied to this modified vertex list to strip off another triangle. </a:t>
            </a:r>
          </a:p>
          <a:p>
            <a:pPr algn="just">
              <a:lnSpc>
                <a:spcPct val="120000"/>
              </a:lnSpc>
            </a:pPr>
            <a:r>
              <a:rPr lang="en-US" sz="2400" dirty="0"/>
              <a:t>We continue forming triangles in this manner until the original polygon is reduced to just three vertices, which define the last triangle in the set. </a:t>
            </a:r>
          </a:p>
          <a:p>
            <a:pPr algn="just">
              <a:lnSpc>
                <a:spcPct val="120000"/>
              </a:lnSpc>
            </a:pPr>
            <a:r>
              <a:rPr lang="en-US" sz="2400" dirty="0"/>
              <a:t>Concave polygon can also be divided into a set of triangles using this approach, although care must be taken that the new diagonal edge formed by joining the first and third selected vertices does not cross the concave portion of the polygon, and that the three selected vertices at each step form an interior angle that is less than 180◦</a:t>
            </a:r>
            <a:endParaRPr lang="en-IN" sz="2400"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044132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190500" y="365125"/>
            <a:ext cx="11811000" cy="1330325"/>
          </a:xfrm>
        </p:spPr>
        <p:txBody>
          <a:bodyPr/>
          <a:lstStyle/>
          <a:p>
            <a:r>
              <a:rPr lang="en-US" dirty="0"/>
              <a:t>Identifying interior and exterior region of polygon</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r>
              <a:rPr lang="en-US" dirty="0"/>
              <a:t>We may want to specify a complex fill region with intersecting edges. </a:t>
            </a:r>
          </a:p>
          <a:p>
            <a:r>
              <a:rPr lang="en-US" dirty="0"/>
              <a:t>For such shapes, it is not always clear which regions of the </a:t>
            </a:r>
            <a:r>
              <a:rPr lang="en-US" dirty="0" err="1"/>
              <a:t>xy</a:t>
            </a:r>
            <a:r>
              <a:rPr lang="en-US" dirty="0"/>
              <a:t> plane we should call “interior” and which regions.</a:t>
            </a:r>
          </a:p>
          <a:p>
            <a:r>
              <a:rPr lang="en-US" dirty="0"/>
              <a:t>We should designate as “exterior” to the object boundaries. </a:t>
            </a:r>
          </a:p>
          <a:p>
            <a:r>
              <a:rPr lang="en-US" dirty="0"/>
              <a:t>Two commonly used algorithms </a:t>
            </a:r>
          </a:p>
          <a:p>
            <a:pPr marL="514350" indent="-514350">
              <a:buAutoNum type="arabicPeriod"/>
            </a:pPr>
            <a:r>
              <a:rPr lang="en-US" dirty="0">
                <a:solidFill>
                  <a:srgbClr val="FF0000"/>
                </a:solidFill>
              </a:rPr>
              <a:t>Odd-Even rule </a:t>
            </a:r>
          </a:p>
          <a:p>
            <a:pPr marL="514350" indent="-514350">
              <a:buAutoNum type="arabicPeriod"/>
            </a:pPr>
            <a:r>
              <a:rPr lang="en-US" dirty="0">
                <a:solidFill>
                  <a:srgbClr val="FF0000"/>
                </a:solidFill>
              </a:rPr>
              <a:t>The nonzero winding-number rule.</a:t>
            </a:r>
            <a:endParaRPr lang="en-IN" dirty="0">
              <a:solidFill>
                <a:srgbClr val="FF0000"/>
              </a:solidFill>
            </a:endParaRP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9835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133350" y="71437"/>
            <a:ext cx="10515600" cy="796925"/>
          </a:xfrm>
        </p:spPr>
        <p:txBody>
          <a:bodyPr/>
          <a:lstStyle/>
          <a:p>
            <a:r>
              <a:rPr lang="en-US" dirty="0"/>
              <a:t>Inside-Outside Tests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133349" y="868362"/>
            <a:ext cx="11877675" cy="5308601"/>
          </a:xfrm>
        </p:spPr>
        <p:txBody>
          <a:bodyPr numCol="2"/>
          <a:lstStyle/>
          <a:p>
            <a:r>
              <a:rPr lang="en-US" dirty="0"/>
              <a:t>Also called the odd-parity rule or the even-odd rule. </a:t>
            </a:r>
          </a:p>
          <a:p>
            <a:r>
              <a:rPr lang="en-US" dirty="0"/>
              <a:t>Draw a line from any position P to a distant point outside the coordinate extents of the closed polyline.</a:t>
            </a:r>
          </a:p>
          <a:p>
            <a:r>
              <a:rPr lang="en-US" dirty="0"/>
              <a:t>Then we count the number of line-segment crossings along this line.</a:t>
            </a:r>
          </a:p>
          <a:p>
            <a:r>
              <a:rPr lang="en-US" dirty="0"/>
              <a:t>If the number of segments crossed by this line is odd, then P is considered to be an interior point Otherwise, P is an exterior point </a:t>
            </a:r>
          </a:p>
          <a:p>
            <a:r>
              <a:rPr lang="en-US" dirty="0"/>
              <a:t>We can use this procedure, for example, to fill the interior region between two concentric circles or two concentric polygons with a specified color.</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0012D66F-C317-4034-9F54-9624F3ABF6BE}"/>
              </a:ext>
            </a:extLst>
          </p:cNvPr>
          <p:cNvPicPr>
            <a:picLocks noChangeAspect="1"/>
          </p:cNvPicPr>
          <p:nvPr/>
        </p:nvPicPr>
        <p:blipFill>
          <a:blip r:embed="rId2"/>
          <a:stretch>
            <a:fillRect/>
          </a:stretch>
        </p:blipFill>
        <p:spPr>
          <a:xfrm>
            <a:off x="7696200" y="2236263"/>
            <a:ext cx="3995737" cy="3940700"/>
          </a:xfrm>
          <a:prstGeom prst="rect">
            <a:avLst/>
          </a:prstGeom>
        </p:spPr>
      </p:pic>
    </p:spTree>
    <p:extLst>
      <p:ext uri="{BB962C8B-B14F-4D97-AF65-F5344CB8AC3E}">
        <p14:creationId xmlns:p14="http://schemas.microsoft.com/office/powerpoint/2010/main" val="34403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180975" y="207962"/>
            <a:ext cx="10515600" cy="473075"/>
          </a:xfrm>
        </p:spPr>
        <p:txBody>
          <a:bodyPr>
            <a:normAutofit fontScale="90000"/>
          </a:bodyPr>
          <a:lstStyle/>
          <a:p>
            <a:r>
              <a:rPr lang="en-US" dirty="0"/>
              <a:t>Nonzero Winding-Number rule</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285750" y="771525"/>
            <a:ext cx="11734800" cy="5405438"/>
          </a:xfrm>
        </p:spPr>
        <p:txBody>
          <a:bodyPr>
            <a:normAutofit/>
          </a:bodyPr>
          <a:lstStyle/>
          <a:p>
            <a:r>
              <a:rPr lang="en-US" dirty="0"/>
              <a:t>This counts the number of times that the boundary of an object “winds” around a particular point in the counterclockwise direction termed as winding number, </a:t>
            </a:r>
          </a:p>
          <a:p>
            <a:r>
              <a:rPr lang="en-US" dirty="0"/>
              <a:t>Initialize the winding number to 0 and again imagining a line drawn from any position P to a distant point beyond the coordinate extents of the object. </a:t>
            </a:r>
          </a:p>
          <a:p>
            <a:r>
              <a:rPr lang="en-US" dirty="0"/>
              <a:t>The line we choose must not pass through any endpoint coordinates.</a:t>
            </a:r>
          </a:p>
          <a:p>
            <a:r>
              <a:rPr lang="en-US" dirty="0"/>
              <a:t>As we move along the line from position P to the distant point, we count the number of object line segments that cross the reference line in each direction </a:t>
            </a:r>
          </a:p>
          <a:p>
            <a:r>
              <a:rPr lang="en-US" dirty="0"/>
              <a:t>We add 1 to the winding number every time we intersect a segment that crosses the line in the direction from right to left, and we subtract 1 very time we intersect a segment that crosses from left to right</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40224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7C31-5F75-435A-9343-956686559223}"/>
              </a:ext>
            </a:extLst>
          </p:cNvPr>
          <p:cNvSpPr>
            <a:spLocks noGrp="1"/>
          </p:cNvSpPr>
          <p:nvPr>
            <p:ph type="ctrTitle"/>
          </p:nvPr>
        </p:nvSpPr>
        <p:spPr/>
        <p:txBody>
          <a:bodyPr/>
          <a:lstStyle/>
          <a:p>
            <a:r>
              <a:rPr lang="en-US" dirty="0"/>
              <a:t>Module - 2</a:t>
            </a:r>
            <a:endParaRPr lang="en-IN" dirty="0"/>
          </a:p>
        </p:txBody>
      </p:sp>
      <p:sp>
        <p:nvSpPr>
          <p:cNvPr id="3" name="Subtitle 2">
            <a:extLst>
              <a:ext uri="{FF2B5EF4-FFF2-40B4-BE49-F238E27FC236}">
                <a16:creationId xmlns:a16="http://schemas.microsoft.com/office/drawing/2014/main" id="{6714DC67-5DB1-4FB1-9E1A-9B4E4510C81F}"/>
              </a:ext>
            </a:extLst>
          </p:cNvPr>
          <p:cNvSpPr>
            <a:spLocks noGrp="1"/>
          </p:cNvSpPr>
          <p:nvPr>
            <p:ph type="subTitle" idx="1"/>
          </p:nvPr>
        </p:nvSpPr>
        <p:spPr/>
        <p:txBody>
          <a:bodyPr/>
          <a:lstStyle/>
          <a:p>
            <a:r>
              <a:rPr lang="en-US" dirty="0"/>
              <a:t>Fill area Primitives, 2D Geometric Transformations and 2D viewing</a:t>
            </a:r>
            <a:endParaRPr lang="en-IN" dirty="0"/>
          </a:p>
        </p:txBody>
      </p:sp>
      <p:sp>
        <p:nvSpPr>
          <p:cNvPr id="4" name="Footer Placeholder 3">
            <a:extLst>
              <a:ext uri="{FF2B5EF4-FFF2-40B4-BE49-F238E27FC236}">
                <a16:creationId xmlns:a16="http://schemas.microsoft.com/office/drawing/2014/main" id="{28735595-75AA-4EB2-818E-E6DACDB2DC4F}"/>
              </a:ext>
            </a:extLst>
          </p:cNvPr>
          <p:cNvSpPr>
            <a:spLocks noGrp="1"/>
          </p:cNvSpPr>
          <p:nvPr>
            <p:ph type="ftr" sz="quarter" idx="11"/>
          </p:nvPr>
        </p:nvSpPr>
        <p:spPr>
          <a:xfrm>
            <a:off x="95251" y="6476999"/>
            <a:ext cx="12030074" cy="257175"/>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373779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
        <p:nvSpPr>
          <p:cNvPr id="8" name="Content Placeholder 7">
            <a:extLst>
              <a:ext uri="{FF2B5EF4-FFF2-40B4-BE49-F238E27FC236}">
                <a16:creationId xmlns:a16="http://schemas.microsoft.com/office/drawing/2014/main" id="{C3E26C25-0A9A-48FB-B606-92F1971645F1}"/>
              </a:ext>
            </a:extLst>
          </p:cNvPr>
          <p:cNvSpPr>
            <a:spLocks noGrp="1"/>
          </p:cNvSpPr>
          <p:nvPr>
            <p:ph idx="1"/>
          </p:nvPr>
        </p:nvSpPr>
        <p:spPr>
          <a:xfrm>
            <a:off x="314325" y="123825"/>
            <a:ext cx="11391900" cy="6369050"/>
          </a:xfrm>
        </p:spPr>
        <p:txBody>
          <a:bodyPr numCol="2"/>
          <a:lstStyle/>
          <a:p>
            <a:r>
              <a:rPr lang="en-US" dirty="0"/>
              <a:t>If the winding number is nonzero, P is considered to be an interior point. Otherwise, P is taken to be an exterior point </a:t>
            </a:r>
          </a:p>
          <a:p>
            <a:r>
              <a:rPr lang="en-US" dirty="0"/>
              <a:t>The nonzero winding-number rule tends to classify as interior some areas that the odd-even rule deems to be exterior.</a:t>
            </a:r>
          </a:p>
          <a:p>
            <a:pPr algn="just"/>
            <a:r>
              <a:rPr lang="en-US" dirty="0"/>
              <a:t>Variations of the nonzero winding-number rule can be used to define interior regions in other ways define a point to be interior if its winding number is positive or if it is negative; or we could use any other rule to generate a variety of fill shapes </a:t>
            </a:r>
          </a:p>
          <a:p>
            <a:r>
              <a:rPr lang="en-US" dirty="0"/>
              <a:t>Boolean operations are used to specify a fill area as a combination of two regions</a:t>
            </a:r>
            <a:endParaRPr lang="en-IN" dirty="0"/>
          </a:p>
        </p:txBody>
      </p:sp>
      <p:pic>
        <p:nvPicPr>
          <p:cNvPr id="9" name="Content Placeholder 5">
            <a:extLst>
              <a:ext uri="{FF2B5EF4-FFF2-40B4-BE49-F238E27FC236}">
                <a16:creationId xmlns:a16="http://schemas.microsoft.com/office/drawing/2014/main" id="{5CAD3135-2D63-4D7E-AE24-09E24B65554A}"/>
              </a:ext>
            </a:extLst>
          </p:cNvPr>
          <p:cNvPicPr>
            <a:picLocks noChangeAspect="1"/>
          </p:cNvPicPr>
          <p:nvPr/>
        </p:nvPicPr>
        <p:blipFill>
          <a:blip r:embed="rId2"/>
          <a:stretch>
            <a:fillRect/>
          </a:stretch>
        </p:blipFill>
        <p:spPr>
          <a:xfrm>
            <a:off x="7003347" y="1619250"/>
            <a:ext cx="4268451" cy="4706563"/>
          </a:xfrm>
          <a:prstGeom prst="rect">
            <a:avLst/>
          </a:prstGeom>
        </p:spPr>
      </p:pic>
    </p:spTree>
    <p:extLst>
      <p:ext uri="{BB962C8B-B14F-4D97-AF65-F5344CB8AC3E}">
        <p14:creationId xmlns:p14="http://schemas.microsoft.com/office/powerpoint/2010/main" val="86241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66675" y="123825"/>
            <a:ext cx="10515600" cy="615950"/>
          </a:xfrm>
        </p:spPr>
        <p:txBody>
          <a:bodyPr>
            <a:normAutofit fontScale="90000"/>
          </a:bodyPr>
          <a:lstStyle/>
          <a:p>
            <a:r>
              <a:rPr lang="en-US" dirty="0"/>
              <a:t>Polygon Tables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228600" y="857250"/>
            <a:ext cx="11125200" cy="5319713"/>
          </a:xfrm>
        </p:spPr>
        <p:txBody>
          <a:bodyPr/>
          <a:lstStyle/>
          <a:p>
            <a:r>
              <a:rPr lang="en-US" dirty="0"/>
              <a:t>The objects in a scene are described as sets of polygon surface facets </a:t>
            </a:r>
          </a:p>
          <a:p>
            <a:r>
              <a:rPr lang="en-US" dirty="0"/>
              <a:t>The description for each object includes coordinate information specifying the geometry for the polygon facets and other surface parameters such as color, transparency, and light reflection properties. </a:t>
            </a:r>
          </a:p>
          <a:p>
            <a:r>
              <a:rPr lang="en-US" dirty="0"/>
              <a:t>The data of the polygons are placed into tables that are to be used in the subsequent processing, display, and manipulation of the objects in the scene. These polygon data tables can be organized into two groups: </a:t>
            </a:r>
          </a:p>
          <a:p>
            <a:pPr marL="514350" indent="-514350">
              <a:buAutoNum type="arabicPeriod"/>
            </a:pPr>
            <a:r>
              <a:rPr lang="en-US" dirty="0"/>
              <a:t>Geometric tables </a:t>
            </a:r>
          </a:p>
          <a:p>
            <a:pPr marL="514350" indent="-514350">
              <a:buAutoNum type="arabicPeriod"/>
            </a:pPr>
            <a:r>
              <a:rPr lang="en-US" dirty="0"/>
              <a:t>Attribute tables</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06752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66675" y="123825"/>
            <a:ext cx="10515600" cy="492125"/>
          </a:xfrm>
        </p:spPr>
        <p:txBody>
          <a:bodyPr>
            <a:normAutofit fontScale="90000"/>
          </a:bodyPr>
          <a:lstStyle/>
          <a:p>
            <a:r>
              <a:rPr lang="en-US" dirty="0"/>
              <a:t>Geometric data tables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171450" y="854075"/>
            <a:ext cx="11582400" cy="5638800"/>
          </a:xfrm>
        </p:spPr>
        <p:txBody>
          <a:bodyPr>
            <a:normAutofit/>
          </a:bodyPr>
          <a:lstStyle/>
          <a:p>
            <a:pPr algn="just"/>
            <a:r>
              <a:rPr lang="en-US" dirty="0"/>
              <a:t>contain vertex coordinates and parameters to identify the spatial orientation of the polygon surfaces. </a:t>
            </a:r>
          </a:p>
          <a:p>
            <a:pPr algn="just"/>
            <a:r>
              <a:rPr lang="en-US" dirty="0"/>
              <a:t>Attribute information for an object includes parameters specifying the degree of transparency of the object and its surface reflectivity and texture characteristics </a:t>
            </a:r>
          </a:p>
          <a:p>
            <a:pPr algn="just"/>
            <a:r>
              <a:rPr lang="en-US" dirty="0"/>
              <a:t>Geometric data for the objects in a scene are arranged conveniently in three lists: a vertex table, an edge table, and a surface-facet table. </a:t>
            </a:r>
          </a:p>
          <a:p>
            <a:pPr algn="just"/>
            <a:r>
              <a:rPr lang="en-US" dirty="0"/>
              <a:t>Coordinate values for each vertex in the object are stored in the vertex table. </a:t>
            </a:r>
          </a:p>
          <a:p>
            <a:pPr algn="just"/>
            <a:r>
              <a:rPr lang="en-US" dirty="0"/>
              <a:t>The edge table contains pointers back into the vertex table to identify the vertices for each polygon edge. </a:t>
            </a:r>
          </a:p>
          <a:p>
            <a:pPr algn="just"/>
            <a:r>
              <a:rPr lang="en-US" dirty="0"/>
              <a:t>And the surface-facet table contains pointers back into the edge table to identify the edges for each polygon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51212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B80CB9-3BDB-41A6-A05F-340E9BDFF622}"/>
              </a:ext>
            </a:extLst>
          </p:cNvPr>
          <p:cNvPicPr>
            <a:picLocks noGrp="1" noChangeAspect="1"/>
          </p:cNvPicPr>
          <p:nvPr>
            <p:ph idx="1"/>
          </p:nvPr>
        </p:nvPicPr>
        <p:blipFill>
          <a:blip r:embed="rId2"/>
          <a:stretch>
            <a:fillRect/>
          </a:stretch>
        </p:blipFill>
        <p:spPr>
          <a:xfrm>
            <a:off x="838200" y="123825"/>
            <a:ext cx="9877425" cy="3457099"/>
          </a:xfrm>
        </p:spPr>
      </p:pic>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8" name="Picture 7">
            <a:extLst>
              <a:ext uri="{FF2B5EF4-FFF2-40B4-BE49-F238E27FC236}">
                <a16:creationId xmlns:a16="http://schemas.microsoft.com/office/drawing/2014/main" id="{B0313844-6CA1-41CF-8D21-9E57808A4813}"/>
              </a:ext>
            </a:extLst>
          </p:cNvPr>
          <p:cNvPicPr>
            <a:picLocks noChangeAspect="1"/>
          </p:cNvPicPr>
          <p:nvPr/>
        </p:nvPicPr>
        <p:blipFill>
          <a:blip r:embed="rId3"/>
          <a:stretch>
            <a:fillRect/>
          </a:stretch>
        </p:blipFill>
        <p:spPr>
          <a:xfrm>
            <a:off x="4705350" y="4307285"/>
            <a:ext cx="2247900" cy="1914525"/>
          </a:xfrm>
          <a:prstGeom prst="rect">
            <a:avLst/>
          </a:prstGeom>
        </p:spPr>
      </p:pic>
    </p:spTree>
    <p:extLst>
      <p:ext uri="{BB962C8B-B14F-4D97-AF65-F5344CB8AC3E}">
        <p14:creationId xmlns:p14="http://schemas.microsoft.com/office/powerpoint/2010/main" val="49849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199" y="333375"/>
            <a:ext cx="10982325" cy="5843588"/>
          </a:xfrm>
        </p:spPr>
        <p:txBody>
          <a:bodyPr/>
          <a:lstStyle/>
          <a:p>
            <a:pPr algn="just"/>
            <a:r>
              <a:rPr lang="en-US" dirty="0"/>
              <a:t>Because the geometric data tables may contain extensive listings of vertices and edges for complex objects and scenes, it is important that the data be checked for consistency and completeness. </a:t>
            </a:r>
          </a:p>
          <a:p>
            <a:pPr algn="just"/>
            <a:r>
              <a:rPr lang="en-US" dirty="0"/>
              <a:t>Some of the tests that could be performed by a graphics package are:</a:t>
            </a:r>
          </a:p>
          <a:p>
            <a:pPr marL="0" indent="0" algn="just">
              <a:buNone/>
            </a:pPr>
            <a:r>
              <a:rPr lang="en-US" dirty="0"/>
              <a:t>(1) that every vertex is listed as an endpoint for at least two edges</a:t>
            </a:r>
          </a:p>
          <a:p>
            <a:pPr marL="0" indent="0" algn="just">
              <a:buNone/>
            </a:pPr>
            <a:r>
              <a:rPr lang="en-US" dirty="0"/>
              <a:t>(2) that every edge is part of at least one polygon</a:t>
            </a:r>
          </a:p>
          <a:p>
            <a:pPr marL="0" indent="0" algn="just">
              <a:buNone/>
            </a:pPr>
            <a:r>
              <a:rPr lang="en-US" dirty="0"/>
              <a:t>(3) that every polygon is closed</a:t>
            </a:r>
          </a:p>
          <a:p>
            <a:pPr marL="0" indent="0" algn="just">
              <a:buNone/>
            </a:pPr>
            <a:r>
              <a:rPr lang="en-US" dirty="0"/>
              <a:t>(4) that each polygon has at least one shared edge</a:t>
            </a:r>
          </a:p>
          <a:p>
            <a:pPr marL="0" indent="0" algn="just">
              <a:buNone/>
            </a:pPr>
            <a:r>
              <a:rPr lang="en-US" dirty="0"/>
              <a:t>(5) that if the edge table contains pointers to polygons, every edge referenced by a polygon pointer has a reciprocal pointer back to the polygon.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801840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66675" y="236537"/>
            <a:ext cx="10515600" cy="444500"/>
          </a:xfrm>
        </p:spPr>
        <p:txBody>
          <a:bodyPr>
            <a:normAutofit fontScale="90000"/>
          </a:bodyPr>
          <a:lstStyle/>
          <a:p>
            <a:r>
              <a:rPr lang="en-US" dirty="0"/>
              <a:t>Plane Equations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247650" y="981075"/>
            <a:ext cx="11106150" cy="5195888"/>
          </a:xfrm>
        </p:spPr>
        <p:txBody>
          <a:bodyPr>
            <a:normAutofit/>
          </a:bodyPr>
          <a:lstStyle/>
          <a:p>
            <a:r>
              <a:rPr lang="en-US" dirty="0"/>
              <a:t>Each polygon in a scene is contained within a plane of infinite extent. </a:t>
            </a:r>
          </a:p>
          <a:p>
            <a:r>
              <a:rPr lang="en-US" dirty="0"/>
              <a:t>The general equation of a plane is Ax + B y + C z + D = 0 Where,</a:t>
            </a:r>
          </a:p>
          <a:p>
            <a:r>
              <a:rPr lang="en-US" dirty="0"/>
              <a:t>(x, y, z) is any point on the plane, and </a:t>
            </a:r>
          </a:p>
          <a:p>
            <a:r>
              <a:rPr lang="en-US" dirty="0"/>
              <a:t>The coefficients A, B, C, and D (called plane parameters) are constants describing the spatial properties of the plane. </a:t>
            </a:r>
          </a:p>
          <a:p>
            <a:r>
              <a:rPr lang="en-US" dirty="0"/>
              <a:t>We can obtain the values of A, B, C, and D by solving a set of three plane equations using the coordinate values for three noncollinear points in the plane for the three successive convex-polygon vertices, (x1, y1, z1), (x2, y2, z2), and (x3, y3, z3), in a counterclockwise order and solve the following set of simultaneous linear plane equations for the ratios A/D, B/D, and C/D: (A/D)</a:t>
            </a:r>
            <a:r>
              <a:rPr lang="en-US" dirty="0" err="1"/>
              <a:t>xk</a:t>
            </a:r>
            <a:r>
              <a:rPr lang="en-US" dirty="0"/>
              <a:t> + (B/D)yk + (C/D)</a:t>
            </a:r>
            <a:r>
              <a:rPr lang="en-US" dirty="0" err="1"/>
              <a:t>zk</a:t>
            </a:r>
            <a:r>
              <a:rPr lang="en-US" dirty="0"/>
              <a:t> = −1, k = 1, 2, 3</a:t>
            </a: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48832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38200" y="365126"/>
            <a:ext cx="10515600" cy="387350"/>
          </a:xfrm>
        </p:spPr>
        <p:txBody>
          <a:bodyPr>
            <a:normAutofit fontScale="90000"/>
          </a:bodyPr>
          <a:lstStyle/>
          <a:p>
            <a:r>
              <a:rPr lang="en-US" sz="2200" dirty="0"/>
              <a:t>The solution to this set of equations can be obtained in determinant form, using Cramer’s rule, as</a:t>
            </a:r>
            <a:br>
              <a:rPr lang="en-IN" dirty="0"/>
            </a:b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90525" y="666750"/>
            <a:ext cx="10963275" cy="5510213"/>
          </a:xfrm>
        </p:spPr>
        <p:txBody>
          <a:bodyPr/>
          <a:lstStyle/>
          <a:p>
            <a:endParaRPr lang="en-IN" dirty="0"/>
          </a:p>
          <a:p>
            <a:endParaRPr lang="en-IN" dirty="0"/>
          </a:p>
          <a:p>
            <a:endParaRPr lang="en-IN" dirty="0"/>
          </a:p>
          <a:p>
            <a:endParaRPr lang="en-IN" dirty="0"/>
          </a:p>
          <a:p>
            <a:endParaRPr lang="en-IN" dirty="0"/>
          </a:p>
          <a:p>
            <a:r>
              <a:rPr lang="en-US" dirty="0"/>
              <a:t>Expanding the determinants, we can write the calculations for the plane coefficients in the form</a:t>
            </a:r>
            <a:endParaRPr lang="en-IN" dirty="0"/>
          </a:p>
          <a:p>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8" name="Picture 7">
            <a:extLst>
              <a:ext uri="{FF2B5EF4-FFF2-40B4-BE49-F238E27FC236}">
                <a16:creationId xmlns:a16="http://schemas.microsoft.com/office/drawing/2014/main" id="{34D1F778-7816-42CB-B664-D27234652E33}"/>
              </a:ext>
            </a:extLst>
          </p:cNvPr>
          <p:cNvPicPr>
            <a:picLocks noChangeAspect="1"/>
          </p:cNvPicPr>
          <p:nvPr/>
        </p:nvPicPr>
        <p:blipFill>
          <a:blip r:embed="rId2"/>
          <a:stretch>
            <a:fillRect/>
          </a:stretch>
        </p:blipFill>
        <p:spPr>
          <a:xfrm>
            <a:off x="2943225" y="860425"/>
            <a:ext cx="4648200" cy="1962150"/>
          </a:xfrm>
          <a:prstGeom prst="rect">
            <a:avLst/>
          </a:prstGeom>
        </p:spPr>
      </p:pic>
      <p:pic>
        <p:nvPicPr>
          <p:cNvPr id="10" name="Picture 9">
            <a:extLst>
              <a:ext uri="{FF2B5EF4-FFF2-40B4-BE49-F238E27FC236}">
                <a16:creationId xmlns:a16="http://schemas.microsoft.com/office/drawing/2014/main" id="{9CA3D87F-8E73-43CF-A873-77D5216F5758}"/>
              </a:ext>
            </a:extLst>
          </p:cNvPr>
          <p:cNvPicPr>
            <a:picLocks noChangeAspect="1"/>
          </p:cNvPicPr>
          <p:nvPr/>
        </p:nvPicPr>
        <p:blipFill>
          <a:blip r:embed="rId3"/>
          <a:stretch>
            <a:fillRect/>
          </a:stretch>
        </p:blipFill>
        <p:spPr>
          <a:xfrm>
            <a:off x="3362325" y="4263232"/>
            <a:ext cx="5467350" cy="1381125"/>
          </a:xfrm>
          <a:prstGeom prst="rect">
            <a:avLst/>
          </a:prstGeom>
        </p:spPr>
      </p:pic>
    </p:spTree>
    <p:extLst>
      <p:ext uri="{BB962C8B-B14F-4D97-AF65-F5344CB8AC3E}">
        <p14:creationId xmlns:p14="http://schemas.microsoft.com/office/powerpoint/2010/main" val="3426252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r>
              <a:rPr lang="en-US" dirty="0"/>
              <a:t>It is possible that the coordinates defining a polygon facet may not be contained within a single plane. </a:t>
            </a:r>
          </a:p>
          <a:p>
            <a:r>
              <a:rPr lang="en-US" dirty="0"/>
              <a:t>We can solve this problem by dividing the facet into a set of triangles; or we could find an approximating plane for the vertex list. </a:t>
            </a:r>
          </a:p>
          <a:p>
            <a:r>
              <a:rPr lang="en-US" dirty="0"/>
              <a:t>One method for obtaining an approximating plane is to divide the vertex list into subsets, where each subset contains three vertices, and calculate plane parameters A, B, C, </a:t>
            </a:r>
            <a:r>
              <a:rPr lang="en-US" dirty="0" err="1"/>
              <a:t>Dfor</a:t>
            </a:r>
            <a:r>
              <a:rPr lang="en-US" dirty="0"/>
              <a:t> each subset</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415887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219075" y="123825"/>
            <a:ext cx="10515600" cy="663575"/>
          </a:xfrm>
        </p:spPr>
        <p:txBody>
          <a:bodyPr>
            <a:normAutofit fontScale="90000"/>
          </a:bodyPr>
          <a:lstStyle/>
          <a:p>
            <a:r>
              <a:rPr lang="en-US" dirty="0"/>
              <a:t>Front and Back Polygon Faces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04799" y="1019175"/>
            <a:ext cx="11668125" cy="5391150"/>
          </a:xfrm>
        </p:spPr>
        <p:txBody>
          <a:bodyPr>
            <a:normAutofit fontScale="85000" lnSpcReduction="20000"/>
          </a:bodyPr>
          <a:lstStyle/>
          <a:p>
            <a:r>
              <a:rPr lang="en-US" dirty="0"/>
              <a:t>The side of a polygon that faces into the object interior is called the back face, and the visible, or outward, side is the front face . </a:t>
            </a:r>
          </a:p>
          <a:p>
            <a:r>
              <a:rPr lang="en-US" dirty="0"/>
              <a:t>Every polygon is contained within an infinite plane that partitions space into two regions. </a:t>
            </a:r>
          </a:p>
          <a:p>
            <a:r>
              <a:rPr lang="en-US" dirty="0"/>
              <a:t>Any point that is not on the plane and that is visible to the front face of a polygon surface section is said to be in front of (or outside) the plane, and, thus, outside the object. </a:t>
            </a:r>
          </a:p>
          <a:p>
            <a:r>
              <a:rPr lang="en-US" dirty="0"/>
              <a:t>Any point that is visible to the back face of the polygon is behind (or inside) the plane. </a:t>
            </a:r>
          </a:p>
          <a:p>
            <a:r>
              <a:rPr lang="en-US" dirty="0"/>
              <a:t>Plane equations can be used to identify the position of spatial points relative to the polygon facets of an object. </a:t>
            </a:r>
          </a:p>
          <a:p>
            <a:r>
              <a:rPr lang="en-US" dirty="0"/>
              <a:t>For any point (x, y, z) not on a plane with parameters A, B, C, D, we have Ax + B y + C z + D != 0 </a:t>
            </a:r>
          </a:p>
          <a:p>
            <a:r>
              <a:rPr lang="en-US" dirty="0"/>
              <a:t>Thus, we can identify the point as either behind or in front of a polygon surface contained within that plane according to the sign (negative or positive) of </a:t>
            </a:r>
          </a:p>
          <a:p>
            <a:pPr marL="0" indent="0">
              <a:buNone/>
            </a:pPr>
            <a:r>
              <a:rPr lang="en-US" dirty="0"/>
              <a:t>			Ax + By + </a:t>
            </a:r>
            <a:r>
              <a:rPr lang="en-US" dirty="0" err="1"/>
              <a:t>Cz</a:t>
            </a:r>
            <a:r>
              <a:rPr lang="en-US" dirty="0"/>
              <a:t> + D:</a:t>
            </a:r>
          </a:p>
          <a:p>
            <a:pPr marL="0" indent="0">
              <a:buNone/>
            </a:pPr>
            <a:r>
              <a:rPr lang="en-US" dirty="0"/>
              <a:t> 			if Ax + B y + C z + D &lt; 0, the point (x, y, z) is behind the plane</a:t>
            </a:r>
          </a:p>
          <a:p>
            <a:pPr marL="0" indent="0">
              <a:buNone/>
            </a:pPr>
            <a:r>
              <a:rPr lang="en-US" dirty="0"/>
              <a:t>			if Ax + B y + C z + D &gt; 0, the point (x, y, z) is in front of the plane</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85998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504825" y="285750"/>
            <a:ext cx="11153775" cy="5891213"/>
          </a:xfrm>
        </p:spPr>
        <p:txBody>
          <a:bodyPr>
            <a:normAutofit fontScale="92500" lnSpcReduction="20000"/>
          </a:bodyPr>
          <a:lstStyle/>
          <a:p>
            <a:pPr algn="just"/>
            <a:r>
              <a:rPr lang="en-US" dirty="0"/>
              <a:t>Orientation of a polygon surface in space can be described with the normal vector for the plane containing that polygon</a:t>
            </a:r>
          </a:p>
          <a:p>
            <a:pPr algn="just"/>
            <a:r>
              <a:rPr lang="en-US" dirty="0"/>
              <a:t>The normal vector points in a direction from inside the plane to the outside; that is, from the back face of the polygon to the front face. </a:t>
            </a:r>
          </a:p>
          <a:p>
            <a:pPr algn="just"/>
            <a:r>
              <a:rPr lang="en-US" dirty="0"/>
              <a:t>Thus, the normal vector for this plane is N = (1, 0, 0), which is in the direction of the positive x axis. </a:t>
            </a:r>
          </a:p>
          <a:p>
            <a:pPr algn="just"/>
            <a:r>
              <a:rPr lang="en-US" dirty="0"/>
              <a:t>That is, the normal vector is pointing from inside the cube to the outside and is perpendicular to the plane x = 1. </a:t>
            </a:r>
          </a:p>
          <a:p>
            <a:pPr algn="just"/>
            <a:r>
              <a:rPr lang="en-US" dirty="0"/>
              <a:t>The elements of a normal vector can also be obtained using a vector cross product Calculation. </a:t>
            </a:r>
          </a:p>
          <a:p>
            <a:pPr algn="just"/>
            <a:r>
              <a:rPr lang="en-US" dirty="0"/>
              <a:t>We have a convex-polygon surface facet and a right-handed Cartesian system, we again select any three vertex positions,V1,V2, and V3, taken in counterclockwise order when viewing from outside the object toward the inside. </a:t>
            </a:r>
          </a:p>
          <a:p>
            <a:pPr algn="just"/>
            <a:r>
              <a:rPr lang="en-US" dirty="0"/>
              <a:t>Forming two vectors, one from V1 to V2 and the second from V1 to V3, we calculate N as the vector cross-product: N = (V2 − V1) × (V3 − V1)</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98552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2A5E-D774-43C0-82F6-1F1111765797}"/>
              </a:ext>
            </a:extLst>
          </p:cNvPr>
          <p:cNvSpPr>
            <a:spLocks noGrp="1"/>
          </p:cNvSpPr>
          <p:nvPr>
            <p:ph type="title"/>
          </p:nvPr>
        </p:nvSpPr>
        <p:spPr>
          <a:xfrm>
            <a:off x="838200" y="365125"/>
            <a:ext cx="10515600" cy="663575"/>
          </a:xfrm>
        </p:spPr>
        <p:txBody>
          <a:bodyPr>
            <a:normAutofit fontScale="90000"/>
          </a:bodyPr>
          <a:lstStyle/>
          <a:p>
            <a:r>
              <a:rPr lang="en-IN" dirty="0"/>
              <a:t>Topics Covered : </a:t>
            </a:r>
          </a:p>
        </p:txBody>
      </p:sp>
      <p:sp>
        <p:nvSpPr>
          <p:cNvPr id="3" name="Content Placeholder 2">
            <a:extLst>
              <a:ext uri="{FF2B5EF4-FFF2-40B4-BE49-F238E27FC236}">
                <a16:creationId xmlns:a16="http://schemas.microsoft.com/office/drawing/2014/main" id="{52E34860-1AA0-4F13-A669-E4853AD1B6BF}"/>
              </a:ext>
            </a:extLst>
          </p:cNvPr>
          <p:cNvSpPr>
            <a:spLocks noGrp="1"/>
          </p:cNvSpPr>
          <p:nvPr>
            <p:ph idx="1"/>
          </p:nvPr>
        </p:nvSpPr>
        <p:spPr>
          <a:xfrm>
            <a:off x="838200" y="1409700"/>
            <a:ext cx="10515600" cy="4767263"/>
          </a:xfrm>
        </p:spPr>
        <p:txBody>
          <a:bodyPr/>
          <a:lstStyle/>
          <a:p>
            <a:r>
              <a:rPr lang="en-IN" dirty="0"/>
              <a:t>Introduction Polygon fill-areas</a:t>
            </a:r>
          </a:p>
          <a:p>
            <a:r>
              <a:rPr lang="en-IN" dirty="0"/>
              <a:t>OpenGL polygon Fill Area Functions</a:t>
            </a:r>
          </a:p>
          <a:p>
            <a:r>
              <a:rPr lang="en-IN" dirty="0"/>
              <a:t>Fill area attributes</a:t>
            </a:r>
          </a:p>
          <a:p>
            <a:r>
              <a:rPr lang="en-IN" dirty="0"/>
              <a:t>General scan line polygon fill algorithm</a:t>
            </a:r>
          </a:p>
          <a:p>
            <a:r>
              <a:rPr lang="en-IN" dirty="0"/>
              <a:t> OpenGL fill-area Attribute functions.</a:t>
            </a:r>
          </a:p>
        </p:txBody>
      </p:sp>
      <p:sp>
        <p:nvSpPr>
          <p:cNvPr id="5" name="Footer Placeholder 3">
            <a:extLst>
              <a:ext uri="{FF2B5EF4-FFF2-40B4-BE49-F238E27FC236}">
                <a16:creationId xmlns:a16="http://schemas.microsoft.com/office/drawing/2014/main" id="{E306FB86-43A3-4300-B14A-0CA50C0D5842}"/>
              </a:ext>
            </a:extLst>
          </p:cNvPr>
          <p:cNvSpPr>
            <a:spLocks noGrp="1"/>
          </p:cNvSpPr>
          <p:nvPr>
            <p:ph type="ftr" sz="quarter" idx="11"/>
          </p:nvPr>
        </p:nvSpPr>
        <p:spPr>
          <a:xfrm>
            <a:off x="95251" y="6476999"/>
            <a:ext cx="12030074" cy="257175"/>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26321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609600" y="123825"/>
            <a:ext cx="10515600" cy="587375"/>
          </a:xfrm>
        </p:spPr>
        <p:txBody>
          <a:bodyPr>
            <a:normAutofit fontScale="90000"/>
          </a:bodyPr>
          <a:lstStyle/>
          <a:p>
            <a:r>
              <a:rPr lang="en-IN" dirty="0"/>
              <a:t>OpenGL Polygon Fill-Area Functions</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33375" y="711200"/>
            <a:ext cx="11458575" cy="5661025"/>
          </a:xfrm>
        </p:spPr>
        <p:txBody>
          <a:bodyPr>
            <a:normAutofit/>
          </a:bodyPr>
          <a:lstStyle/>
          <a:p>
            <a:pPr algn="just"/>
            <a:r>
              <a:rPr lang="en-US" dirty="0"/>
              <a:t>A glVertex function is used to input the coordinates for a single polygon vertex, and a complete polygon is described with a list of vertices placed between a glBegin/glEnd pair.</a:t>
            </a:r>
          </a:p>
          <a:p>
            <a:pPr algn="just"/>
            <a:r>
              <a:rPr lang="en-US" dirty="0"/>
              <a:t>By default, a polygon interior is displayed in a solid color, determined by the current color settings we can fill a polygon with a pattern and we can display polygon edges as line borders around the interior fill. </a:t>
            </a:r>
          </a:p>
          <a:p>
            <a:pPr algn="just"/>
            <a:r>
              <a:rPr lang="en-US" dirty="0"/>
              <a:t>There are six different symbolic constants that we can use as the argument in the glBegin function to describe polygon fill areas</a:t>
            </a:r>
          </a:p>
          <a:p>
            <a:pPr algn="just"/>
            <a:r>
              <a:rPr lang="en-US" dirty="0"/>
              <a:t> In some implementations of OpenGL, the following routine can be more efficient than generating a fill rectangle using glVertex specifications: </a:t>
            </a:r>
            <a:r>
              <a:rPr lang="en-US" dirty="0" err="1"/>
              <a:t>glRect</a:t>
            </a:r>
            <a:r>
              <a:rPr lang="en-US" dirty="0"/>
              <a:t>* (x1, y1, x2, y2); </a:t>
            </a:r>
          </a:p>
          <a:p>
            <a:pPr algn="just"/>
            <a:r>
              <a:rPr lang="en-US" dirty="0"/>
              <a:t>One corner of this rectangle is at coordinate position (x1, y1), and the opposite corner of the rectangle is at position (x2, y2)</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053724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762000"/>
            <a:ext cx="10515600" cy="5414963"/>
          </a:xfrm>
        </p:spPr>
        <p:txBody>
          <a:bodyPr/>
          <a:lstStyle/>
          <a:p>
            <a:r>
              <a:rPr lang="en-US" dirty="0">
                <a:solidFill>
                  <a:srgbClr val="FF0000"/>
                </a:solidFill>
              </a:rPr>
              <a:t>Example</a:t>
            </a:r>
            <a:r>
              <a:rPr lang="en-US" dirty="0"/>
              <a:t> </a:t>
            </a:r>
          </a:p>
          <a:p>
            <a:pPr marL="0" indent="0">
              <a:buNone/>
            </a:pPr>
            <a:r>
              <a:rPr lang="en-US" dirty="0" err="1"/>
              <a:t>glRecti</a:t>
            </a:r>
            <a:r>
              <a:rPr lang="en-US" dirty="0"/>
              <a:t> (200, 100, 50, 250); </a:t>
            </a:r>
          </a:p>
          <a:p>
            <a:pPr marL="0" indent="0">
              <a:buNone/>
            </a:pPr>
            <a:r>
              <a:rPr lang="en-US" dirty="0"/>
              <a:t>If we put the coordinate values for this rectangle into arrays, we can generate the same square with the following code: </a:t>
            </a:r>
          </a:p>
          <a:p>
            <a:pPr marL="0" indent="0">
              <a:buNone/>
            </a:pPr>
            <a:r>
              <a:rPr lang="en-US" dirty="0"/>
              <a:t>	int vertex1 [ ] = {200, 100}; </a:t>
            </a:r>
          </a:p>
          <a:p>
            <a:pPr marL="0" indent="0">
              <a:buNone/>
            </a:pPr>
            <a:r>
              <a:rPr lang="en-US" dirty="0"/>
              <a:t>	int vertex2 [ ] = {50, 250}; </a:t>
            </a:r>
          </a:p>
          <a:p>
            <a:pPr marL="0" indent="0">
              <a:buNone/>
            </a:pPr>
            <a:r>
              <a:rPr lang="en-US" dirty="0"/>
              <a:t>	</a:t>
            </a:r>
            <a:r>
              <a:rPr lang="en-US" dirty="0" err="1"/>
              <a:t>glRectiv</a:t>
            </a:r>
            <a:r>
              <a:rPr lang="en-US" dirty="0"/>
              <a:t> (vertex1, vertex2); </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4042241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38200" y="207962"/>
            <a:ext cx="10515600" cy="473075"/>
          </a:xfrm>
        </p:spPr>
        <p:txBody>
          <a:bodyPr>
            <a:normAutofit fontScale="90000"/>
          </a:bodyPr>
          <a:lstStyle/>
          <a:p>
            <a:r>
              <a:rPr lang="en-US" dirty="0">
                <a:solidFill>
                  <a:srgbClr val="FF0000"/>
                </a:solidFill>
              </a:rPr>
              <a:t>Polygon</a:t>
            </a:r>
            <a:endParaRPr lang="en-IN" dirty="0">
              <a:solidFill>
                <a:srgbClr val="FF0000"/>
              </a:solidFill>
            </a:endParaRP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866776"/>
            <a:ext cx="10515600" cy="5626100"/>
          </a:xfrm>
        </p:spPr>
        <p:txBody>
          <a:bodyPr>
            <a:normAutofit lnSpcReduction="10000"/>
          </a:bodyPr>
          <a:lstStyle/>
          <a:p>
            <a:r>
              <a:rPr lang="en-US" dirty="0"/>
              <a:t>With the OpenGL primitive constant GL POLYGON, we can display a single polygon fill area.</a:t>
            </a:r>
          </a:p>
          <a:p>
            <a:r>
              <a:rPr lang="en-US" dirty="0"/>
              <a:t>Each of the points is represented as an array of (x, y) coordinate values: </a:t>
            </a:r>
          </a:p>
          <a:p>
            <a:pPr marL="0" indent="0">
              <a:buNone/>
            </a:pPr>
            <a:r>
              <a:rPr lang="en-US" dirty="0"/>
              <a:t>glBegin (GL_POLYGON);</a:t>
            </a:r>
          </a:p>
          <a:p>
            <a:pPr marL="0" indent="0">
              <a:buNone/>
            </a:pPr>
            <a:r>
              <a:rPr lang="en-US" dirty="0"/>
              <a:t>glVertex2iv (p1);</a:t>
            </a:r>
          </a:p>
          <a:p>
            <a:pPr marL="0" indent="0">
              <a:buNone/>
            </a:pPr>
            <a:r>
              <a:rPr lang="en-IN" dirty="0"/>
              <a:t>glVertex2iv (p2);</a:t>
            </a:r>
          </a:p>
          <a:p>
            <a:pPr marL="0" indent="0">
              <a:buNone/>
            </a:pPr>
            <a:r>
              <a:rPr lang="en-IN" dirty="0"/>
              <a:t>glVertex2iv (p3); </a:t>
            </a:r>
          </a:p>
          <a:p>
            <a:pPr marL="0" indent="0">
              <a:buNone/>
            </a:pPr>
            <a:r>
              <a:rPr lang="en-IN" dirty="0"/>
              <a:t>glVertex2iv (p4); </a:t>
            </a:r>
          </a:p>
          <a:p>
            <a:pPr marL="0" indent="0">
              <a:buNone/>
            </a:pPr>
            <a:r>
              <a:rPr lang="en-IN" dirty="0"/>
              <a:t>glVertex2iv (p5); </a:t>
            </a:r>
          </a:p>
          <a:p>
            <a:pPr marL="0" indent="0">
              <a:buNone/>
            </a:pPr>
            <a:r>
              <a:rPr lang="en-IN" dirty="0"/>
              <a:t>glVertex2iv (p6); </a:t>
            </a:r>
          </a:p>
          <a:p>
            <a:pPr marL="0" indent="0">
              <a:buNone/>
            </a:pPr>
            <a:r>
              <a:rPr lang="en-IN" dirty="0"/>
              <a:t>glEnd ( );</a:t>
            </a: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364793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419100"/>
            <a:ext cx="10515600" cy="5757863"/>
          </a:xfrm>
        </p:spPr>
        <p:txBody>
          <a:bodyPr numCol="2"/>
          <a:lstStyle/>
          <a:p>
            <a:pPr marL="514350" indent="-514350">
              <a:buAutoNum type="alphaLcParenBoth"/>
            </a:pPr>
            <a:r>
              <a:rPr lang="en-US" dirty="0"/>
              <a:t>A single convex polygon fill area generated with the primitive constant GL POLYGON. </a:t>
            </a:r>
          </a:p>
          <a:p>
            <a:pPr marL="514350" indent="-514350">
              <a:buAutoNum type="alphaLcParenBoth"/>
            </a:pPr>
            <a:r>
              <a:rPr lang="en-US" dirty="0"/>
              <a:t>Two unconnected triangles generated with GL TRIANGLES.</a:t>
            </a:r>
          </a:p>
          <a:p>
            <a:pPr marL="514350" indent="-514350">
              <a:buAutoNum type="alphaLcParenBoth"/>
            </a:pPr>
            <a:r>
              <a:rPr lang="en-US" dirty="0"/>
              <a:t>Four connected triangles generated with GL TRIANGLE STRIP. </a:t>
            </a:r>
          </a:p>
          <a:p>
            <a:pPr marL="514350" indent="-514350">
              <a:buAutoNum type="alphaLcParenBoth"/>
            </a:pPr>
            <a:r>
              <a:rPr lang="en-US" dirty="0"/>
              <a:t>Four connected triangles generated with GL TRIANGLE FAN.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5" name="Content Placeholder 5">
            <a:extLst>
              <a:ext uri="{FF2B5EF4-FFF2-40B4-BE49-F238E27FC236}">
                <a16:creationId xmlns:a16="http://schemas.microsoft.com/office/drawing/2014/main" id="{1959494D-C82B-49EB-ACC5-B70BC8505B02}"/>
              </a:ext>
            </a:extLst>
          </p:cNvPr>
          <p:cNvPicPr>
            <a:picLocks noChangeAspect="1"/>
          </p:cNvPicPr>
          <p:nvPr/>
        </p:nvPicPr>
        <p:blipFill>
          <a:blip r:embed="rId2"/>
          <a:stretch>
            <a:fillRect/>
          </a:stretch>
        </p:blipFill>
        <p:spPr>
          <a:xfrm>
            <a:off x="6027060" y="900112"/>
            <a:ext cx="5871930" cy="4351338"/>
          </a:xfrm>
          <a:prstGeom prst="rect">
            <a:avLst/>
          </a:prstGeom>
        </p:spPr>
      </p:pic>
    </p:spTree>
    <p:extLst>
      <p:ext uri="{BB962C8B-B14F-4D97-AF65-F5344CB8AC3E}">
        <p14:creationId xmlns:p14="http://schemas.microsoft.com/office/powerpoint/2010/main" val="324671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38200" y="365125"/>
            <a:ext cx="10515600" cy="587375"/>
          </a:xfrm>
        </p:spPr>
        <p:txBody>
          <a:bodyPr>
            <a:normAutofit fontScale="90000"/>
          </a:bodyPr>
          <a:lstStyle/>
          <a:p>
            <a:r>
              <a:rPr lang="en-IN" dirty="0">
                <a:solidFill>
                  <a:srgbClr val="FF0000"/>
                </a:solidFill>
              </a:rPr>
              <a:t>Triangles</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047750"/>
            <a:ext cx="10515600" cy="5129213"/>
          </a:xfrm>
        </p:spPr>
        <p:txBody>
          <a:bodyPr>
            <a:normAutofit lnSpcReduction="10000"/>
          </a:bodyPr>
          <a:lstStyle/>
          <a:p>
            <a:r>
              <a:rPr lang="en-IN" dirty="0"/>
              <a:t> Displays the triangles.</a:t>
            </a:r>
          </a:p>
          <a:p>
            <a:r>
              <a:rPr lang="en-IN" dirty="0"/>
              <a:t>Three primitives in triangles, GL_TRIANGLES, GL_TRIANGLE_FAN, GL_TRIANGLE_STRIP </a:t>
            </a:r>
          </a:p>
          <a:p>
            <a:pPr marL="0" indent="0">
              <a:buNone/>
            </a:pPr>
            <a:r>
              <a:rPr lang="en-IN" dirty="0"/>
              <a:t>	glBegin(GL_TRIANGLES);</a:t>
            </a:r>
          </a:p>
          <a:p>
            <a:pPr marL="0" indent="0">
              <a:buNone/>
            </a:pPr>
            <a:r>
              <a:rPr lang="en-IN" dirty="0"/>
              <a:t>	glVertex2iv(p1); </a:t>
            </a:r>
          </a:p>
          <a:p>
            <a:pPr marL="0" indent="0">
              <a:buNone/>
            </a:pPr>
            <a:r>
              <a:rPr lang="en-IN" dirty="0"/>
              <a:t>	glVertex2iv(p2); </a:t>
            </a:r>
          </a:p>
          <a:p>
            <a:pPr marL="0" indent="0">
              <a:buNone/>
            </a:pPr>
            <a:r>
              <a:rPr lang="en-IN" dirty="0"/>
              <a:t>	glVertex2iv(p6); </a:t>
            </a:r>
          </a:p>
          <a:p>
            <a:pPr marL="0" indent="0">
              <a:buNone/>
            </a:pPr>
            <a:r>
              <a:rPr lang="en-IN" dirty="0"/>
              <a:t>	glVertex2iv(p3);</a:t>
            </a:r>
          </a:p>
          <a:p>
            <a:pPr marL="0" indent="0">
              <a:buNone/>
            </a:pPr>
            <a:r>
              <a:rPr lang="en-IN" dirty="0"/>
              <a:t>	glVertex2iv(p4); </a:t>
            </a:r>
          </a:p>
          <a:p>
            <a:pPr marL="0" indent="0">
              <a:buNone/>
            </a:pPr>
            <a:r>
              <a:rPr lang="en-IN" dirty="0"/>
              <a:t>	glVertex2iv(p5); </a:t>
            </a:r>
          </a:p>
          <a:p>
            <a:pPr marL="0" indent="0">
              <a:buNone/>
            </a:pPr>
            <a:r>
              <a:rPr lang="en-IN" dirty="0"/>
              <a:t>	glEnd();</a:t>
            </a:r>
          </a:p>
          <a:p>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80151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71537" y="131762"/>
            <a:ext cx="10515600" cy="549275"/>
          </a:xfrm>
        </p:spPr>
        <p:txBody>
          <a:bodyPr>
            <a:normAutofit fontScale="90000"/>
          </a:bodyPr>
          <a:lstStyle/>
          <a:p>
            <a:r>
              <a:rPr lang="en-IN" dirty="0">
                <a:solidFill>
                  <a:srgbClr val="FF0000"/>
                </a:solidFill>
              </a:rPr>
              <a:t>Triangle Fan</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762000"/>
            <a:ext cx="11106150" cy="5414963"/>
          </a:xfrm>
        </p:spPr>
        <p:txBody>
          <a:bodyPr numCol="2">
            <a:normAutofit lnSpcReduction="10000"/>
          </a:bodyPr>
          <a:lstStyle/>
          <a:p>
            <a:r>
              <a:rPr lang="en-IN" dirty="0"/>
              <a:t>Another way to generate a set of connected triangles is to use the “fan” Approach </a:t>
            </a:r>
          </a:p>
          <a:p>
            <a:pPr marL="0" indent="0">
              <a:buNone/>
            </a:pPr>
            <a:r>
              <a:rPr lang="en-IN" dirty="0"/>
              <a:t>	glBegin (GL_TRIANGLE_FAN); </a:t>
            </a:r>
          </a:p>
          <a:p>
            <a:pPr marL="0" indent="0">
              <a:buNone/>
            </a:pPr>
            <a:r>
              <a:rPr lang="en-IN" dirty="0"/>
              <a:t>	glVertex2iv (p1); </a:t>
            </a:r>
          </a:p>
          <a:p>
            <a:pPr marL="0" indent="0">
              <a:buNone/>
            </a:pPr>
            <a:r>
              <a:rPr lang="en-IN" dirty="0"/>
              <a:t>	glVertex2iv (p2);</a:t>
            </a:r>
          </a:p>
          <a:p>
            <a:pPr marL="0" indent="0">
              <a:buNone/>
            </a:pPr>
            <a:r>
              <a:rPr lang="en-IN" dirty="0"/>
              <a:t>	glVertex2iv (p3); </a:t>
            </a:r>
          </a:p>
          <a:p>
            <a:pPr marL="0" indent="0">
              <a:buNone/>
            </a:pPr>
            <a:r>
              <a:rPr lang="en-IN" dirty="0"/>
              <a:t>	glVertex2iv (p4); </a:t>
            </a:r>
          </a:p>
          <a:p>
            <a:pPr marL="0" indent="0">
              <a:buNone/>
            </a:pPr>
            <a:r>
              <a:rPr lang="en-IN" dirty="0"/>
              <a:t>	glVertex2iv (p5); </a:t>
            </a:r>
          </a:p>
          <a:p>
            <a:pPr marL="0" indent="0">
              <a:buNone/>
            </a:pPr>
            <a:r>
              <a:rPr lang="en-IN" dirty="0"/>
              <a:t>	glVertex2iv (p6); </a:t>
            </a:r>
          </a:p>
          <a:p>
            <a:pPr marL="0" indent="0">
              <a:buNone/>
            </a:pPr>
            <a:r>
              <a:rPr lang="en-IN" dirty="0"/>
              <a:t>	glEnd ( );</a:t>
            </a:r>
            <a:r>
              <a:rPr lang="en-US" dirty="0"/>
              <a:t> </a:t>
            </a:r>
          </a:p>
          <a:p>
            <a:r>
              <a:rPr lang="en-US" dirty="0"/>
              <a:t>For N vertices, we again obtain N−2 triangles, providing no vertex positions are repeated, and we must list at least three vertices be specified in the proper order to define front and back faces for each triangle correctly. </a:t>
            </a:r>
          </a:p>
          <a:p>
            <a:r>
              <a:rPr lang="en-US" dirty="0"/>
              <a:t>Therefore, triangle 1 is defined with the vertex list (p1, p2, p3); triangle 2 has the vertex ordering (p1, p3, p4); triangle 3 has its vertices specified in the order (p1, p4, p5); and triangle 4 is listed with vertices (p1, p5, p6). </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697014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838200" y="122237"/>
            <a:ext cx="10515600" cy="558800"/>
          </a:xfrm>
        </p:spPr>
        <p:txBody>
          <a:bodyPr>
            <a:normAutofit fontScale="90000"/>
          </a:bodyPr>
          <a:lstStyle/>
          <a:p>
            <a:r>
              <a:rPr lang="en-IN" dirty="0"/>
              <a:t>Quadrilaterals</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009650"/>
            <a:ext cx="10515600" cy="5167313"/>
          </a:xfrm>
        </p:spPr>
        <p:txBody>
          <a:bodyPr>
            <a:normAutofit fontScale="85000" lnSpcReduction="20000"/>
          </a:bodyPr>
          <a:lstStyle/>
          <a:p>
            <a:r>
              <a:rPr lang="en-IN" dirty="0"/>
              <a:t>OpenGL provides for the specifications of two types of quadrilaterals.</a:t>
            </a:r>
          </a:p>
          <a:p>
            <a:r>
              <a:rPr lang="en-IN" dirty="0"/>
              <a:t>With the GL_QUADS primitive constant and the following list of eight vertices, specified as two-dimensional coordinate arrays, we can generate the display shown in Figure : </a:t>
            </a:r>
          </a:p>
          <a:p>
            <a:pPr marL="0" indent="0">
              <a:buNone/>
            </a:pPr>
            <a:r>
              <a:rPr lang="en-IN" dirty="0"/>
              <a:t>	glBegin (GL_QUADS); </a:t>
            </a:r>
          </a:p>
          <a:p>
            <a:pPr marL="0" indent="0">
              <a:buNone/>
            </a:pPr>
            <a:r>
              <a:rPr lang="en-IN" dirty="0"/>
              <a:t>	glVertex2iv(p1); </a:t>
            </a:r>
          </a:p>
          <a:p>
            <a:pPr marL="0" indent="0">
              <a:buNone/>
            </a:pPr>
            <a:r>
              <a:rPr lang="en-IN" dirty="0"/>
              <a:t>	glVertex2iv(p2); </a:t>
            </a:r>
          </a:p>
          <a:p>
            <a:pPr marL="0" indent="0">
              <a:buNone/>
            </a:pPr>
            <a:r>
              <a:rPr lang="en-IN" dirty="0"/>
              <a:t>	glVertex2iv(p3); </a:t>
            </a:r>
          </a:p>
          <a:p>
            <a:pPr marL="0" indent="0">
              <a:buNone/>
            </a:pPr>
            <a:r>
              <a:rPr lang="en-IN" dirty="0"/>
              <a:t>	glVertex2iv(p4); </a:t>
            </a:r>
          </a:p>
          <a:p>
            <a:pPr marL="0" indent="0">
              <a:buNone/>
            </a:pPr>
            <a:r>
              <a:rPr lang="en-IN" dirty="0"/>
              <a:t>	glVertex2iv(p5); </a:t>
            </a:r>
          </a:p>
          <a:p>
            <a:pPr marL="0" indent="0">
              <a:buNone/>
            </a:pPr>
            <a:r>
              <a:rPr lang="en-IN" dirty="0"/>
              <a:t>	glVertex2iv(p6); </a:t>
            </a:r>
          </a:p>
          <a:p>
            <a:pPr marL="0" indent="0">
              <a:buNone/>
            </a:pPr>
            <a:r>
              <a:rPr lang="en-IN" dirty="0"/>
              <a:t>	glVertex2iv(p7); </a:t>
            </a:r>
          </a:p>
          <a:p>
            <a:pPr marL="0" indent="0">
              <a:buNone/>
            </a:pPr>
            <a:r>
              <a:rPr lang="en-IN" dirty="0"/>
              <a:t>	glVertex2iv(p8); </a:t>
            </a:r>
          </a:p>
          <a:p>
            <a:pPr marL="0" indent="0">
              <a:buNone/>
            </a:pPr>
            <a:r>
              <a:rPr lang="en-IN" dirty="0"/>
              <a:t>	glEnd( );</a:t>
            </a: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1DAA9DC8-11D1-45CF-A949-7BE0E2CC326B}"/>
              </a:ext>
            </a:extLst>
          </p:cNvPr>
          <p:cNvPicPr>
            <a:picLocks noChangeAspect="1"/>
          </p:cNvPicPr>
          <p:nvPr/>
        </p:nvPicPr>
        <p:blipFill>
          <a:blip r:embed="rId2"/>
          <a:stretch>
            <a:fillRect/>
          </a:stretch>
        </p:blipFill>
        <p:spPr>
          <a:xfrm>
            <a:off x="5353050" y="2035175"/>
            <a:ext cx="4829175" cy="4457700"/>
          </a:xfrm>
          <a:prstGeom prst="rect">
            <a:avLst/>
          </a:prstGeom>
        </p:spPr>
      </p:pic>
    </p:spTree>
    <p:extLst>
      <p:ext uri="{BB962C8B-B14F-4D97-AF65-F5344CB8AC3E}">
        <p14:creationId xmlns:p14="http://schemas.microsoft.com/office/powerpoint/2010/main" val="3963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238125"/>
            <a:ext cx="10515600" cy="5938838"/>
          </a:xfrm>
        </p:spPr>
        <p:txBody>
          <a:bodyPr>
            <a:normAutofit lnSpcReduction="10000"/>
          </a:bodyPr>
          <a:lstStyle/>
          <a:p>
            <a:r>
              <a:rPr lang="en-IN" dirty="0"/>
              <a:t>Rearranging the vertex list in the previous quadrilateral code example and changing the primitive constant to GL_QUAD_STRIP, we can obtain the set of connected quadrilaterals shown in Figure :</a:t>
            </a:r>
          </a:p>
          <a:p>
            <a:pPr marL="0" indent="0">
              <a:buNone/>
            </a:pPr>
            <a:r>
              <a:rPr lang="en-IN" dirty="0"/>
              <a:t>	 glBegin (GL_QUAD_STRIP); </a:t>
            </a:r>
          </a:p>
          <a:p>
            <a:pPr marL="0" indent="0">
              <a:buNone/>
            </a:pPr>
            <a:r>
              <a:rPr lang="en-IN" dirty="0"/>
              <a:t>	glVertex2iv(p1); </a:t>
            </a:r>
          </a:p>
          <a:p>
            <a:pPr marL="0" indent="0">
              <a:buNone/>
            </a:pPr>
            <a:r>
              <a:rPr lang="en-IN" dirty="0"/>
              <a:t>	glVertex2iv(p2); </a:t>
            </a:r>
          </a:p>
          <a:p>
            <a:pPr marL="0" indent="0">
              <a:buNone/>
            </a:pPr>
            <a:r>
              <a:rPr lang="en-IN" dirty="0"/>
              <a:t>	glVertex2iv(p4); </a:t>
            </a:r>
          </a:p>
          <a:p>
            <a:pPr marL="0" indent="0">
              <a:buNone/>
            </a:pPr>
            <a:r>
              <a:rPr lang="en-IN" dirty="0"/>
              <a:t>	glVertex2iv(p3); </a:t>
            </a:r>
          </a:p>
          <a:p>
            <a:pPr marL="0" indent="0">
              <a:buNone/>
            </a:pPr>
            <a:r>
              <a:rPr lang="en-IN" dirty="0"/>
              <a:t>	glVertex2iv(p5); </a:t>
            </a:r>
          </a:p>
          <a:p>
            <a:pPr marL="0" indent="0">
              <a:buNone/>
            </a:pPr>
            <a:r>
              <a:rPr lang="en-IN" dirty="0"/>
              <a:t>	glVertex2iv(p6); </a:t>
            </a:r>
          </a:p>
          <a:p>
            <a:pPr marL="0" indent="0">
              <a:buNone/>
            </a:pPr>
            <a:r>
              <a:rPr lang="en-IN" dirty="0"/>
              <a:t>	glVertex2iv(p8); </a:t>
            </a:r>
          </a:p>
          <a:p>
            <a:pPr marL="0" indent="0">
              <a:buNone/>
            </a:pPr>
            <a:r>
              <a:rPr lang="en-IN" dirty="0"/>
              <a:t>	glVertex2iv(p7); </a:t>
            </a:r>
          </a:p>
          <a:p>
            <a:pPr marL="0" indent="0">
              <a:buNone/>
            </a:pPr>
            <a:r>
              <a:rPr lang="en-IN" dirty="0"/>
              <a:t>	glEnd( );</a:t>
            </a: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6784283E-CC33-406A-A6BA-91B492792FC5}"/>
              </a:ext>
            </a:extLst>
          </p:cNvPr>
          <p:cNvPicPr>
            <a:picLocks noChangeAspect="1"/>
          </p:cNvPicPr>
          <p:nvPr/>
        </p:nvPicPr>
        <p:blipFill>
          <a:blip r:embed="rId2"/>
          <a:stretch>
            <a:fillRect/>
          </a:stretch>
        </p:blipFill>
        <p:spPr>
          <a:xfrm>
            <a:off x="5505450" y="2252662"/>
            <a:ext cx="5429250" cy="2981325"/>
          </a:xfrm>
          <a:prstGeom prst="rect">
            <a:avLst/>
          </a:prstGeom>
        </p:spPr>
      </p:pic>
    </p:spTree>
    <p:extLst>
      <p:ext uri="{BB962C8B-B14F-4D97-AF65-F5344CB8AC3E}">
        <p14:creationId xmlns:p14="http://schemas.microsoft.com/office/powerpoint/2010/main" val="44644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447675" y="123825"/>
            <a:ext cx="10515600" cy="635000"/>
          </a:xfrm>
        </p:spPr>
        <p:txBody>
          <a:bodyPr>
            <a:normAutofit fontScale="90000"/>
          </a:bodyPr>
          <a:lstStyle/>
          <a:p>
            <a:r>
              <a:rPr lang="en-US" dirty="0"/>
              <a:t>Fill-Area Attributes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904875"/>
            <a:ext cx="10515600" cy="5272088"/>
          </a:xfrm>
        </p:spPr>
        <p:txBody>
          <a:bodyPr/>
          <a:lstStyle/>
          <a:p>
            <a:r>
              <a:rPr lang="en-US" dirty="0"/>
              <a:t>We can fill any specified regions, including circles, ellipses, and other objects with curved boundaries Fill Styles </a:t>
            </a:r>
          </a:p>
          <a:p>
            <a:r>
              <a:rPr lang="en-US" dirty="0"/>
              <a:t>A basic fill-area attribute provided by a general graphics library is the display style of the interior. </a:t>
            </a:r>
          </a:p>
          <a:p>
            <a:r>
              <a:rPr lang="en-US" dirty="0"/>
              <a:t>We can display a region with a single color, a specified fill pattern, or in a “hollow” style by showing only the boundary of the region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87895D51-31A6-481D-9C5C-D4A62ADE1911}"/>
              </a:ext>
            </a:extLst>
          </p:cNvPr>
          <p:cNvPicPr>
            <a:picLocks noChangeAspect="1"/>
          </p:cNvPicPr>
          <p:nvPr/>
        </p:nvPicPr>
        <p:blipFill>
          <a:blip r:embed="rId2"/>
          <a:stretch>
            <a:fillRect/>
          </a:stretch>
        </p:blipFill>
        <p:spPr>
          <a:xfrm>
            <a:off x="1671637" y="3658394"/>
            <a:ext cx="8277225" cy="2676525"/>
          </a:xfrm>
          <a:prstGeom prst="rect">
            <a:avLst/>
          </a:prstGeom>
        </p:spPr>
      </p:pic>
    </p:spTree>
    <p:extLst>
      <p:ext uri="{BB962C8B-B14F-4D97-AF65-F5344CB8AC3E}">
        <p14:creationId xmlns:p14="http://schemas.microsoft.com/office/powerpoint/2010/main" val="1142663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314325"/>
            <a:ext cx="10515600" cy="5862638"/>
          </a:xfrm>
        </p:spPr>
        <p:txBody>
          <a:bodyPr/>
          <a:lstStyle/>
          <a:p>
            <a:pPr algn="just"/>
            <a:r>
              <a:rPr lang="en-US" dirty="0"/>
              <a:t>Fill patterns can be defined in rectangular color arrays that list different colors for different positions in the array.</a:t>
            </a:r>
          </a:p>
          <a:p>
            <a:pPr algn="just"/>
            <a:r>
              <a:rPr lang="en-US" dirty="0"/>
              <a:t>This process of filling an area with a rectangular pattern is called </a:t>
            </a:r>
            <a:r>
              <a:rPr lang="en-US" dirty="0">
                <a:solidFill>
                  <a:srgbClr val="FF0000"/>
                </a:solidFill>
              </a:rPr>
              <a:t>tiling</a:t>
            </a:r>
            <a:r>
              <a:rPr lang="en-US" dirty="0"/>
              <a:t>, and a rectangular fill pattern is sometimes referred to as a tiling pattern predefined fill patterns are available in a system, such as the </a:t>
            </a:r>
            <a:r>
              <a:rPr lang="en-US" dirty="0">
                <a:solidFill>
                  <a:srgbClr val="FF0000"/>
                </a:solidFill>
              </a:rPr>
              <a:t>hatch fill patterns</a:t>
            </a:r>
            <a:endParaRPr lang="en-IN" dirty="0">
              <a:solidFill>
                <a:srgbClr val="FF0000"/>
              </a:solidFill>
            </a:endParaRP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D6A6031A-658A-47BA-9AA7-66F34052A6FF}"/>
              </a:ext>
            </a:extLst>
          </p:cNvPr>
          <p:cNvPicPr>
            <a:picLocks noChangeAspect="1"/>
          </p:cNvPicPr>
          <p:nvPr/>
        </p:nvPicPr>
        <p:blipFill>
          <a:blip r:embed="rId2"/>
          <a:stretch>
            <a:fillRect/>
          </a:stretch>
        </p:blipFill>
        <p:spPr>
          <a:xfrm>
            <a:off x="3157537" y="3357562"/>
            <a:ext cx="5943600" cy="1533525"/>
          </a:xfrm>
          <a:prstGeom prst="rect">
            <a:avLst/>
          </a:prstGeom>
        </p:spPr>
      </p:pic>
    </p:spTree>
    <p:extLst>
      <p:ext uri="{BB962C8B-B14F-4D97-AF65-F5344CB8AC3E}">
        <p14:creationId xmlns:p14="http://schemas.microsoft.com/office/powerpoint/2010/main" val="40592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1CE-131E-4915-8DCF-0E477E25DA24}"/>
              </a:ext>
            </a:extLst>
          </p:cNvPr>
          <p:cNvSpPr>
            <a:spLocks noGrp="1"/>
          </p:cNvSpPr>
          <p:nvPr>
            <p:ph type="title"/>
          </p:nvPr>
        </p:nvSpPr>
        <p:spPr>
          <a:xfrm>
            <a:off x="771525" y="0"/>
            <a:ext cx="10515600" cy="825500"/>
          </a:xfrm>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8D252F61-45C8-40F9-AE44-7D973F29EA79}"/>
              </a:ext>
            </a:extLst>
          </p:cNvPr>
          <p:cNvSpPr>
            <a:spLocks noGrp="1"/>
          </p:cNvSpPr>
          <p:nvPr>
            <p:ph idx="1"/>
          </p:nvPr>
        </p:nvSpPr>
        <p:spPr>
          <a:xfrm>
            <a:off x="657225" y="704851"/>
            <a:ext cx="10515600" cy="5691188"/>
          </a:xfrm>
        </p:spPr>
        <p:txBody>
          <a:bodyPr/>
          <a:lstStyle/>
          <a:p>
            <a:pPr algn="just"/>
            <a:r>
              <a:rPr lang="en-US" dirty="0"/>
              <a:t>An useful construct for describing components of a picture is an area that is filled with some solid color or pattern. </a:t>
            </a:r>
          </a:p>
          <a:p>
            <a:pPr algn="just"/>
            <a:r>
              <a:rPr lang="en-US" dirty="0"/>
              <a:t>A picture component of this type is typically referred to as a fill area or a filled area. </a:t>
            </a:r>
          </a:p>
          <a:p>
            <a:pPr algn="just"/>
            <a:r>
              <a:rPr lang="en-US" dirty="0"/>
              <a:t>Any fill-area shape is possible, graphics libraries generally do not support specifications for arbitrary fill shapes </a:t>
            </a:r>
          </a:p>
          <a:p>
            <a:pPr algn="just"/>
            <a:r>
              <a:rPr lang="en-US" dirty="0"/>
              <a:t>Figure illustrates a few possible fill-area shapes.</a:t>
            </a:r>
            <a:endParaRPr lang="en-IN" dirty="0"/>
          </a:p>
        </p:txBody>
      </p:sp>
      <p:sp>
        <p:nvSpPr>
          <p:cNvPr id="4" name="Footer Placeholder 3">
            <a:extLst>
              <a:ext uri="{FF2B5EF4-FFF2-40B4-BE49-F238E27FC236}">
                <a16:creationId xmlns:a16="http://schemas.microsoft.com/office/drawing/2014/main" id="{2A694302-11DB-4F8F-9100-A1798A5013A1}"/>
              </a:ext>
            </a:extLst>
          </p:cNvPr>
          <p:cNvSpPr>
            <a:spLocks noGrp="1"/>
          </p:cNvSpPr>
          <p:nvPr>
            <p:ph type="ftr" sz="quarter" idx="11"/>
          </p:nvPr>
        </p:nvSpPr>
        <p:spPr>
          <a:xfrm>
            <a:off x="76199" y="6515100"/>
            <a:ext cx="12030075" cy="228599"/>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FDBDE6AA-8902-425C-9E50-C80249D5A9FE}"/>
              </a:ext>
            </a:extLst>
          </p:cNvPr>
          <p:cNvPicPr>
            <a:picLocks noChangeAspect="1"/>
          </p:cNvPicPr>
          <p:nvPr/>
        </p:nvPicPr>
        <p:blipFill>
          <a:blip r:embed="rId2"/>
          <a:stretch>
            <a:fillRect/>
          </a:stretch>
        </p:blipFill>
        <p:spPr>
          <a:xfrm>
            <a:off x="2381250" y="4052882"/>
            <a:ext cx="7304061" cy="2343157"/>
          </a:xfrm>
          <a:prstGeom prst="rect">
            <a:avLst/>
          </a:prstGeom>
        </p:spPr>
      </p:pic>
    </p:spTree>
    <p:extLst>
      <p:ext uri="{BB962C8B-B14F-4D97-AF65-F5344CB8AC3E}">
        <p14:creationId xmlns:p14="http://schemas.microsoft.com/office/powerpoint/2010/main" val="4011055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209550" y="358774"/>
            <a:ext cx="10515600" cy="644525"/>
          </a:xfrm>
        </p:spPr>
        <p:txBody>
          <a:bodyPr>
            <a:normAutofit fontScale="90000"/>
          </a:bodyPr>
          <a:lstStyle/>
          <a:p>
            <a:r>
              <a:rPr lang="en-US" dirty="0"/>
              <a:t>General Scan-Line Polygon-Fill Algorithm</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209675"/>
            <a:ext cx="10515600" cy="4967288"/>
          </a:xfrm>
        </p:spPr>
        <p:txBody>
          <a:bodyPr/>
          <a:lstStyle/>
          <a:p>
            <a:pPr algn="just"/>
            <a:r>
              <a:rPr lang="en-US" dirty="0"/>
              <a:t>A scan-line fill of a region is performed by first determining the intersection positions of the boundaries of the fill region with the screen scan lines. </a:t>
            </a:r>
          </a:p>
          <a:p>
            <a:pPr algn="just"/>
            <a:r>
              <a:rPr lang="en-US" dirty="0"/>
              <a:t>Then the fill colors are applied to each section of a scan line that lies within the interior of the fill region. </a:t>
            </a:r>
          </a:p>
          <a:p>
            <a:pPr algn="just"/>
            <a:r>
              <a:rPr lang="en-US" dirty="0"/>
              <a:t>The simplest area to fill is a polygon because each scanline intersection point with a polygon boundary is obtained by solving a pair of simultaneous linear equations, where the equation for the scan line is simply y = constant.</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31129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23825"/>
            <a:ext cx="10515600" cy="6053138"/>
          </a:xfrm>
        </p:spPr>
        <p:txBody>
          <a:bodyPr numCol="2"/>
          <a:lstStyle/>
          <a:p>
            <a:r>
              <a:rPr lang="en-US" dirty="0"/>
              <a:t>Figure above illustrates the basic scan-line procedure for a solid-color fill of a polygon. </a:t>
            </a:r>
          </a:p>
          <a:p>
            <a:r>
              <a:rPr lang="en-US" dirty="0"/>
              <a:t>For each scan line that crosses the polygon, the edge intersections are sorted from left to right, and then the pixel positions between, and including, each intersection pair are set to the specified fill color the fill color is applied to the five pixels from x = 10 to x = 14 and to the seven pixels from x = 18 to x = 24. </a:t>
            </a:r>
          </a:p>
          <a:p>
            <a:r>
              <a:rPr lang="en-US" dirty="0"/>
              <a:t>Whenever a scan line passes through a vertex, it intersects two polygon edges at that point. </a:t>
            </a:r>
          </a:p>
          <a:p>
            <a:r>
              <a:rPr lang="en-US" dirty="0"/>
              <a:t>In some cases, this can result in an odd number of boundary intersections for a scan line</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5" name="Content Placeholder 5">
            <a:extLst>
              <a:ext uri="{FF2B5EF4-FFF2-40B4-BE49-F238E27FC236}">
                <a16:creationId xmlns:a16="http://schemas.microsoft.com/office/drawing/2014/main" id="{225B93BA-500D-4E76-BFFA-F4C1C3B35002}"/>
              </a:ext>
            </a:extLst>
          </p:cNvPr>
          <p:cNvPicPr>
            <a:picLocks noChangeAspect="1"/>
          </p:cNvPicPr>
          <p:nvPr/>
        </p:nvPicPr>
        <p:blipFill>
          <a:blip r:embed="rId2"/>
          <a:stretch>
            <a:fillRect/>
          </a:stretch>
        </p:blipFill>
        <p:spPr>
          <a:xfrm>
            <a:off x="6095999" y="2355850"/>
            <a:ext cx="5383253" cy="3359150"/>
          </a:xfrm>
          <a:prstGeom prst="rect">
            <a:avLst/>
          </a:prstGeom>
        </p:spPr>
      </p:pic>
    </p:spTree>
    <p:extLst>
      <p:ext uri="{BB962C8B-B14F-4D97-AF65-F5344CB8AC3E}">
        <p14:creationId xmlns:p14="http://schemas.microsoft.com/office/powerpoint/2010/main" val="701102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
        <p:nvSpPr>
          <p:cNvPr id="8" name="Content Placeholder 7">
            <a:extLst>
              <a:ext uri="{FF2B5EF4-FFF2-40B4-BE49-F238E27FC236}">
                <a16:creationId xmlns:a16="http://schemas.microsoft.com/office/drawing/2014/main" id="{30987D84-FAFE-4283-9769-7E7A52D44ECF}"/>
              </a:ext>
            </a:extLst>
          </p:cNvPr>
          <p:cNvSpPr>
            <a:spLocks noGrp="1"/>
          </p:cNvSpPr>
          <p:nvPr>
            <p:ph idx="1"/>
          </p:nvPr>
        </p:nvSpPr>
        <p:spPr>
          <a:xfrm>
            <a:off x="838200" y="190500"/>
            <a:ext cx="10515600" cy="5986463"/>
          </a:xfrm>
        </p:spPr>
        <p:txBody>
          <a:bodyPr numCol="2"/>
          <a:lstStyle/>
          <a:p>
            <a:pPr algn="just"/>
            <a:r>
              <a:rPr lang="en-US" dirty="0"/>
              <a:t>Scan line y’ intersects an even number of edges, and the two pairs of intersection points along this scan line correctly identify the interior pixel spans. </a:t>
            </a:r>
          </a:p>
          <a:p>
            <a:pPr algn="just"/>
            <a:r>
              <a:rPr lang="en-US" dirty="0"/>
              <a:t>But scan line y intersects five polygon edges. </a:t>
            </a:r>
          </a:p>
          <a:p>
            <a:pPr algn="just"/>
            <a:r>
              <a:rPr lang="en-US" dirty="0"/>
              <a:t>Thus, as we process scan lines, we need to distinguish between these cases. </a:t>
            </a:r>
          </a:p>
          <a:p>
            <a:pPr algn="just"/>
            <a:r>
              <a:rPr lang="en-US" dirty="0"/>
              <a:t>For scan line y, the two edges sharing an intersection vertex are on opposite sides of the scan line. </a:t>
            </a:r>
          </a:p>
          <a:p>
            <a:pPr algn="just"/>
            <a:r>
              <a:rPr lang="en-US" dirty="0"/>
              <a:t>But for scan line y’, the two intersecting edges are both above the scan line.</a:t>
            </a:r>
            <a:endParaRPr lang="en-IN" dirty="0"/>
          </a:p>
        </p:txBody>
      </p:sp>
      <p:pic>
        <p:nvPicPr>
          <p:cNvPr id="10" name="Picture 9">
            <a:extLst>
              <a:ext uri="{FF2B5EF4-FFF2-40B4-BE49-F238E27FC236}">
                <a16:creationId xmlns:a16="http://schemas.microsoft.com/office/drawing/2014/main" id="{9C150E67-6470-42E0-8739-C6FB191E2722}"/>
              </a:ext>
            </a:extLst>
          </p:cNvPr>
          <p:cNvPicPr>
            <a:picLocks noChangeAspect="1"/>
          </p:cNvPicPr>
          <p:nvPr/>
        </p:nvPicPr>
        <p:blipFill>
          <a:blip r:embed="rId2"/>
          <a:stretch>
            <a:fillRect/>
          </a:stretch>
        </p:blipFill>
        <p:spPr>
          <a:xfrm>
            <a:off x="6219825" y="1966912"/>
            <a:ext cx="5753100" cy="3357563"/>
          </a:xfrm>
          <a:prstGeom prst="rect">
            <a:avLst/>
          </a:prstGeom>
        </p:spPr>
      </p:pic>
    </p:spTree>
    <p:extLst>
      <p:ext uri="{BB962C8B-B14F-4D97-AF65-F5344CB8AC3E}">
        <p14:creationId xmlns:p14="http://schemas.microsoft.com/office/powerpoint/2010/main" val="120185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555513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882725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62302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579516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477669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2362189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50987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4E6EA-A28F-42E1-8D6C-7EDA118E684B}"/>
              </a:ext>
            </a:extLst>
          </p:cNvPr>
          <p:cNvSpPr>
            <a:spLocks noGrp="1"/>
          </p:cNvSpPr>
          <p:nvPr>
            <p:ph idx="1"/>
          </p:nvPr>
        </p:nvSpPr>
        <p:spPr>
          <a:xfrm>
            <a:off x="314325" y="285750"/>
            <a:ext cx="11563349" cy="5343525"/>
          </a:xfrm>
        </p:spPr>
        <p:txBody>
          <a:bodyPr>
            <a:normAutofit/>
          </a:bodyPr>
          <a:lstStyle/>
          <a:p>
            <a:pPr algn="just"/>
            <a:r>
              <a:rPr lang="en-US" dirty="0"/>
              <a:t>Graphics routines can more efficiently process polygons than other kinds of fill shapes because polygon boundaries are described with linear equations. </a:t>
            </a:r>
          </a:p>
          <a:p>
            <a:pPr algn="just"/>
            <a:r>
              <a:rPr lang="en-US" dirty="0"/>
              <a:t>When lighting effects and surface-shading procedures are applied, an approximated curved surface can be displayed quite realistically.</a:t>
            </a:r>
          </a:p>
          <a:p>
            <a:pPr algn="just"/>
            <a:r>
              <a:rPr lang="en-US" dirty="0"/>
              <a:t>Approximating a curved surface with polygon facets is sometimes referred to as surface tessellation, or fitting the surface with a polygon mesh.</a:t>
            </a:r>
          </a:p>
          <a:p>
            <a:pPr algn="just"/>
            <a:r>
              <a:rPr lang="en-US" dirty="0"/>
              <a:t>Displays of such figures can be generated quickly as wire-frame views, showing only the polygon edges to give a general indication of the surface structure </a:t>
            </a:r>
          </a:p>
          <a:p>
            <a:pPr algn="just"/>
            <a:r>
              <a:rPr lang="en-US" dirty="0"/>
              <a:t> Objects described with a set of polygon surface patches are usually referred to as standard graphics objects, or just graphics objects.</a:t>
            </a:r>
            <a:endParaRPr lang="en-IN" dirty="0"/>
          </a:p>
        </p:txBody>
      </p:sp>
      <p:sp>
        <p:nvSpPr>
          <p:cNvPr id="4" name="Footer Placeholder 3">
            <a:extLst>
              <a:ext uri="{FF2B5EF4-FFF2-40B4-BE49-F238E27FC236}">
                <a16:creationId xmlns:a16="http://schemas.microsoft.com/office/drawing/2014/main" id="{33CC03C2-F830-4CFF-AE8E-235FFAC35263}"/>
              </a:ext>
            </a:extLst>
          </p:cNvPr>
          <p:cNvSpPr>
            <a:spLocks noGrp="1"/>
          </p:cNvSpPr>
          <p:nvPr>
            <p:ph type="ftr" sz="quarter" idx="11"/>
          </p:nvPr>
        </p:nvSpPr>
        <p:spPr>
          <a:xfrm>
            <a:off x="104775" y="6572250"/>
            <a:ext cx="11934825" cy="1905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5F6DB668-DC89-461E-9B3E-63D2F4A98D3B}"/>
              </a:ext>
            </a:extLst>
          </p:cNvPr>
          <p:cNvPicPr>
            <a:picLocks noChangeAspect="1"/>
          </p:cNvPicPr>
          <p:nvPr/>
        </p:nvPicPr>
        <p:blipFill>
          <a:blip r:embed="rId2"/>
          <a:stretch>
            <a:fillRect/>
          </a:stretch>
        </p:blipFill>
        <p:spPr>
          <a:xfrm>
            <a:off x="9382125" y="4657725"/>
            <a:ext cx="1857375" cy="1809750"/>
          </a:xfrm>
          <a:prstGeom prst="rect">
            <a:avLst/>
          </a:prstGeom>
        </p:spPr>
      </p:pic>
    </p:spTree>
    <p:extLst>
      <p:ext uri="{BB962C8B-B14F-4D97-AF65-F5344CB8AC3E}">
        <p14:creationId xmlns:p14="http://schemas.microsoft.com/office/powerpoint/2010/main" val="222022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400050" y="123825"/>
            <a:ext cx="10515600" cy="473075"/>
          </a:xfrm>
        </p:spPr>
        <p:txBody>
          <a:bodyPr>
            <a:normAutofit fontScale="90000"/>
          </a:bodyPr>
          <a:lstStyle/>
          <a:p>
            <a:r>
              <a:rPr lang="en-IN" dirty="0">
                <a:solidFill>
                  <a:srgbClr val="FF0000"/>
                </a:solidFill>
              </a:rPr>
              <a:t>Polygon Fill Areas </a:t>
            </a:r>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33375" y="800100"/>
            <a:ext cx="11020425" cy="5376863"/>
          </a:xfrm>
        </p:spPr>
        <p:txBody>
          <a:bodyPr/>
          <a:lstStyle/>
          <a:p>
            <a:pPr algn="just"/>
            <a:r>
              <a:rPr lang="en-US" dirty="0"/>
              <a:t>A polygon is a plane figure specified by a set of three or more coordinate positions, called vertices, that are connected in sequence by straight-line segments, called the edges or sides of the polygon. </a:t>
            </a:r>
          </a:p>
          <a:p>
            <a:pPr algn="just"/>
            <a:r>
              <a:rPr lang="en-US" dirty="0"/>
              <a:t>It is required that the polygon edges have no common point other than their endpoints.</a:t>
            </a:r>
          </a:p>
          <a:p>
            <a:pPr algn="just"/>
            <a:r>
              <a:rPr lang="en-US" dirty="0"/>
              <a:t>Thus, by definition, a polygon must have all its vertices within a single plane and there can be no edge crossings </a:t>
            </a:r>
          </a:p>
          <a:p>
            <a:pPr algn="just"/>
            <a:r>
              <a:rPr lang="en-US" dirty="0"/>
              <a:t>Examples of polygons include triangles, rectangles, octagons, and decagons </a:t>
            </a:r>
          </a:p>
          <a:p>
            <a:pPr algn="just"/>
            <a:r>
              <a:rPr lang="en-US" dirty="0"/>
              <a:t>Any plane figure with a closed-polyline boundary is alluded to as a polygon, and one with no crossing edges is referred to as a standard polygon or a simple polygon</a:t>
            </a:r>
            <a:endParaRPr lang="en-IN"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22674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295275"/>
            <a:ext cx="10515600" cy="5881688"/>
          </a:xfrm>
        </p:spPr>
        <p:txBody>
          <a:bodyPr/>
          <a:lstStyle/>
          <a:p>
            <a:pPr marL="0" indent="0">
              <a:buNone/>
            </a:pPr>
            <a:r>
              <a:rPr lang="en-US" sz="4000" dirty="0">
                <a:solidFill>
                  <a:srgbClr val="FF0000"/>
                </a:solidFill>
              </a:rPr>
              <a:t>Problem: </a:t>
            </a:r>
          </a:p>
          <a:p>
            <a:endParaRPr lang="en-US" dirty="0"/>
          </a:p>
          <a:p>
            <a:r>
              <a:rPr lang="en-US" dirty="0"/>
              <a:t>For a computer-graphics application, it is possible that a designated set of polygon vertices do not all lie exactly in one plane </a:t>
            </a:r>
          </a:p>
          <a:p>
            <a:r>
              <a:rPr lang="en-US" dirty="0"/>
              <a:t>This is due to roundoff error in the calculation of numerical values, to errors in selecting coordinate positions for the vertices, or, more typically, to approximating a curved surface with a set of polygonal patches </a:t>
            </a:r>
          </a:p>
          <a:p>
            <a:endParaRPr lang="en-US" dirty="0"/>
          </a:p>
          <a:p>
            <a:pPr marL="0" indent="0">
              <a:buNone/>
            </a:pPr>
            <a:r>
              <a:rPr lang="en-US" sz="4000" dirty="0">
                <a:solidFill>
                  <a:srgbClr val="FF0000"/>
                </a:solidFill>
              </a:rPr>
              <a:t>Solution:</a:t>
            </a:r>
            <a:r>
              <a:rPr lang="en-US" dirty="0"/>
              <a:t> </a:t>
            </a:r>
          </a:p>
          <a:p>
            <a:pPr marL="0" indent="0">
              <a:buNone/>
            </a:pPr>
            <a:r>
              <a:rPr lang="en-US" dirty="0">
                <a:solidFill>
                  <a:schemeClr val="accent1">
                    <a:lumMod val="75000"/>
                  </a:schemeClr>
                </a:solidFill>
              </a:rPr>
              <a:t>To divide the specified surface mesh into triangles</a:t>
            </a:r>
            <a:endParaRPr lang="en-IN" dirty="0">
              <a:solidFill>
                <a:schemeClr val="accent1">
                  <a:lumMod val="75000"/>
                </a:schemeClr>
              </a:solidFill>
            </a:endParaRP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3922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FEA-F13C-41FE-A734-E5C37630737B}"/>
              </a:ext>
            </a:extLst>
          </p:cNvPr>
          <p:cNvSpPr>
            <a:spLocks noGrp="1"/>
          </p:cNvSpPr>
          <p:nvPr>
            <p:ph type="title"/>
          </p:nvPr>
        </p:nvSpPr>
        <p:spPr>
          <a:xfrm>
            <a:off x="304800" y="123825"/>
            <a:ext cx="10515600" cy="692150"/>
          </a:xfrm>
        </p:spPr>
        <p:txBody>
          <a:bodyPr>
            <a:normAutofit fontScale="90000"/>
          </a:bodyPr>
          <a:lstStyle/>
          <a:p>
            <a:r>
              <a:rPr lang="en-US" dirty="0"/>
              <a:t>Polygon Classifications</a:t>
            </a:r>
            <a:endParaRPr lang="en-IN" dirty="0"/>
          </a:p>
        </p:txBody>
      </p:sp>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838200" y="1009650"/>
            <a:ext cx="10515600" cy="5343525"/>
          </a:xfrm>
        </p:spPr>
        <p:txBody>
          <a:bodyPr>
            <a:normAutofit lnSpcReduction="10000"/>
          </a:bodyPr>
          <a:lstStyle/>
          <a:p>
            <a:pPr marL="0" indent="0">
              <a:buNone/>
            </a:pPr>
            <a:r>
              <a:rPr lang="en-US" dirty="0"/>
              <a:t>Polygons are classified into two types </a:t>
            </a:r>
          </a:p>
          <a:p>
            <a:pPr marL="514350" indent="-514350">
              <a:buAutoNum type="arabicPeriod"/>
            </a:pPr>
            <a:r>
              <a:rPr lang="en-US" dirty="0">
                <a:solidFill>
                  <a:srgbClr val="FF0000"/>
                </a:solidFill>
              </a:rPr>
              <a:t>Convex Polygon </a:t>
            </a:r>
          </a:p>
          <a:p>
            <a:pPr marL="514350" indent="-514350">
              <a:buAutoNum type="arabicPeriod"/>
            </a:pPr>
            <a:r>
              <a:rPr lang="en-US" dirty="0">
                <a:solidFill>
                  <a:schemeClr val="accent1"/>
                </a:solidFill>
              </a:rPr>
              <a:t>Concave Polygon</a:t>
            </a:r>
          </a:p>
          <a:p>
            <a:pPr marL="0" indent="0">
              <a:buNone/>
            </a:pPr>
            <a:r>
              <a:rPr lang="en-US" dirty="0">
                <a:solidFill>
                  <a:srgbClr val="FF0000"/>
                </a:solidFill>
              </a:rPr>
              <a:t>Convex Polygon: </a:t>
            </a:r>
          </a:p>
          <a:p>
            <a:r>
              <a:rPr lang="en-US" dirty="0"/>
              <a:t>The polygon is convex if all interior angles of a polygon are less than or equal to 180◦, where an interior angle of a polygon is an angle inside the polygon boundary that is formed by two adjacent edges </a:t>
            </a:r>
          </a:p>
          <a:p>
            <a:r>
              <a:rPr lang="en-US" dirty="0">
                <a:solidFill>
                  <a:srgbClr val="FF0000"/>
                </a:solidFill>
              </a:rPr>
              <a:t>An equivalent definition of a convex polygon is that its interior lies completely on one side of the infinite extension line of any one of its edges. </a:t>
            </a:r>
          </a:p>
          <a:p>
            <a:r>
              <a:rPr lang="en-US" dirty="0"/>
              <a:t>Also, if we select any two points in the interior of a convex polygon, the line segment joining the two points is also in the interior.</a:t>
            </a:r>
            <a:endParaRPr lang="en-IN" dirty="0">
              <a:solidFill>
                <a:srgbClr val="FF0000"/>
              </a:solidFill>
            </a:endParaRPr>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pic>
        <p:nvPicPr>
          <p:cNvPr id="6" name="Picture 5">
            <a:extLst>
              <a:ext uri="{FF2B5EF4-FFF2-40B4-BE49-F238E27FC236}">
                <a16:creationId xmlns:a16="http://schemas.microsoft.com/office/drawing/2014/main" id="{3A7F3A15-3346-4FA1-8C23-D62C4628E24A}"/>
              </a:ext>
            </a:extLst>
          </p:cNvPr>
          <p:cNvPicPr>
            <a:picLocks noChangeAspect="1"/>
          </p:cNvPicPr>
          <p:nvPr/>
        </p:nvPicPr>
        <p:blipFill>
          <a:blip r:embed="rId2"/>
          <a:stretch>
            <a:fillRect/>
          </a:stretch>
        </p:blipFill>
        <p:spPr>
          <a:xfrm>
            <a:off x="6581775" y="612742"/>
            <a:ext cx="5048250" cy="1949483"/>
          </a:xfrm>
          <a:prstGeom prst="rect">
            <a:avLst/>
          </a:prstGeom>
        </p:spPr>
      </p:pic>
    </p:spTree>
    <p:extLst>
      <p:ext uri="{BB962C8B-B14F-4D97-AF65-F5344CB8AC3E}">
        <p14:creationId xmlns:p14="http://schemas.microsoft.com/office/powerpoint/2010/main" val="326282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69EF8-CD49-4A69-AB5C-6C1FC0BA09E5}"/>
              </a:ext>
            </a:extLst>
          </p:cNvPr>
          <p:cNvSpPr>
            <a:spLocks noGrp="1"/>
          </p:cNvSpPr>
          <p:nvPr>
            <p:ph idx="1"/>
          </p:nvPr>
        </p:nvSpPr>
        <p:spPr>
          <a:xfrm>
            <a:off x="361950" y="123825"/>
            <a:ext cx="11620500" cy="6369050"/>
          </a:xfrm>
        </p:spPr>
        <p:txBody>
          <a:bodyPr>
            <a:normAutofit lnSpcReduction="10000"/>
          </a:bodyPr>
          <a:lstStyle/>
          <a:p>
            <a:pPr marL="0" indent="0">
              <a:buNone/>
            </a:pPr>
            <a:r>
              <a:rPr lang="en-US" dirty="0">
                <a:solidFill>
                  <a:schemeClr val="accent1"/>
                </a:solidFill>
              </a:rPr>
              <a:t>Concave Polygon: </a:t>
            </a:r>
            <a:r>
              <a:rPr lang="en-US" dirty="0"/>
              <a:t>A concave polygon has at least one interior angle greater than 180◦.</a:t>
            </a:r>
          </a:p>
          <a:p>
            <a:pPr marL="0" indent="0">
              <a:buNone/>
            </a:pPr>
            <a:r>
              <a:rPr lang="en-US" dirty="0">
                <a:solidFill>
                  <a:schemeClr val="accent4"/>
                </a:solidFill>
              </a:rPr>
              <a:t>Problems in concave polygon: </a:t>
            </a:r>
          </a:p>
          <a:p>
            <a:r>
              <a:rPr lang="en-US" dirty="0"/>
              <a:t>Implementations of fill algorithms and other graphics routines are more complicated </a:t>
            </a:r>
          </a:p>
          <a:p>
            <a:pPr marL="0" indent="0">
              <a:buNone/>
            </a:pPr>
            <a:r>
              <a:rPr lang="en-US" dirty="0">
                <a:solidFill>
                  <a:schemeClr val="accent4"/>
                </a:solidFill>
              </a:rPr>
              <a:t>Solution:</a:t>
            </a:r>
            <a:endParaRPr lang="en-US" dirty="0"/>
          </a:p>
          <a:p>
            <a:r>
              <a:rPr lang="en-US" dirty="0"/>
              <a:t>It is generally more efficient to split a concave polygon into a set of convex polygons before processing</a:t>
            </a:r>
          </a:p>
          <a:p>
            <a:r>
              <a:rPr lang="en-US" dirty="0"/>
              <a:t>Identifying Concave Polygons </a:t>
            </a:r>
          </a:p>
          <a:p>
            <a:pPr marL="0" indent="0">
              <a:buNone/>
            </a:pPr>
            <a:r>
              <a:rPr lang="en-US" dirty="0">
                <a:solidFill>
                  <a:schemeClr val="accent4"/>
                </a:solidFill>
              </a:rPr>
              <a:t>Characteristics:</a:t>
            </a:r>
            <a:r>
              <a:rPr lang="en-US" dirty="0"/>
              <a:t> </a:t>
            </a:r>
          </a:p>
          <a:p>
            <a:r>
              <a:rPr lang="en-US" dirty="0"/>
              <a:t>A concave polygon has at least one interior angle greater than 180◦. </a:t>
            </a:r>
          </a:p>
          <a:p>
            <a:r>
              <a:rPr lang="en-US" dirty="0"/>
              <a:t>The extension of some edges of a concave polygon will intersect other edges, </a:t>
            </a:r>
          </a:p>
          <a:p>
            <a:r>
              <a:rPr lang="en-US" dirty="0"/>
              <a:t>Some pair of interior points will produce a line segment that intersects the polygon boundary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AA218019-E7F4-487E-92F2-E554891A8B70}"/>
              </a:ext>
            </a:extLst>
          </p:cNvPr>
          <p:cNvSpPr>
            <a:spLocks noGrp="1"/>
          </p:cNvSpPr>
          <p:nvPr>
            <p:ph type="ftr" sz="quarter" idx="11"/>
          </p:nvPr>
        </p:nvSpPr>
        <p:spPr>
          <a:xfrm>
            <a:off x="66675" y="6492875"/>
            <a:ext cx="12125325" cy="241300"/>
          </a:xfrm>
        </p:spPr>
        <p:txBody>
          <a:bodyPr/>
          <a:lstStyle/>
          <a:p>
            <a:r>
              <a:rPr lang="en-US" dirty="0"/>
              <a:t>COMPUTER GRAPHICS AND VISUALIZATION,                                                                                                                                                                                Sougandhika Narayan, Asst Prof, Dept of CSE, KSIT  </a:t>
            </a:r>
            <a:endParaRPr lang="en-IN" dirty="0"/>
          </a:p>
        </p:txBody>
      </p:sp>
    </p:spTree>
    <p:extLst>
      <p:ext uri="{BB962C8B-B14F-4D97-AF65-F5344CB8AC3E}">
        <p14:creationId xmlns:p14="http://schemas.microsoft.com/office/powerpoint/2010/main" val="1097337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246001A792A9489A975426E76A6690" ma:contentTypeVersion="4" ma:contentTypeDescription="Create a new document." ma:contentTypeScope="" ma:versionID="6f9511ee7bc1decb6a3bec7e61f6c0a9">
  <xsd:schema xmlns:xsd="http://www.w3.org/2001/XMLSchema" xmlns:xs="http://www.w3.org/2001/XMLSchema" xmlns:p="http://schemas.microsoft.com/office/2006/metadata/properties" xmlns:ns2="cfe1adfb-9768-4c88-ae3d-f7a8c6a7d9ef" targetNamespace="http://schemas.microsoft.com/office/2006/metadata/properties" ma:root="true" ma:fieldsID="f0d6403e9839b6045a511c07082537af" ns2:_="">
    <xsd:import namespace="cfe1adfb-9768-4c88-ae3d-f7a8c6a7d9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e1adfb-9768-4c88-ae3d-f7a8c6a7d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D4FC1E-1BC9-4BEC-8613-39A1189D6BCD}"/>
</file>

<file path=customXml/itemProps2.xml><?xml version="1.0" encoding="utf-8"?>
<ds:datastoreItem xmlns:ds="http://schemas.openxmlformats.org/officeDocument/2006/customXml" ds:itemID="{0DFA0ACC-4ABD-4FF5-9BEB-0BF36D2CE527}"/>
</file>

<file path=customXml/itemProps3.xml><?xml version="1.0" encoding="utf-8"?>
<ds:datastoreItem xmlns:ds="http://schemas.openxmlformats.org/officeDocument/2006/customXml" ds:itemID="{166EFE5F-A600-424A-BCE5-3391666447B7}"/>
</file>

<file path=docProps/app.xml><?xml version="1.0" encoding="utf-8"?>
<Properties xmlns="http://schemas.openxmlformats.org/officeDocument/2006/extended-properties" xmlns:vt="http://schemas.openxmlformats.org/officeDocument/2006/docPropsVTypes">
  <TotalTime>766</TotalTime>
  <Words>4926</Words>
  <Application>Microsoft Office PowerPoint</Application>
  <PresentationFormat>Widescreen</PresentationFormat>
  <Paragraphs>311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Times New Roman</vt:lpstr>
      <vt:lpstr>Office Theme</vt:lpstr>
      <vt:lpstr>           COMPUTER GRAPHICS AND VISUALIZATION  18CS62  </vt:lpstr>
      <vt:lpstr>Module - 2</vt:lpstr>
      <vt:lpstr>Topics Covered : </vt:lpstr>
      <vt:lpstr>Introduction</vt:lpstr>
      <vt:lpstr>PowerPoint Presentation</vt:lpstr>
      <vt:lpstr>Polygon Fill Areas </vt:lpstr>
      <vt:lpstr>PowerPoint Presentation</vt:lpstr>
      <vt:lpstr>Polygon Classifications</vt:lpstr>
      <vt:lpstr>PowerPoint Presentation</vt:lpstr>
      <vt:lpstr>Identification algorithm 1</vt:lpstr>
      <vt:lpstr>Identification algorithm 2</vt:lpstr>
      <vt:lpstr>Vector method</vt:lpstr>
      <vt:lpstr>PowerPoint Presentation</vt:lpstr>
      <vt:lpstr>PowerPoint Presentation</vt:lpstr>
      <vt:lpstr>Rotational method</vt:lpstr>
      <vt:lpstr>Splitting a Convex Polygon into a Set of Triangles</vt:lpstr>
      <vt:lpstr>Identifying interior and exterior region of polygon</vt:lpstr>
      <vt:lpstr>Inside-Outside Tests</vt:lpstr>
      <vt:lpstr>Nonzero Winding-Number rule</vt:lpstr>
      <vt:lpstr>PowerPoint Presentation</vt:lpstr>
      <vt:lpstr>Polygon Tables</vt:lpstr>
      <vt:lpstr>Geometric data tables</vt:lpstr>
      <vt:lpstr>PowerPoint Presentation</vt:lpstr>
      <vt:lpstr>PowerPoint Presentation</vt:lpstr>
      <vt:lpstr>Plane Equations</vt:lpstr>
      <vt:lpstr>The solution to this set of equations can be obtained in determinant form, using Cramer’s rule, as </vt:lpstr>
      <vt:lpstr>PowerPoint Presentation</vt:lpstr>
      <vt:lpstr>Front and Back Polygon Faces</vt:lpstr>
      <vt:lpstr>PowerPoint Presentation</vt:lpstr>
      <vt:lpstr>OpenGL Polygon Fill-Area Functions</vt:lpstr>
      <vt:lpstr>PowerPoint Presentation</vt:lpstr>
      <vt:lpstr>Polygon</vt:lpstr>
      <vt:lpstr>PowerPoint Presentation</vt:lpstr>
      <vt:lpstr>Triangles</vt:lpstr>
      <vt:lpstr>Triangle Fan</vt:lpstr>
      <vt:lpstr>Quadrilaterals</vt:lpstr>
      <vt:lpstr>PowerPoint Presentation</vt:lpstr>
      <vt:lpstr>Fill-Area Attributes</vt:lpstr>
      <vt:lpstr>PowerPoint Presentation</vt:lpstr>
      <vt:lpstr>General Scan-Line Polygon-Fill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COMUTER GRAPHICS AND VISUALIZATION  18CS62  </dc:title>
  <dc:creator>sourp_97@yahoo.com</dc:creator>
  <cp:lastModifiedBy>sourp_97@yahoo.com</cp:lastModifiedBy>
  <cp:revision>54</cp:revision>
  <dcterms:created xsi:type="dcterms:W3CDTF">2021-05-15T15:34:42Z</dcterms:created>
  <dcterms:modified xsi:type="dcterms:W3CDTF">2021-05-19T16:45:50Z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0x01010068246001A792A9489A975426E76A6690</vt:lpwstr>
  </property>
</Properties>
</file>