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0"/>
  </p:notesMasterIdLst>
  <p:sldIdLst>
    <p:sldId id="257" r:id="rId2"/>
    <p:sldId id="27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Problem Statement</a:t>
            </a:r>
            <a:endParaRPr dirty="0"/>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endParaRPr dirty="0"/>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37" name="Google Shape;23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Provide at least three questions under each branch.</a:t>
            </a: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All the frameworks that are used should be mentioned.</a:t>
            </a:r>
            <a:endParaRPr/>
          </a:p>
          <a:p>
            <a:pPr marL="457200" lvl="0" indent="-228600" algn="l" rtl="0">
              <a:lnSpc>
                <a:spcPct val="100000"/>
              </a:lnSpc>
              <a:spcBef>
                <a:spcPts val="0"/>
              </a:spcBef>
              <a:spcAft>
                <a:spcPts val="0"/>
              </a:spcAft>
              <a:buSzPts val="1400"/>
              <a:buFont typeface="Lato"/>
              <a:buChar char="-"/>
            </a:pPr>
            <a:r>
              <a:rPr lang="en-US"/>
              <a:t>A suitable reason is a must to provide here</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endParaRPr dirty="0"/>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endParaRPr dirty="0"/>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a:p>
            <a:pPr marL="457200" marR="0" lvl="0" indent="-228600" algn="l" rtl="0">
              <a:lnSpc>
                <a:spcPct val="100000"/>
              </a:lnSpc>
              <a:spcBef>
                <a:spcPts val="0"/>
              </a:spcBef>
              <a:spcAft>
                <a:spcPts val="0"/>
              </a:spcAft>
              <a:buSzPts val="1400"/>
              <a:buNone/>
            </a:pPr>
            <a:endParaRPr dirty="0"/>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2800" b="1" dirty="0">
                <a:solidFill>
                  <a:schemeClr val="accent2">
                    <a:lumMod val="50000"/>
                  </a:schemeClr>
                </a:solidFill>
              </a:rPr>
              <a:t>ASSIGNMENT-</a:t>
            </a:r>
            <a:r>
              <a:rPr lang="en-US" sz="2800" i="0" dirty="0">
                <a:solidFill>
                  <a:schemeClr val="accent2">
                    <a:lumMod val="50000"/>
                  </a:schemeClr>
                </a:solidFill>
                <a:effectLst/>
                <a:latin typeface="Arial" panose="020B0604020202020204" pitchFamily="34" charset="0"/>
              </a:rPr>
              <a:t>Sales Pipeline Conversion in in SaaS Startup</a:t>
            </a:r>
            <a:br>
              <a:rPr lang="en-US" sz="4000" b="1" dirty="0">
                <a:solidFill>
                  <a:schemeClr val="accent2">
                    <a:lumMod val="50000"/>
                  </a:schemeClr>
                </a:solidFill>
              </a:rPr>
            </a:br>
            <a:r>
              <a:rPr lang="en-US" sz="1100" b="1" dirty="0">
                <a:solidFill>
                  <a:srgbClr val="FF0000"/>
                </a:solidFill>
              </a:rPr>
              <a:t> </a:t>
            </a:r>
            <a:br>
              <a:rPr lang="en-US" sz="4000" b="1" dirty="0">
                <a:solidFill>
                  <a:srgbClr val="FF0000"/>
                </a:solidFill>
              </a:rPr>
            </a:br>
            <a:r>
              <a:rPr lang="en-US" sz="3400" dirty="0">
                <a:solidFill>
                  <a:srgbClr val="5A5A5A"/>
                </a:solidFill>
              </a:rPr>
              <a:t>Name: </a:t>
            </a:r>
            <a:r>
              <a:rPr lang="en-US" sz="3400" dirty="0">
                <a:solidFill>
                  <a:schemeClr val="bg2"/>
                </a:solidFill>
              </a:rPr>
              <a:t>Sheya Dey</a:t>
            </a:r>
            <a:endParaRPr dirty="0">
              <a:solidFill>
                <a:schemeClr val="bg2"/>
              </a:solidFill>
            </a:endParaRPr>
          </a:p>
        </p:txBody>
      </p:sp>
      <p:sp>
        <p:nvSpPr>
          <p:cNvPr id="93" name="Google Shape;93;p13"/>
          <p:cNvSpPr txBox="1">
            <a:spLocks noGrp="1"/>
          </p:cNvSpPr>
          <p:nvPr>
            <p:ph type="body" idx="1"/>
          </p:nvPr>
        </p:nvSpPr>
        <p:spPr>
          <a:xfrm>
            <a:off x="838200" y="2794571"/>
            <a:ext cx="10515600" cy="3857341"/>
          </a:xfrm>
          <a:prstGeom prst="rect">
            <a:avLst/>
          </a:prstGeom>
          <a:noFill/>
          <a:ln>
            <a:solidFill>
              <a:schemeClr val="tx1"/>
            </a:solid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000" dirty="0">
                <a:solidFill>
                  <a:srgbClr val="EF413D"/>
                </a:solidFill>
              </a:rPr>
              <a:t>Problem Statement</a:t>
            </a:r>
            <a:br>
              <a:rPr lang="en-US" sz="2000" dirty="0"/>
            </a:br>
            <a:r>
              <a:rPr lang="en-US" sz="2000" dirty="0"/>
              <a:t> </a:t>
            </a:r>
            <a:br>
              <a:rPr lang="en-US" sz="2000" dirty="0"/>
            </a:br>
            <a:r>
              <a:rPr lang="en-US" sz="2000" dirty="0">
                <a:solidFill>
                  <a:srgbClr val="5A5A5A"/>
                </a:solidFill>
              </a:rPr>
              <a:t>The sales pipeline conversion percentage at </a:t>
            </a:r>
            <a:r>
              <a:rPr lang="en-US" sz="2000" dirty="0" err="1">
                <a:solidFill>
                  <a:srgbClr val="5A5A5A"/>
                </a:solidFill>
              </a:rPr>
              <a:t>TechnoServe</a:t>
            </a:r>
            <a:r>
              <a:rPr lang="en-US" sz="2000" dirty="0">
                <a:solidFill>
                  <a:srgbClr val="5A5A5A"/>
                </a:solidFill>
              </a:rPr>
              <a:t>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000" dirty="0">
                <a:solidFill>
                  <a:srgbClr val="EF413D"/>
                </a:solidFill>
              </a:rPr>
              <a:t>Assignment Objective</a:t>
            </a:r>
            <a:endParaRPr sz="2000" dirty="0">
              <a:solidFill>
                <a:srgbClr val="EF413D"/>
              </a:solidFill>
            </a:endParaRPr>
          </a:p>
          <a:p>
            <a:pPr marL="50800" lvl="0" indent="0" algn="l" rtl="0">
              <a:spcBef>
                <a:spcPts val="0"/>
              </a:spcBef>
              <a:spcAft>
                <a:spcPts val="0"/>
              </a:spcAft>
              <a:buClr>
                <a:schemeClr val="dk1"/>
              </a:buClr>
              <a:buSzPts val="2800"/>
              <a:buFont typeface="Arial"/>
              <a:buNone/>
            </a:pPr>
            <a:r>
              <a:rPr lang="en-US" sz="2000" dirty="0"/>
              <a:t> </a:t>
            </a:r>
            <a:endParaRPr sz="20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a:t>
            </a:r>
            <a:r>
              <a:rPr lang="en-US" sz="2000" dirty="0" err="1">
                <a:solidFill>
                  <a:srgbClr val="5A5A5A"/>
                </a:solidFill>
              </a:rPr>
              <a:t>TechnoServe</a:t>
            </a:r>
            <a:r>
              <a:rPr lang="en-US" sz="2000" dirty="0">
                <a:solidFill>
                  <a:srgbClr val="5A5A5A"/>
                </a:solidFill>
              </a:rPr>
              <a:t>,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Framework-(Promotion)</a:t>
            </a:r>
            <a:endParaRPr sz="3000" dirty="0"/>
          </a:p>
        </p:txBody>
      </p:sp>
      <p:sp>
        <p:nvSpPr>
          <p:cNvPr id="165" name="Google Shape;165;p21"/>
          <p:cNvSpPr txBox="1"/>
          <p:nvPr/>
        </p:nvSpPr>
        <p:spPr>
          <a:xfrm>
            <a:off x="384046" y="1690687"/>
            <a:ext cx="11423907" cy="480218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i="1" dirty="0">
                <a:latin typeface="Lato"/>
                <a:ea typeface="Lato"/>
                <a:cs typeface="Lato"/>
                <a:sym typeface="Lato"/>
              </a:rPr>
              <a:t>The questions were, firstly,</a:t>
            </a:r>
          </a:p>
          <a:p>
            <a:pPr marL="0" marR="0" lvl="0" indent="0" algn="l" rtl="0">
              <a:lnSpc>
                <a:spcPct val="100000"/>
              </a:lnSpc>
              <a:spcBef>
                <a:spcPts val="0"/>
              </a:spcBef>
              <a:spcAft>
                <a:spcPts val="0"/>
              </a:spcAft>
              <a:buNone/>
            </a:pPr>
            <a:endParaRPr lang="en-US" sz="1600" b="1" i="1" dirty="0">
              <a:latin typeface="Lato"/>
              <a:ea typeface="Lato"/>
              <a:cs typeface="Lato"/>
              <a:sym typeface="Lato"/>
            </a:endParaRPr>
          </a:p>
          <a:p>
            <a:pPr marL="0" marR="0" lvl="0" indent="0" algn="l" rtl="0">
              <a:lnSpc>
                <a:spcPct val="100000"/>
              </a:lnSpc>
              <a:spcBef>
                <a:spcPts val="0"/>
              </a:spcBef>
              <a:spcAft>
                <a:spcPts val="0"/>
              </a:spcAft>
              <a:buNone/>
            </a:pPr>
            <a:r>
              <a:rPr lang="en-US" sz="1600" b="1" i="1" dirty="0">
                <a:latin typeface="Lato"/>
                <a:ea typeface="Lato"/>
                <a:cs typeface="Lato"/>
                <a:sym typeface="Lato"/>
              </a:rPr>
              <a:t>what’s the conversion rate via social media? As in are we working good in this domain?      If not then what’re is issues we’re facing here?  Are the leads working?      Are we targeting the right customers at the right time?      If not then are the channels efficient enough?</a:t>
            </a:r>
          </a:p>
          <a:p>
            <a:pPr marL="0" marR="0" lvl="0" indent="0" algn="l" rtl="0">
              <a:lnSpc>
                <a:spcPct val="100000"/>
              </a:lnSpc>
              <a:spcBef>
                <a:spcPts val="0"/>
              </a:spcBef>
              <a:spcAft>
                <a:spcPts val="0"/>
              </a:spcAft>
              <a:buNone/>
            </a:pPr>
            <a:r>
              <a:rPr lang="en-US" sz="1600" i="1" dirty="0">
                <a:latin typeface="Lato"/>
                <a:ea typeface="Lato"/>
                <a:cs typeface="Lato"/>
                <a:sym typeface="Lato"/>
              </a:rPr>
              <a:t> Social media channels in this century is a very useful way to increase awareness about a product or a service. If the efficiency of this team isn’t up to the level the company should give utmost priority to increase it , either by properly training the team or recruit more members.</a:t>
            </a:r>
          </a:p>
          <a:p>
            <a:pPr marL="0" marR="0" lvl="0" indent="0" algn="l" rtl="0">
              <a:lnSpc>
                <a:spcPct val="100000"/>
              </a:lnSpc>
              <a:spcBef>
                <a:spcPts val="0"/>
              </a:spcBef>
              <a:spcAft>
                <a:spcPts val="0"/>
              </a:spcAft>
              <a:buNone/>
            </a:pPr>
            <a:endParaRPr lang="en-US" sz="1600" i="1" dirty="0">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3- Direct Sales-  </a:t>
            </a:r>
            <a:r>
              <a:rPr lang="en-US" sz="1600" i="1" dirty="0">
                <a:latin typeface="Lato"/>
                <a:ea typeface="Lato"/>
                <a:cs typeface="Lato"/>
                <a:sym typeface="Lato"/>
              </a:rPr>
              <a:t>Companies generally arrange marketing campaigns to increase awareness about a product. This involves human presence and very effective way to understand the customers POV. If they are liking the service? Is the service up to the market standard? What type of updates can we include to satisfy customers better? Is the price range too high? All of the answers we can get easily from a offline campaign as well. </a:t>
            </a:r>
          </a:p>
          <a:p>
            <a:pPr marL="0" marR="0" lvl="0" indent="0" algn="l" rtl="0">
              <a:lnSpc>
                <a:spcPct val="100000"/>
              </a:lnSpc>
              <a:spcBef>
                <a:spcPts val="0"/>
              </a:spcBef>
              <a:spcAft>
                <a:spcPts val="0"/>
              </a:spcAft>
              <a:buNone/>
            </a:pPr>
            <a:endParaRPr lang="en-US" sz="1600" i="1" u="sng"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The questions asked in this domain were- </a:t>
            </a:r>
          </a:p>
          <a:p>
            <a:pPr marL="0" marR="0" lvl="0" indent="0" algn="l" rtl="0">
              <a:lnSpc>
                <a:spcPct val="100000"/>
              </a:lnSpc>
              <a:spcBef>
                <a:spcPts val="0"/>
              </a:spcBef>
              <a:spcAft>
                <a:spcPts val="0"/>
              </a:spcAft>
              <a:buNone/>
            </a:pPr>
            <a:r>
              <a:rPr lang="en-US" sz="1600" b="1" i="1" dirty="0">
                <a:latin typeface="Lato"/>
                <a:ea typeface="Lato"/>
                <a:cs typeface="Lato"/>
                <a:sym typeface="Lato"/>
              </a:rPr>
              <a:t>Are we meeting the target of direct sales?           Why not? Are we not arranging enough marketing Campaigns?        Is there a resource allocation issue? Do we need to increase allocation for marketing campaigns?</a:t>
            </a:r>
          </a:p>
          <a:p>
            <a:pPr marL="0" marR="0" lvl="0" indent="0" algn="l" rtl="0">
              <a:lnSpc>
                <a:spcPct val="100000"/>
              </a:lnSpc>
              <a:spcBef>
                <a:spcPts val="0"/>
              </a:spcBef>
              <a:spcAft>
                <a:spcPts val="0"/>
              </a:spcAft>
              <a:buNone/>
            </a:pPr>
            <a:r>
              <a:rPr lang="en-US" sz="1600" i="1" dirty="0">
                <a:latin typeface="Lato"/>
                <a:ea typeface="Lato"/>
                <a:cs typeface="Lato"/>
                <a:sym typeface="Lato"/>
              </a:rPr>
              <a:t>This questions can get us to the main root cause behind the inefficiency of direct sales. The company can then reach to a solution after getting the whole picture.</a:t>
            </a:r>
          </a:p>
        </p:txBody>
      </p:sp>
      <p:sp>
        <p:nvSpPr>
          <p:cNvPr id="3" name="Arrow: Right 2">
            <a:extLst>
              <a:ext uri="{FF2B5EF4-FFF2-40B4-BE49-F238E27FC236}">
                <a16:creationId xmlns:a16="http://schemas.microsoft.com/office/drawing/2014/main" id="{43DA9BF1-BF84-43BE-B7C4-4A8C0A29F8F6}"/>
              </a:ext>
            </a:extLst>
          </p:cNvPr>
          <p:cNvSpPr/>
          <p:nvPr/>
        </p:nvSpPr>
        <p:spPr>
          <a:xfrm>
            <a:off x="3025741" y="2585747"/>
            <a:ext cx="1746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D30228DB-BA56-499A-BF5D-7782F0A65A50}"/>
              </a:ext>
            </a:extLst>
          </p:cNvPr>
          <p:cNvSpPr/>
          <p:nvPr/>
        </p:nvSpPr>
        <p:spPr>
          <a:xfrm>
            <a:off x="7947059" y="2603984"/>
            <a:ext cx="1746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B6E1342-93AD-41AE-899D-25900D524A71}"/>
              </a:ext>
            </a:extLst>
          </p:cNvPr>
          <p:cNvSpPr/>
          <p:nvPr/>
        </p:nvSpPr>
        <p:spPr>
          <a:xfrm>
            <a:off x="4155897" y="5496674"/>
            <a:ext cx="21575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Arrow: Right 5">
            <a:extLst>
              <a:ext uri="{FF2B5EF4-FFF2-40B4-BE49-F238E27FC236}">
                <a16:creationId xmlns:a16="http://schemas.microsoft.com/office/drawing/2014/main" id="{1F3264CD-CDDB-4E8E-AA27-86892FECA981}"/>
              </a:ext>
            </a:extLst>
          </p:cNvPr>
          <p:cNvSpPr/>
          <p:nvPr/>
        </p:nvSpPr>
        <p:spPr>
          <a:xfrm>
            <a:off x="9919698" y="5496675"/>
            <a:ext cx="21575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8D9E85F-18E4-446A-89D7-E8B6F33DD447}"/>
              </a:ext>
            </a:extLst>
          </p:cNvPr>
          <p:cNvSpPr/>
          <p:nvPr/>
        </p:nvSpPr>
        <p:spPr>
          <a:xfrm flipV="1">
            <a:off x="7880275" y="2360781"/>
            <a:ext cx="1746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D718E11-6E28-4736-9E14-7AE4EF2AF7ED}"/>
              </a:ext>
            </a:extLst>
          </p:cNvPr>
          <p:cNvSpPr/>
          <p:nvPr/>
        </p:nvSpPr>
        <p:spPr>
          <a:xfrm>
            <a:off x="11807953" y="0"/>
            <a:ext cx="38404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Framework-(Place)</a:t>
            </a:r>
            <a:endParaRPr sz="3000" dirty="0"/>
          </a:p>
        </p:txBody>
      </p:sp>
      <p:sp>
        <p:nvSpPr>
          <p:cNvPr id="174" name="Google Shape;174;p22"/>
          <p:cNvSpPr txBox="1"/>
          <p:nvPr/>
        </p:nvSpPr>
        <p:spPr>
          <a:xfrm>
            <a:off x="455965" y="2009465"/>
            <a:ext cx="11280069" cy="3939272"/>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 </a:t>
            </a:r>
            <a:r>
              <a:rPr lang="en-US" sz="1800" b="1" i="0" u="sng" strike="noStrike" cap="none" dirty="0">
                <a:solidFill>
                  <a:srgbClr val="000000"/>
                </a:solidFill>
                <a:latin typeface="Lato"/>
                <a:ea typeface="Lato"/>
                <a:cs typeface="Lato"/>
                <a:sym typeface="Lato"/>
              </a:rPr>
              <a:t>Place</a:t>
            </a:r>
            <a:endParaRPr lang="en-US" u="sng" dirty="0">
              <a:ea typeface="Lato"/>
            </a:endParaRPr>
          </a:p>
          <a:p>
            <a:pPr marL="0" marR="0" lvl="0" indent="0" algn="l" rtl="0">
              <a:lnSpc>
                <a:spcPct val="100000"/>
              </a:lnSpc>
              <a:spcBef>
                <a:spcPts val="0"/>
              </a:spcBef>
              <a:spcAft>
                <a:spcPts val="0"/>
              </a:spcAft>
              <a:buNone/>
            </a:pPr>
            <a:endParaRPr lang="en-US" u="sng"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Place as In distribution channels or location of the office is also essential component. Since the company provides technical solutions we need to make sure the distribution channels or offices are at important locations.</a:t>
            </a:r>
          </a:p>
          <a:p>
            <a:pPr marL="0" marR="0" lvl="0" indent="0" algn="l" rtl="0">
              <a:lnSpc>
                <a:spcPct val="100000"/>
              </a:lnSpc>
              <a:spcBef>
                <a:spcPts val="0"/>
              </a:spcBef>
              <a:spcAft>
                <a:spcPts val="0"/>
              </a:spcAft>
              <a:buNone/>
            </a:pPr>
            <a:r>
              <a:rPr lang="en-US" sz="1600" i="1" dirty="0">
                <a:latin typeface="Lato"/>
                <a:ea typeface="Lato"/>
                <a:cs typeface="Lato"/>
                <a:sym typeface="Lato"/>
              </a:rPr>
              <a:t> </a:t>
            </a:r>
          </a:p>
          <a:p>
            <a:pPr marL="0" marR="0" lvl="0" indent="0" algn="l" rtl="0">
              <a:lnSpc>
                <a:spcPct val="100000"/>
              </a:lnSpc>
              <a:spcBef>
                <a:spcPts val="0"/>
              </a:spcBef>
              <a:spcAft>
                <a:spcPts val="0"/>
              </a:spcAft>
              <a:buNone/>
            </a:pPr>
            <a:r>
              <a:rPr lang="en-US" sz="1600" b="0" i="1" u="sng" strike="noStrike" cap="none" dirty="0">
                <a:solidFill>
                  <a:srgbClr val="000000"/>
                </a:solidFill>
                <a:latin typeface="Lato"/>
                <a:ea typeface="Lato"/>
                <a:cs typeface="Lato"/>
                <a:sym typeface="Lato"/>
              </a:rPr>
              <a:t>Sub-Branch 1- Distribution channels- </a:t>
            </a:r>
            <a:r>
              <a:rPr lang="en-US" sz="1600" b="0" i="1" strike="noStrike" cap="none" dirty="0">
                <a:solidFill>
                  <a:srgbClr val="000000"/>
                </a:solidFill>
                <a:latin typeface="Lato"/>
                <a:ea typeface="Lato"/>
                <a:cs typeface="Lato"/>
                <a:sym typeface="Lato"/>
              </a:rPr>
              <a:t> The questions from this domain are to reveal the efficiency of the distribution channels. </a:t>
            </a:r>
            <a:r>
              <a:rPr lang="en-US" sz="1600" i="1" dirty="0">
                <a:latin typeface="Lato"/>
                <a:ea typeface="Lato"/>
                <a:cs typeface="Lato"/>
                <a:sym typeface="Lato"/>
              </a:rPr>
              <a:t>After all customers are going to reach out to company’s offices , it’s very important that we’ve office or outlets in every important area. </a:t>
            </a:r>
          </a:p>
          <a:p>
            <a:pPr marL="0" marR="0" lvl="0" indent="0" algn="l" rtl="0">
              <a:lnSpc>
                <a:spcPct val="100000"/>
              </a:lnSpc>
              <a:spcBef>
                <a:spcPts val="0"/>
              </a:spcBef>
              <a:spcAft>
                <a:spcPts val="0"/>
              </a:spcAft>
              <a:buNone/>
            </a:pPr>
            <a:r>
              <a:rPr lang="en-US" sz="1600" b="0" i="1" strike="noStrike" cap="none" dirty="0">
                <a:solidFill>
                  <a:srgbClr val="000000"/>
                </a:solidFill>
                <a:latin typeface="Lato"/>
                <a:ea typeface="Lato"/>
                <a:cs typeface="Lato"/>
                <a:sym typeface="Lato"/>
              </a:rPr>
              <a:t>The questions were- </a:t>
            </a:r>
          </a:p>
          <a:p>
            <a:pPr marL="0" marR="0" lvl="0" indent="0" algn="l" rtl="0">
              <a:lnSpc>
                <a:spcPct val="100000"/>
              </a:lnSpc>
              <a:spcBef>
                <a:spcPts val="0"/>
              </a:spcBef>
              <a:spcAft>
                <a:spcPts val="0"/>
              </a:spcAft>
              <a:buNone/>
            </a:pPr>
            <a:r>
              <a:rPr lang="en-US" sz="1600" b="1" i="1" strike="noStrike" cap="none" dirty="0">
                <a:solidFill>
                  <a:srgbClr val="000000"/>
                </a:solidFill>
                <a:latin typeface="Lato"/>
                <a:ea typeface="Lato"/>
                <a:cs typeface="Lato"/>
                <a:sym typeface="Lato"/>
              </a:rPr>
              <a:t>Are our channels working properly?        What are the issues faced by the company in this domain? Is there any location related issue?         How can we make our service more efficient? Is there any scope to improve?</a:t>
            </a:r>
          </a:p>
          <a:p>
            <a:pPr marL="0" marR="0" lvl="0" indent="0" algn="l" rtl="0">
              <a:lnSpc>
                <a:spcPct val="100000"/>
              </a:lnSpc>
              <a:spcBef>
                <a:spcPts val="0"/>
              </a:spcBef>
              <a:spcAft>
                <a:spcPts val="0"/>
              </a:spcAft>
              <a:buNone/>
            </a:pPr>
            <a:endParaRPr lang="en-US" sz="1600" b="1" i="1"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All of the questions are to reassure if we’re good in this domain. If not, company needs to work on this issue as well.</a:t>
            </a:r>
            <a:endParaRPr lang="en-US" sz="1600" i="1" strike="noStrike" cap="none" dirty="0">
              <a:solidFill>
                <a:srgbClr val="000000"/>
              </a:solidFill>
              <a:latin typeface="Lato"/>
              <a:ea typeface="Lato"/>
              <a:cs typeface="Lato"/>
              <a:sym typeface="Lato"/>
            </a:endParaRPr>
          </a:p>
        </p:txBody>
      </p:sp>
      <p:sp>
        <p:nvSpPr>
          <p:cNvPr id="2" name="Arrow: Right 1">
            <a:extLst>
              <a:ext uri="{FF2B5EF4-FFF2-40B4-BE49-F238E27FC236}">
                <a16:creationId xmlns:a16="http://schemas.microsoft.com/office/drawing/2014/main" id="{4E0CB689-D012-47B6-A94A-0A45C3A08810}"/>
              </a:ext>
            </a:extLst>
          </p:cNvPr>
          <p:cNvSpPr/>
          <p:nvPr/>
        </p:nvSpPr>
        <p:spPr>
          <a:xfrm>
            <a:off x="3678148" y="4078840"/>
            <a:ext cx="17979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98A2317-9E67-40C8-A9ED-A9D3AE9ECE07}"/>
              </a:ext>
            </a:extLst>
          </p:cNvPr>
          <p:cNvSpPr/>
          <p:nvPr/>
        </p:nvSpPr>
        <p:spPr>
          <a:xfrm>
            <a:off x="1150705" y="4356242"/>
            <a:ext cx="205483" cy="71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A48337-9D53-48A4-A3E5-AB307C3879B9}"/>
              </a:ext>
            </a:extLst>
          </p:cNvPr>
          <p:cNvSpPr/>
          <p:nvPr/>
        </p:nvSpPr>
        <p:spPr>
          <a:xfrm>
            <a:off x="11736034" y="0"/>
            <a:ext cx="455966" cy="26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6"/>
            <a:ext cx="10463373" cy="60064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endParaRPr sz="3000" dirty="0"/>
          </a:p>
        </p:txBody>
      </p:sp>
      <p:sp>
        <p:nvSpPr>
          <p:cNvPr id="182" name="Google Shape;182;p23"/>
          <p:cNvSpPr txBox="1"/>
          <p:nvPr/>
        </p:nvSpPr>
        <p:spPr>
          <a:xfrm>
            <a:off x="594321" y="965772"/>
            <a:ext cx="2404555" cy="5630237"/>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a:t>
            </a: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Technology Primary</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B2B Sales Medium</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Opportunity Status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2.</a:t>
            </a:r>
            <a:endParaRPr sz="14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r>
              <a:rPr lang="en-US" sz="1400" b="0" i="0" u="none" strike="noStrike" cap="none" dirty="0">
                <a:solidFill>
                  <a:srgbClr val="000000"/>
                </a:solidFill>
                <a:latin typeface="Lato"/>
                <a:ea typeface="Lato"/>
                <a:cs typeface="Lato"/>
                <a:sym typeface="Lato"/>
              </a:rPr>
              <a:t>B2B Sales Medium</a:t>
            </a:r>
          </a:p>
          <a:p>
            <a:pPr marL="285750" indent="-285750">
              <a:buFont typeface="Arial" panose="020B0604020202020204" pitchFamily="34" charset="0"/>
              <a:buChar char="•"/>
            </a:pPr>
            <a:r>
              <a:rPr lang="en-US" dirty="0">
                <a:latin typeface="Lato"/>
                <a:ea typeface="Lato"/>
                <a:cs typeface="Lato"/>
                <a:sym typeface="Lato"/>
              </a:rPr>
              <a:t>Opportunity Status</a:t>
            </a:r>
            <a:endParaRPr lang="en-US"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endParaRPr lang="en-US" dirty="0">
              <a:latin typeface="Lato"/>
              <a:ea typeface="Lato"/>
              <a:cs typeface="Lato"/>
              <a:sym typeface="Lato"/>
            </a:endParaRPr>
          </a:p>
          <a:p>
            <a:pPr marR="0" lvl="0" algn="l" rtl="0">
              <a:lnSpc>
                <a:spcPct val="100000"/>
              </a:lnSpc>
              <a:spcBef>
                <a:spcPts val="0"/>
              </a:spcBef>
              <a:spcAft>
                <a:spcPts val="0"/>
              </a:spcAft>
            </a:pPr>
            <a:endParaRPr lang="en-US" dirty="0">
              <a:latin typeface="Lato"/>
              <a:ea typeface="Lato"/>
              <a:cs typeface="Lato"/>
              <a:sym typeface="Lato"/>
            </a:endParaRPr>
          </a:p>
          <a:p>
            <a:pPr marR="0" lvl="0" algn="l" rtl="0">
              <a:lnSpc>
                <a:spcPct val="100000"/>
              </a:lnSpc>
              <a:spcBef>
                <a:spcPts val="0"/>
              </a:spcBef>
              <a:spcAft>
                <a:spcPts val="0"/>
              </a:spcAft>
            </a:pPr>
            <a:r>
              <a:rPr lang="en-US" dirty="0">
                <a:latin typeface="Lato"/>
                <a:ea typeface="Lato"/>
                <a:cs typeface="Lato"/>
                <a:sym typeface="Lato"/>
              </a:rPr>
              <a:t>3.</a:t>
            </a:r>
          </a:p>
          <a:p>
            <a:pPr marL="285750" indent="-285750">
              <a:buFont typeface="Arial" panose="020B0604020202020204" pitchFamily="34" charset="0"/>
              <a:buChar char="•"/>
            </a:pPr>
            <a:r>
              <a:rPr lang="en-US" dirty="0">
                <a:latin typeface="Lato"/>
                <a:ea typeface="Lato"/>
                <a:cs typeface="Lato"/>
                <a:sym typeface="Lato"/>
              </a:rPr>
              <a:t>Opportunity Status</a:t>
            </a: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Client Revenue Sizing</a:t>
            </a:r>
          </a:p>
          <a:p>
            <a:pPr marL="285750" marR="0" lvl="0" indent="-285750" algn="l" rtl="0">
              <a:lnSpc>
                <a:spcPct val="100000"/>
              </a:lnSpc>
              <a:spcBef>
                <a:spcPts val="0"/>
              </a:spcBef>
              <a:spcAft>
                <a:spcPts val="0"/>
              </a:spcAft>
              <a:buFont typeface="Arial" panose="020B0604020202020204" pitchFamily="34" charset="0"/>
              <a:buChar char="•"/>
            </a:pPr>
            <a:r>
              <a:rPr lang="en-US" dirty="0"/>
              <a:t>Technology Primary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4.</a:t>
            </a: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City</a:t>
            </a: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Technology Primary</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B2B Sales Medium</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Opportunity Status</a:t>
            </a: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42755" y="965772"/>
            <a:ext cx="5542151" cy="563023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 The company has total conversion rate of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whereas the highest conversion rate is in Analytics category with </a:t>
            </a:r>
            <a:r>
              <a:rPr lang="en-US" sz="1400" b="1" i="0" u="none" strike="noStrike" cap="none" dirty="0">
                <a:solidFill>
                  <a:srgbClr val="000000"/>
                </a:solidFill>
                <a:latin typeface="Lato"/>
                <a:ea typeface="Lato"/>
                <a:cs typeface="Lato"/>
                <a:sym typeface="Lato"/>
              </a:rPr>
              <a:t>26%</a:t>
            </a:r>
            <a:r>
              <a:rPr lang="en-US" sz="1400" b="0" i="0" u="none" strike="noStrike" cap="none" dirty="0">
                <a:solidFill>
                  <a:srgbClr val="000000"/>
                </a:solidFill>
                <a:latin typeface="Lato"/>
                <a:ea typeface="Lato"/>
                <a:cs typeface="Lato"/>
                <a:sym typeface="Lato"/>
              </a:rPr>
              <a:t>, 2</a:t>
            </a:r>
            <a:r>
              <a:rPr lang="en-US" sz="1400" b="0" i="0" u="none" strike="noStrike" cap="none" baseline="30000" dirty="0">
                <a:solidFill>
                  <a:srgbClr val="000000"/>
                </a:solidFill>
                <a:latin typeface="Lato"/>
                <a:ea typeface="Lato"/>
                <a:cs typeface="Lato"/>
                <a:sym typeface="Lato"/>
              </a:rPr>
              <a:t>nd</a:t>
            </a:r>
            <a:r>
              <a:rPr lang="en-US" sz="1400" b="0" i="0" u="none" strike="noStrike" cap="none" dirty="0">
                <a:solidFill>
                  <a:srgbClr val="000000"/>
                </a:solidFill>
                <a:latin typeface="Lato"/>
                <a:ea typeface="Lato"/>
                <a:cs typeface="Lato"/>
                <a:sym typeface="Lato"/>
              </a:rPr>
              <a:t> Highest is ERP Implementation &amp; the lowest two ar</a:t>
            </a:r>
            <a:r>
              <a:rPr lang="en-US" dirty="0">
                <a:latin typeface="Lato"/>
                <a:ea typeface="Lato"/>
                <a:cs typeface="Lato"/>
                <a:sym typeface="Lato"/>
              </a:rPr>
              <a:t>e Legacy Modernization &amp; Technology Implementation with </a:t>
            </a:r>
            <a:r>
              <a:rPr lang="en-US" b="1" dirty="0">
                <a:latin typeface="Lato"/>
                <a:ea typeface="Lato"/>
                <a:cs typeface="Lato"/>
                <a:sym typeface="Lato"/>
              </a:rPr>
              <a:t>20%</a:t>
            </a:r>
            <a:r>
              <a:rPr lang="en-US" dirty="0">
                <a:latin typeface="Lato"/>
                <a:ea typeface="Lato"/>
                <a:cs typeface="Lato"/>
                <a:sym typeface="Lato"/>
              </a:rPr>
              <a:t>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 The highest performing sales medium is Enterprise sellers with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conversion rate &amp; lowest performing is online Leads with only </a:t>
            </a:r>
            <a:r>
              <a:rPr lang="en-US" sz="1400" b="1" i="0" u="none" strike="noStrike" cap="none" dirty="0">
                <a:solidFill>
                  <a:srgbClr val="000000"/>
                </a:solidFill>
                <a:latin typeface="Lato"/>
                <a:ea typeface="Lato"/>
                <a:cs typeface="Lato"/>
                <a:sym typeface="Lato"/>
              </a:rPr>
              <a:t>6% </a:t>
            </a:r>
            <a:r>
              <a:rPr lang="en-US" sz="1400" b="0" i="0" u="none" strike="noStrike" cap="none" dirty="0">
                <a:solidFill>
                  <a:srgbClr val="000000"/>
                </a:solidFill>
                <a:latin typeface="Lato"/>
                <a:ea typeface="Lato"/>
                <a:cs typeface="Lato"/>
                <a:sym typeface="Lato"/>
              </a:rPr>
              <a:t>conversion rate which is also an outlier cause other sales mediums’ conversion rate is between </a:t>
            </a:r>
            <a:r>
              <a:rPr lang="en-US" sz="1400" b="1" i="0" u="none" strike="noStrike" cap="none" dirty="0">
                <a:solidFill>
                  <a:srgbClr val="000000"/>
                </a:solidFill>
                <a:latin typeface="Lato"/>
                <a:ea typeface="Lato"/>
                <a:cs typeface="Lato"/>
                <a:sym typeface="Lato"/>
              </a:rPr>
              <a:t>28%-18%</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1.In each of the category the highest conversion rate the company is getting from company which has a revenue sizing of </a:t>
            </a:r>
            <a:r>
              <a:rPr lang="en-US" sz="1800" b="1" i="0" u="none" strike="noStrike" dirty="0">
                <a:solidFill>
                  <a:srgbClr val="000000"/>
                </a:solidFill>
                <a:effectLst/>
                <a:latin typeface="Calibri" panose="020F0502020204030204" pitchFamily="34" charset="0"/>
              </a:rPr>
              <a:t>100K or less. </a:t>
            </a:r>
            <a:r>
              <a:rPr lang="en-US" sz="1800" dirty="0">
                <a:latin typeface="Calibri" panose="020F0502020204030204" pitchFamily="34" charset="0"/>
              </a:rPr>
              <a:t>The other revenue sized company has way less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 </a:t>
            </a:r>
          </a:p>
          <a:p>
            <a:pPr marL="0" marR="0" lvl="0" indent="0" algn="l" rtl="0">
              <a:lnSpc>
                <a:spcPct val="100000"/>
              </a:lnSpc>
              <a:spcBef>
                <a:spcPts val="0"/>
              </a:spcBef>
              <a:spcAft>
                <a:spcPts val="0"/>
              </a:spcAft>
              <a:buNone/>
            </a:pPr>
            <a:r>
              <a:rPr lang="en-US" dirty="0">
                <a:latin typeface="Lato"/>
                <a:ea typeface="Lato"/>
                <a:cs typeface="Lato"/>
                <a:sym typeface="Lato"/>
              </a:rPr>
              <a:t>1.Hyderabad &amp; Kolkata has no marketing leads for analytics category.</a:t>
            </a: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2.Bengaluru &amp; Delhi has to marketing for Legacy Modernization &amp; Technical Business Solutions. </a:t>
            </a:r>
          </a:p>
          <a:p>
            <a:pPr marL="0" marR="0" lvl="0" indent="0" algn="l" rtl="0">
              <a:lnSpc>
                <a:spcPct val="100000"/>
              </a:lnSpc>
              <a:spcBef>
                <a:spcPts val="0"/>
              </a:spcBef>
              <a:spcAft>
                <a:spcPts val="0"/>
              </a:spcAft>
              <a:buNone/>
            </a:pPr>
            <a:r>
              <a:rPr lang="en-US" dirty="0">
                <a:latin typeface="Lato"/>
                <a:ea typeface="Lato"/>
                <a:cs typeface="Lato"/>
                <a:sym typeface="Lato"/>
              </a:rPr>
              <a:t>3.</a:t>
            </a:r>
            <a:r>
              <a:rPr lang="en-US" sz="1400" b="0" i="0" u="none" strike="noStrike" cap="none" dirty="0">
                <a:solidFill>
                  <a:srgbClr val="000000"/>
                </a:solidFill>
                <a:latin typeface="Lato"/>
                <a:ea typeface="Lato"/>
                <a:cs typeface="Lato"/>
                <a:sym typeface="Lato"/>
              </a:rPr>
              <a:t>Very Less number of partner led marketing in analytics &amp; Legacy modernization.	</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965772"/>
            <a:ext cx="2794416" cy="5630237"/>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r>
              <a:rPr lang="en-US" b="0" i="0" u="none" strike="noStrike" cap="none" dirty="0">
                <a:solidFill>
                  <a:srgbClr val="000000"/>
                </a:solidFill>
                <a:latin typeface="Lato"/>
                <a:ea typeface="Lato"/>
                <a:cs typeface="Lato"/>
                <a:sym typeface="Lato"/>
              </a:rPr>
              <a:t>1. Unknown Result</a:t>
            </a:r>
          </a:p>
          <a:p>
            <a:pPr marL="342900" marR="0" lvl="0" indent="-342900" algn="l" rtl="0">
              <a:lnSpc>
                <a:spcPct val="100000"/>
              </a:lnSpc>
              <a:spcBef>
                <a:spcPts val="0"/>
              </a:spcBef>
              <a:spcAft>
                <a:spcPts val="0"/>
              </a:spcAft>
              <a:buAutoNum type="arabicPeriod"/>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1.Unknown Result</a:t>
            </a:r>
          </a:p>
          <a:p>
            <a:pPr marL="0" marR="0" lvl="0" indent="0" algn="l" rtl="0">
              <a:lnSpc>
                <a:spcPct val="100000"/>
              </a:lnSpc>
              <a:spcBef>
                <a:spcPts val="0"/>
              </a:spcBef>
              <a:spcAft>
                <a:spcPts val="0"/>
              </a:spcAft>
              <a:buNone/>
            </a:pPr>
            <a:r>
              <a:rPr lang="en-US" dirty="0">
                <a:latin typeface="Lato"/>
                <a:ea typeface="Lato"/>
                <a:cs typeface="Lato"/>
                <a:sym typeface="Lato"/>
              </a:rPr>
              <a:t>2.Significant Outliers</a:t>
            </a: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r>
              <a:rPr lang="en-US" b="0" i="0" u="none" strike="noStrike" cap="none" dirty="0">
                <a:solidFill>
                  <a:srgbClr val="000000"/>
                </a:solidFill>
                <a:latin typeface="Lato"/>
                <a:ea typeface="Lato"/>
                <a:cs typeface="Lato"/>
                <a:sym typeface="Lato"/>
              </a:rPr>
              <a:t>1.</a:t>
            </a:r>
            <a:r>
              <a:rPr lang="en-US" b="0" i="0" dirty="0">
                <a:solidFill>
                  <a:srgbClr val="091E42"/>
                </a:solidFill>
                <a:effectLst/>
                <a:latin typeface="freight-text-pro"/>
              </a:rPr>
              <a:t> Significant Outliers</a:t>
            </a: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2. Unknown Result</a:t>
            </a:r>
          </a:p>
          <a:p>
            <a:r>
              <a:rPr lang="en-US" dirty="0">
                <a:latin typeface="Lato"/>
                <a:ea typeface="Lato"/>
                <a:cs typeface="Lato"/>
                <a:sym typeface="Lato"/>
              </a:rPr>
              <a:t>3.</a:t>
            </a:r>
            <a:r>
              <a:rPr lang="en-US" b="0" i="0" dirty="0">
                <a:solidFill>
                  <a:srgbClr val="091E42"/>
                </a:solidFill>
                <a:effectLst/>
                <a:latin typeface="freight-text-pro"/>
              </a:rPr>
              <a:t> Abnormal Distribution</a:t>
            </a: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endParaRPr lang="en-US" b="0" i="0" u="none" strike="noStrike" cap="none" dirty="0">
              <a:solidFill>
                <a:srgbClr val="000000"/>
              </a:solidFill>
              <a:latin typeface="Lato"/>
              <a:ea typeface="Lato"/>
              <a:cs typeface="Lato"/>
              <a:sym typeface="Lato"/>
            </a:endParaRPr>
          </a:p>
          <a:p>
            <a:r>
              <a:rPr lang="en-US" b="0" i="0" u="none" strike="noStrike" cap="none" dirty="0">
                <a:solidFill>
                  <a:srgbClr val="000000"/>
                </a:solidFill>
                <a:latin typeface="Lato"/>
                <a:ea typeface="Lato"/>
                <a:cs typeface="Lato"/>
                <a:sym typeface="Lato"/>
              </a:rPr>
              <a:t>1. Unknown Result</a:t>
            </a:r>
          </a:p>
          <a:p>
            <a:r>
              <a:rPr lang="en-US" dirty="0">
                <a:effectLst/>
                <a:latin typeface="Lato"/>
                <a:ea typeface="Lato"/>
                <a:cs typeface="Lato"/>
                <a:sym typeface="Lato"/>
              </a:rPr>
              <a:t>2. </a:t>
            </a:r>
            <a:r>
              <a:rPr lang="en-US" b="0" i="0" dirty="0">
                <a:solidFill>
                  <a:srgbClr val="091E42"/>
                </a:solidFill>
                <a:effectLst/>
                <a:latin typeface="freight-text-pro"/>
              </a:rPr>
              <a:t>Surprising Extremes</a:t>
            </a: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D225541E-360E-4021-89BC-841E180A56FD}"/>
              </a:ext>
            </a:extLst>
          </p:cNvPr>
          <p:cNvSpPr/>
          <p:nvPr/>
        </p:nvSpPr>
        <p:spPr>
          <a:xfrm>
            <a:off x="11702265" y="0"/>
            <a:ext cx="48973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95323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91" name="Google Shape;191;p24"/>
          <p:cNvSpPr txBox="1"/>
          <p:nvPr/>
        </p:nvSpPr>
        <p:spPr>
          <a:xfrm>
            <a:off x="514663" y="1489754"/>
            <a:ext cx="11162674" cy="4880224"/>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R="0" lvl="0" rtl="0">
              <a:lnSpc>
                <a:spcPct val="100000"/>
              </a:lnSpc>
              <a:spcBef>
                <a:spcPts val="0"/>
              </a:spcBef>
              <a:spcAft>
                <a:spcPts val="0"/>
              </a:spcAft>
            </a:pPr>
            <a:r>
              <a:rPr lang="en-US" sz="1800" b="1" i="0" u="none" strike="noStrike" cap="none" dirty="0">
                <a:solidFill>
                  <a:srgbClr val="000000"/>
                </a:solidFill>
                <a:latin typeface="Lato"/>
                <a:ea typeface="Lato"/>
                <a:cs typeface="Lato"/>
                <a:sym typeface="Lato"/>
              </a:rPr>
              <a:t>Variable under  consideration:</a:t>
            </a:r>
            <a:endParaRPr lang="en-US" dirty="0"/>
          </a:p>
          <a:p>
            <a:pPr marR="0" lvl="0" rtl="0">
              <a:lnSpc>
                <a:spcPct val="100000"/>
              </a:lnSpc>
              <a:spcBef>
                <a:spcPts val="0"/>
              </a:spcBef>
              <a:spcAft>
                <a:spcPts val="0"/>
              </a:spcAft>
            </a:pPr>
            <a:r>
              <a:rPr lang="en-US" b="1" i="1" u="sng" dirty="0">
                <a:latin typeface="Lato"/>
                <a:ea typeface="Lato"/>
                <a:cs typeface="Lato"/>
                <a:sym typeface="Lato"/>
              </a:rPr>
              <a:t>Technology Primary, B2B Sales Medium, Opportunity  Status-</a:t>
            </a:r>
          </a:p>
          <a:p>
            <a:r>
              <a:rPr lang="en-US" sz="1400" b="0" i="0" u="none" strike="noStrike" cap="none" dirty="0">
                <a:solidFill>
                  <a:srgbClr val="000000"/>
                </a:solidFill>
                <a:latin typeface="Lato"/>
                <a:ea typeface="Lato"/>
                <a:cs typeface="Lato"/>
                <a:sym typeface="Lato"/>
              </a:rPr>
              <a:t>The company has total conversion rate of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whereas the highest conversion rate is in Analytics category with </a:t>
            </a:r>
            <a:r>
              <a:rPr lang="en-US" sz="1400" b="1" i="0" u="none" strike="noStrike" cap="none" dirty="0">
                <a:solidFill>
                  <a:srgbClr val="000000"/>
                </a:solidFill>
                <a:latin typeface="Lato"/>
                <a:ea typeface="Lato"/>
                <a:cs typeface="Lato"/>
                <a:sym typeface="Lato"/>
              </a:rPr>
              <a:t>26%</a:t>
            </a:r>
            <a:r>
              <a:rPr lang="en-US" sz="1400" b="0" i="0" u="none" strike="noStrike" cap="none" dirty="0">
                <a:solidFill>
                  <a:srgbClr val="000000"/>
                </a:solidFill>
                <a:latin typeface="Lato"/>
                <a:ea typeface="Lato"/>
                <a:cs typeface="Lato"/>
                <a:sym typeface="Lato"/>
              </a:rPr>
              <a:t>, 2</a:t>
            </a:r>
            <a:r>
              <a:rPr lang="en-US" sz="1400" b="0" i="0" u="none" strike="noStrike" cap="none" baseline="30000" dirty="0">
                <a:solidFill>
                  <a:srgbClr val="000000"/>
                </a:solidFill>
                <a:latin typeface="Lato"/>
                <a:ea typeface="Lato"/>
                <a:cs typeface="Lato"/>
                <a:sym typeface="Lato"/>
              </a:rPr>
              <a:t>nd</a:t>
            </a:r>
            <a:r>
              <a:rPr lang="en-US" sz="1400" b="0" i="0" u="none" strike="noStrike" cap="none" dirty="0">
                <a:solidFill>
                  <a:srgbClr val="000000"/>
                </a:solidFill>
                <a:latin typeface="Lato"/>
                <a:ea typeface="Lato"/>
                <a:cs typeface="Lato"/>
                <a:sym typeface="Lato"/>
              </a:rPr>
              <a:t> Highest is ERP Implementation &amp; the lowest two ar</a:t>
            </a:r>
            <a:r>
              <a:rPr lang="en-US" dirty="0">
                <a:latin typeface="Lato"/>
                <a:ea typeface="Lato"/>
                <a:cs typeface="Lato"/>
                <a:sym typeface="Lato"/>
              </a:rPr>
              <a:t>e Legacy Modernization &amp; Technology Implementation with </a:t>
            </a:r>
            <a:r>
              <a:rPr lang="en-US" b="1" dirty="0">
                <a:latin typeface="Lato"/>
                <a:ea typeface="Lato"/>
                <a:cs typeface="Lato"/>
                <a:sym typeface="Lato"/>
              </a:rPr>
              <a:t>20%</a:t>
            </a:r>
            <a:r>
              <a:rPr lang="en-US" dirty="0">
                <a:latin typeface="Lato"/>
                <a:ea typeface="Lato"/>
                <a:cs typeface="Lato"/>
                <a:sym typeface="Lato"/>
              </a:rPr>
              <a:t> conversion rate.</a:t>
            </a:r>
            <a:endParaRPr lang="en-US" sz="1400" b="0" i="0" u="none" strike="noStrike" cap="none" dirty="0">
              <a:solidFill>
                <a:srgbClr val="000000"/>
              </a:solidFill>
              <a:latin typeface="Lato"/>
              <a:ea typeface="Lato"/>
              <a:cs typeface="Lato"/>
              <a:sym typeface="Lato"/>
            </a:endParaRPr>
          </a:p>
          <a:p>
            <a:pPr marR="0" lvl="0" rtl="0">
              <a:lnSpc>
                <a:spcPct val="100000"/>
              </a:lnSpc>
              <a:spcBef>
                <a:spcPts val="0"/>
              </a:spcBef>
              <a:spcAft>
                <a:spcPts val="0"/>
              </a:spcAft>
            </a:pPr>
            <a:r>
              <a:rPr lang="en-US" b="1" i="1" u="sng" dirty="0">
                <a:latin typeface="Lato"/>
                <a:ea typeface="Lato"/>
                <a:cs typeface="Lato"/>
                <a:sym typeface="Lato"/>
              </a:rPr>
              <a:t> </a:t>
            </a:r>
          </a:p>
          <a:p>
            <a:pPr marR="0" lvl="0" rtl="0">
              <a:lnSpc>
                <a:spcPct val="100000"/>
              </a:lnSpc>
              <a:spcBef>
                <a:spcPts val="0"/>
              </a:spcBef>
              <a:spcAft>
                <a:spcPts val="0"/>
              </a:spcAft>
            </a:pPr>
            <a:endParaRPr lang="en-US" sz="1400" b="1" i="1" u="sng" strike="noStrike" cap="none" dirty="0">
              <a:solidFill>
                <a:srgbClr val="000000"/>
              </a:solidFill>
              <a:latin typeface="Lato"/>
              <a:ea typeface="Lato"/>
              <a:cs typeface="Lato"/>
              <a:sym typeface="Lato"/>
            </a:endParaRPr>
          </a:p>
        </p:txBody>
      </p:sp>
      <p:pic>
        <p:nvPicPr>
          <p:cNvPr id="7" name="Picture 6">
            <a:extLst>
              <a:ext uri="{FF2B5EF4-FFF2-40B4-BE49-F238E27FC236}">
                <a16:creationId xmlns:a16="http://schemas.microsoft.com/office/drawing/2014/main" id="{FA620803-86A9-40BF-82DB-0F667B4CA397}"/>
              </a:ext>
            </a:extLst>
          </p:cNvPr>
          <p:cNvPicPr>
            <a:picLocks noChangeAspect="1"/>
          </p:cNvPicPr>
          <p:nvPr/>
        </p:nvPicPr>
        <p:blipFill>
          <a:blip r:embed="rId3"/>
          <a:stretch>
            <a:fillRect/>
          </a:stretch>
        </p:blipFill>
        <p:spPr>
          <a:xfrm>
            <a:off x="2928135" y="3016251"/>
            <a:ext cx="6041204" cy="3195754"/>
          </a:xfrm>
          <a:prstGeom prst="rect">
            <a:avLst/>
          </a:prstGeom>
        </p:spPr>
      </p:pic>
      <p:sp>
        <p:nvSpPr>
          <p:cNvPr id="2" name="Rectangle 1">
            <a:extLst>
              <a:ext uri="{FF2B5EF4-FFF2-40B4-BE49-F238E27FC236}">
                <a16:creationId xmlns:a16="http://schemas.microsoft.com/office/drawing/2014/main" id="{176FA6EB-2268-4F58-959B-75A15442D14D}"/>
              </a:ext>
            </a:extLst>
          </p:cNvPr>
          <p:cNvSpPr/>
          <p:nvPr/>
        </p:nvSpPr>
        <p:spPr>
          <a:xfrm>
            <a:off x="11763910" y="0"/>
            <a:ext cx="42809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98" name="Google Shape;198;p25"/>
          <p:cNvSpPr txBox="1"/>
          <p:nvPr/>
        </p:nvSpPr>
        <p:spPr>
          <a:xfrm>
            <a:off x="514663" y="1690688"/>
            <a:ext cx="11162674" cy="4956693"/>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r>
              <a:rPr lang="en-US" sz="1400" b="1" i="1" u="sng" strike="noStrike" cap="none" dirty="0">
                <a:solidFill>
                  <a:srgbClr val="000000"/>
                </a:solidFill>
                <a:latin typeface="Lato"/>
                <a:ea typeface="Lato"/>
                <a:cs typeface="Lato"/>
                <a:sym typeface="Lato"/>
              </a:rPr>
              <a:t>B2B Sales Medium &amp; Opportunity Status</a:t>
            </a:r>
            <a:endParaRPr b="1" i="1" u="sng" dirty="0"/>
          </a:p>
          <a:p>
            <a:pPr marL="0" marR="0" lvl="0" indent="0" algn="l" rtl="0">
              <a:lnSpc>
                <a:spcPct val="100000"/>
              </a:lnSpc>
              <a:spcBef>
                <a:spcPts val="0"/>
              </a:spcBef>
              <a:spcAft>
                <a:spcPts val="0"/>
              </a:spcAft>
              <a:buNone/>
            </a:pPr>
            <a:endParaRPr sz="1400" b="1" i="1" u="sng" strike="noStrike" cap="none" dirty="0">
              <a:solidFill>
                <a:srgbClr val="000000"/>
              </a:solidFill>
              <a:latin typeface="Lato"/>
              <a:ea typeface="Lato"/>
              <a:cs typeface="Lato"/>
              <a:sym typeface="Lato"/>
            </a:endParaRPr>
          </a:p>
          <a:p>
            <a:r>
              <a:rPr lang="en-US" sz="1400" b="0" i="0" u="none" strike="noStrike" cap="none" dirty="0">
                <a:solidFill>
                  <a:srgbClr val="000000"/>
                </a:solidFill>
                <a:latin typeface="Lato"/>
                <a:ea typeface="Lato"/>
                <a:cs typeface="Lato"/>
                <a:sym typeface="Lato"/>
              </a:rPr>
              <a:t>The highest performing sales medium is Enterprise sellers with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conversion rate &amp; lowest performing is online Leads with only </a:t>
            </a:r>
            <a:r>
              <a:rPr lang="en-US" sz="1400" b="1" i="0" u="none" strike="noStrike" cap="none" dirty="0">
                <a:solidFill>
                  <a:srgbClr val="000000"/>
                </a:solidFill>
                <a:latin typeface="Lato"/>
                <a:ea typeface="Lato"/>
                <a:cs typeface="Lato"/>
                <a:sym typeface="Lato"/>
              </a:rPr>
              <a:t>6% </a:t>
            </a:r>
            <a:r>
              <a:rPr lang="en-US" sz="1400" b="0" i="0" u="none" strike="noStrike" cap="none" dirty="0">
                <a:solidFill>
                  <a:srgbClr val="000000"/>
                </a:solidFill>
                <a:latin typeface="Lato"/>
                <a:ea typeface="Lato"/>
                <a:cs typeface="Lato"/>
                <a:sym typeface="Lato"/>
              </a:rPr>
              <a:t>conversion rate which is also an outlier cause other sales mediums’ conversion rate is between </a:t>
            </a:r>
            <a:r>
              <a:rPr lang="en-US" sz="1400" b="1" i="0" u="none" strike="noStrike" cap="none" dirty="0">
                <a:solidFill>
                  <a:srgbClr val="000000"/>
                </a:solidFill>
                <a:latin typeface="Lato"/>
                <a:ea typeface="Lato"/>
                <a:cs typeface="Lato"/>
                <a:sym typeface="Lato"/>
              </a:rPr>
              <a:t>28%-18%</a:t>
            </a:r>
          </a:p>
          <a:p>
            <a:pPr marL="0" marR="0" lvl="0" indent="0" algn="l" rtl="0">
              <a:lnSpc>
                <a:spcPct val="100000"/>
              </a:lnSpc>
              <a:spcBef>
                <a:spcPts val="0"/>
              </a:spcBef>
              <a:spcAft>
                <a:spcPts val="0"/>
              </a:spcAft>
              <a:buNone/>
            </a:pPr>
            <a:endParaRPr sz="1400" b="1" i="1" u="sng"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E23F9488-AAC6-43F2-A386-33DE4A2C3B26}"/>
              </a:ext>
            </a:extLst>
          </p:cNvPr>
          <p:cNvPicPr>
            <a:picLocks noChangeAspect="1"/>
          </p:cNvPicPr>
          <p:nvPr/>
        </p:nvPicPr>
        <p:blipFill>
          <a:blip r:embed="rId3"/>
          <a:stretch>
            <a:fillRect/>
          </a:stretch>
        </p:blipFill>
        <p:spPr>
          <a:xfrm>
            <a:off x="2784775" y="3092521"/>
            <a:ext cx="6492789" cy="3570508"/>
          </a:xfrm>
          <a:prstGeom prst="rect">
            <a:avLst/>
          </a:prstGeom>
        </p:spPr>
      </p:pic>
      <p:sp>
        <p:nvSpPr>
          <p:cNvPr id="2" name="Rectangle 1">
            <a:extLst>
              <a:ext uri="{FF2B5EF4-FFF2-40B4-BE49-F238E27FC236}">
                <a16:creationId xmlns:a16="http://schemas.microsoft.com/office/drawing/2014/main" id="{EC0DB4D6-7578-44AA-A300-940CD72D5916}"/>
              </a:ext>
            </a:extLst>
          </p:cNvPr>
          <p:cNvSpPr/>
          <p:nvPr/>
        </p:nvSpPr>
        <p:spPr>
          <a:xfrm>
            <a:off x="11753636" y="0"/>
            <a:ext cx="438364"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392853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p>
          <a:p>
            <a:r>
              <a:rPr lang="en-US" b="1" i="1" u="sng" dirty="0">
                <a:latin typeface="Lato"/>
                <a:ea typeface="Lato"/>
                <a:cs typeface="Lato"/>
                <a:sym typeface="Lato"/>
              </a:rPr>
              <a:t>Opportunity Status, </a:t>
            </a:r>
            <a:r>
              <a:rPr lang="en-US" sz="1400" b="1" i="1" u="sng" strike="noStrike" cap="none" dirty="0">
                <a:solidFill>
                  <a:srgbClr val="000000"/>
                </a:solidFill>
                <a:latin typeface="Lato"/>
                <a:ea typeface="Lato"/>
                <a:cs typeface="Lato"/>
                <a:sym typeface="Lato"/>
              </a:rPr>
              <a:t>Client Revenue Sizing &amp;</a:t>
            </a:r>
            <a:r>
              <a:rPr lang="en-US" b="1" i="1" u="sng" dirty="0"/>
              <a:t>Technology Primary</a:t>
            </a:r>
            <a:endParaRPr lang="en-US" sz="1400" b="1" i="1" u="sng"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r>
              <a:rPr lang="en-US" sz="1600" dirty="0">
                <a:latin typeface="Lato"/>
                <a:ea typeface="Lato"/>
                <a:cs typeface="Lato"/>
                <a:sym typeface="Lato"/>
              </a:rPr>
              <a:t>In each of the category the highest conversion rate the company is getting from companies  which have a revenue sizing of </a:t>
            </a:r>
            <a:r>
              <a:rPr lang="en-US" sz="1600" b="1" i="0" u="none" strike="noStrike" dirty="0">
                <a:solidFill>
                  <a:srgbClr val="000000"/>
                </a:solidFill>
                <a:effectLst/>
                <a:latin typeface="Calibri" panose="020F0502020204030204" pitchFamily="34" charset="0"/>
              </a:rPr>
              <a:t>100K or less. </a:t>
            </a:r>
            <a:r>
              <a:rPr lang="en-US" sz="1600" dirty="0">
                <a:latin typeface="Calibri" panose="020F0502020204030204" pitchFamily="34" charset="0"/>
              </a:rPr>
              <a:t>The other revenue sized company has way less conversion rate. The company  needs  to focus more on companies  having annual revenue of </a:t>
            </a:r>
            <a:r>
              <a:rPr lang="en-US" sz="1600" b="1" i="0" u="none" strike="noStrike" dirty="0">
                <a:solidFill>
                  <a:srgbClr val="000000"/>
                </a:solidFill>
                <a:effectLst/>
                <a:latin typeface="Calibri" panose="020F0502020204030204" pitchFamily="34" charset="0"/>
              </a:rPr>
              <a:t>100K or less. </a:t>
            </a:r>
            <a:r>
              <a:rPr lang="en-US" sz="1600" i="0" u="none" strike="noStrike" dirty="0">
                <a:solidFill>
                  <a:srgbClr val="000000"/>
                </a:solidFill>
                <a:effectLst/>
                <a:latin typeface="Calibri" panose="020F0502020204030204" pitchFamily="34" charset="0"/>
              </a:rPr>
              <a:t>The company needs to retain these companies. Also priority should be given to </a:t>
            </a:r>
            <a:r>
              <a:rPr lang="en-US" sz="1600" dirty="0">
                <a:latin typeface="Calibri" panose="020F0502020204030204" pitchFamily="34" charset="0"/>
              </a:rPr>
              <a:t>the other revenue sized companies. Companies having revenue rates of </a:t>
            </a:r>
            <a:r>
              <a:rPr lang="en-US" sz="1600" b="1" dirty="0">
                <a:latin typeface="Calibri" panose="020F0502020204030204" pitchFamily="34" charset="0"/>
              </a:rPr>
              <a:t>More than 1M </a:t>
            </a:r>
            <a:r>
              <a:rPr lang="en-US" sz="1600" dirty="0">
                <a:latin typeface="Calibri" panose="020F0502020204030204" pitchFamily="34" charset="0"/>
              </a:rPr>
              <a:t>also have good conversion rates compared to the other 3 categories. Focus should be given on targeting these companies to increase their conversion rate.</a:t>
            </a:r>
          </a:p>
          <a:p>
            <a:endParaRPr lang="en-US" sz="16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464DB5AA-CEFD-46C2-9592-91CB770E02F2}"/>
              </a:ext>
            </a:extLst>
          </p:cNvPr>
          <p:cNvSpPr/>
          <p:nvPr/>
        </p:nvSpPr>
        <p:spPr>
          <a:xfrm>
            <a:off x="11572406" y="0"/>
            <a:ext cx="619594"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40555" y="1783894"/>
            <a:ext cx="11162674" cy="4893647"/>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lang="en-US" sz="1800" b="1" dirty="0">
              <a:latin typeface="Lato"/>
              <a:ea typeface="Lato"/>
              <a:cs typeface="Lato"/>
              <a:sym typeface="Lato"/>
            </a:endParaRPr>
          </a:p>
          <a:p>
            <a:pPr marR="0" lvl="0" algn="l" rtl="0">
              <a:lnSpc>
                <a:spcPct val="100000"/>
              </a:lnSpc>
              <a:spcBef>
                <a:spcPts val="0"/>
              </a:spcBef>
              <a:spcAft>
                <a:spcPts val="0"/>
              </a:spcAft>
            </a:pPr>
            <a:r>
              <a:rPr lang="en-US" sz="1400" b="1" i="1" u="sng" strike="noStrike" cap="none" dirty="0">
                <a:solidFill>
                  <a:srgbClr val="000000"/>
                </a:solidFill>
                <a:latin typeface="Lato"/>
                <a:ea typeface="Lato"/>
                <a:cs typeface="Lato"/>
                <a:sym typeface="Lato"/>
              </a:rPr>
              <a:t>City , Technology Primary</a:t>
            </a:r>
            <a:r>
              <a:rPr lang="en-US" b="1" i="1" u="sng" dirty="0">
                <a:latin typeface="Lato"/>
                <a:ea typeface="Lato"/>
                <a:cs typeface="Lato"/>
                <a:sym typeface="Lato"/>
              </a:rPr>
              <a:t>, </a:t>
            </a:r>
            <a:r>
              <a:rPr lang="en-US" sz="1400" b="1" i="1" u="sng" strike="noStrike" cap="none" dirty="0">
                <a:solidFill>
                  <a:srgbClr val="000000"/>
                </a:solidFill>
                <a:latin typeface="Lato"/>
                <a:ea typeface="Lato"/>
                <a:cs typeface="Lato"/>
                <a:sym typeface="Lato"/>
              </a:rPr>
              <a:t>B2B Sales Medium &amp; </a:t>
            </a:r>
            <a:r>
              <a:rPr lang="en-US" b="1" i="1" u="sng" dirty="0">
                <a:latin typeface="Lato"/>
                <a:ea typeface="Lato"/>
                <a:cs typeface="Lato"/>
                <a:sym typeface="Lato"/>
              </a:rPr>
              <a:t>Opportunity Status</a:t>
            </a:r>
            <a:endParaRPr lang="en-US" sz="1400" b="1" i="1" u="sng"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We found three major insights from this variables.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Hyderabad , Chennai, Kolkata &amp;Pune has no marketing leads for </a:t>
            </a:r>
            <a:r>
              <a:rPr lang="en-US" b="1" dirty="0">
                <a:latin typeface="Lato"/>
                <a:ea typeface="Lato"/>
                <a:cs typeface="Lato"/>
                <a:sym typeface="Lato"/>
              </a:rPr>
              <a:t>Analytics</a:t>
            </a:r>
            <a:r>
              <a:rPr lang="en-US" dirty="0">
                <a:latin typeface="Lato"/>
                <a:ea typeface="Lato"/>
                <a:cs typeface="Lato"/>
                <a:sym typeface="Lato"/>
              </a:rPr>
              <a:t> category.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The company has no Online Leads or Partners in Chennai for </a:t>
            </a:r>
            <a:r>
              <a:rPr lang="en-US" b="1" dirty="0">
                <a:latin typeface="Lato"/>
                <a:ea typeface="Lato"/>
                <a:cs typeface="Lato"/>
                <a:sym typeface="Lato"/>
              </a:rPr>
              <a:t>ERP Implementation </a:t>
            </a:r>
            <a:r>
              <a:rPr lang="en-US" dirty="0">
                <a:latin typeface="Lato"/>
                <a:ea typeface="Lato"/>
                <a:cs typeface="Lato"/>
                <a:sym typeface="Lato"/>
              </a:rPr>
              <a:t>category. Also there’s no online lead from Kolkata &amp; Pune for the same category.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Bengaluru ,Delhi, Mumbai has no marketing for </a:t>
            </a:r>
            <a:r>
              <a:rPr lang="en-US" sz="1400" b="1" i="0" u="none" strike="noStrike" cap="none" dirty="0">
                <a:solidFill>
                  <a:srgbClr val="000000"/>
                </a:solidFill>
                <a:latin typeface="Lato"/>
                <a:ea typeface="Lato"/>
                <a:cs typeface="Lato"/>
                <a:sym typeface="Lato"/>
              </a:rPr>
              <a:t>Legacy Modernization</a:t>
            </a:r>
            <a:r>
              <a:rPr lang="en-US" sz="1400" b="0" i="0" u="none" strike="noStrike" cap="none" dirty="0">
                <a:solidFill>
                  <a:srgbClr val="000000"/>
                </a:solidFill>
                <a:latin typeface="Lato"/>
                <a:ea typeface="Lato"/>
                <a:cs typeface="Lato"/>
                <a:sym typeface="Lato"/>
              </a:rPr>
              <a:t>. Also Chennai has no Telemarketing or partners for the same category,</a:t>
            </a: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Bengaluru ,Delhi, Mumbai has no marketing for </a:t>
            </a:r>
            <a:r>
              <a:rPr lang="en-US" sz="1400" b="1" i="0" u="none" strike="noStrike" cap="none" dirty="0">
                <a:solidFill>
                  <a:srgbClr val="000000"/>
                </a:solidFill>
                <a:latin typeface="Lato"/>
                <a:ea typeface="Lato"/>
                <a:cs typeface="Lato"/>
                <a:sym typeface="Lato"/>
              </a:rPr>
              <a:t>Technical Business Solutions</a:t>
            </a:r>
            <a:r>
              <a:rPr lang="en-US" sz="1400" b="0" i="0" u="none" strike="noStrike" cap="none" dirty="0">
                <a:solidFill>
                  <a:srgbClr val="000000"/>
                </a:solidFill>
                <a:latin typeface="Lato"/>
                <a:ea typeface="Lato"/>
                <a:cs typeface="Lato"/>
                <a:sym typeface="Lato"/>
              </a:rPr>
              <a:t>.</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Very Less number of partner led marketing in </a:t>
            </a:r>
            <a:r>
              <a:rPr lang="en-US" sz="1400" b="1" i="0" u="none" strike="noStrike" cap="none" dirty="0">
                <a:solidFill>
                  <a:srgbClr val="000000"/>
                </a:solidFill>
                <a:latin typeface="Lato"/>
                <a:ea typeface="Lato"/>
                <a:cs typeface="Lato"/>
                <a:sym typeface="Lato"/>
              </a:rPr>
              <a:t>Analytic</a:t>
            </a:r>
            <a:r>
              <a:rPr lang="en-US" b="1" dirty="0">
                <a:latin typeface="Lato"/>
                <a:ea typeface="Lato"/>
                <a:cs typeface="Lato"/>
                <a:sym typeface="Lato"/>
              </a:rPr>
              <a:t>s</a:t>
            </a:r>
            <a:r>
              <a:rPr lang="en-US" sz="1400" b="1" i="0" u="none" strike="noStrike" cap="none" dirty="0">
                <a:solidFill>
                  <a:srgbClr val="000000"/>
                </a:solidFill>
                <a:latin typeface="Lato"/>
                <a:ea typeface="Lato"/>
                <a:cs typeface="Lato"/>
                <a:sym typeface="Lato"/>
              </a:rPr>
              <a:t> &amp; Legacy modernization</a:t>
            </a:r>
            <a:r>
              <a:rPr lang="en-US" sz="1400" b="0" i="0" u="none" strike="noStrike" cap="none" dirty="0">
                <a:solidFill>
                  <a:srgbClr val="000000"/>
                </a:solidFill>
                <a:latin typeface="Lato"/>
                <a:ea typeface="Lato"/>
                <a:cs typeface="Lato"/>
                <a:sym typeface="Lato"/>
              </a:rPr>
              <a: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DC5F479B-8304-4828-9363-49FF21DC8DD5}"/>
              </a:ext>
            </a:extLst>
          </p:cNvPr>
          <p:cNvSpPr/>
          <p:nvPr/>
        </p:nvSpPr>
        <p:spPr>
          <a:xfrm>
            <a:off x="11733088" y="0"/>
            <a:ext cx="45891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265817" y="1690688"/>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a:t>
            </a:r>
          </a:p>
          <a:p>
            <a:pPr marL="342900" marR="0" lvl="0" indent="-342900" algn="l" rtl="0">
              <a:lnSpc>
                <a:spcPct val="100000"/>
              </a:lnSpc>
              <a:spcBef>
                <a:spcPts val="0"/>
              </a:spcBef>
              <a:spcAft>
                <a:spcPts val="0"/>
              </a:spcAft>
              <a:buAutoNum type="arabicPeriod"/>
            </a:pPr>
            <a:r>
              <a:rPr lang="en-US" sz="1400" b="0" i="0" u="none" strike="noStrike" cap="none" dirty="0">
                <a:solidFill>
                  <a:srgbClr val="000000"/>
                </a:solidFill>
                <a:latin typeface="Lato"/>
                <a:ea typeface="Lato"/>
                <a:cs typeface="Lato"/>
                <a:sym typeface="Lato"/>
              </a:rPr>
              <a:t>The company needs to retain companies having revenue </a:t>
            </a:r>
            <a:r>
              <a:rPr lang="en-US" sz="1400" b="1" i="0" u="none" strike="noStrike" dirty="0">
                <a:solidFill>
                  <a:srgbClr val="000000"/>
                </a:solidFill>
                <a:effectLst/>
                <a:latin typeface="Calibri" panose="020F0502020204030204" pitchFamily="34" charset="0"/>
              </a:rPr>
              <a:t>100K or less. </a:t>
            </a:r>
            <a:r>
              <a:rPr lang="en-US" sz="1400" i="0" u="none" strike="noStrike" dirty="0">
                <a:solidFill>
                  <a:srgbClr val="000000"/>
                </a:solidFill>
                <a:effectLst/>
                <a:latin typeface="Calibri" panose="020F0502020204030204" pitchFamily="34" charset="0"/>
              </a:rPr>
              <a:t>This companies have much higher conversion rate than other revenue bracketed companies. Also focus should be given upon increasing conversion rates of other revenue sized companies.</a:t>
            </a:r>
          </a:p>
          <a:p>
            <a:pPr marR="0" lvl="0" algn="l" rtl="0">
              <a:lnSpc>
                <a:spcPct val="100000"/>
              </a:lnSpc>
              <a:spcBef>
                <a:spcPts val="0"/>
              </a:spcBef>
              <a:spcAft>
                <a:spcPts val="0"/>
              </a:spcAft>
            </a:pPr>
            <a:r>
              <a:rPr lang="en-US" dirty="0">
                <a:latin typeface="Lato"/>
                <a:ea typeface="Lato"/>
                <a:cs typeface="Lato"/>
                <a:sym typeface="Lato"/>
              </a:rPr>
              <a:t>2. Focus should be given on increasing and optimally using online leads.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3. Need to use enterprise sellers more efficiently.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4. The company needs to focus on its city based marketing channels. </a:t>
            </a:r>
            <a:r>
              <a:rPr lang="en-US" dirty="0">
                <a:latin typeface="Lato"/>
                <a:ea typeface="Lato"/>
                <a:cs typeface="Lato"/>
                <a:sym typeface="Lato"/>
              </a:rPr>
              <a:t>Some of the cities have no marketing leads at all. Without generating awareness among clients it’ll be nearly impossible to increase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690688"/>
            <a:ext cx="7206712" cy="46649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0" marR="0" lvl="0" indent="0" algn="l" rtl="0">
              <a:lnSpc>
                <a:spcPct val="100000"/>
              </a:lnSpc>
              <a:spcBef>
                <a:spcPts val="0"/>
              </a:spcBef>
              <a:spcAft>
                <a:spcPts val="0"/>
              </a:spcAft>
              <a:buNone/>
            </a:pPr>
            <a:r>
              <a:rPr lang="en-US" dirty="0">
                <a:latin typeface="Lato"/>
                <a:ea typeface="Lato"/>
                <a:cs typeface="Lato"/>
                <a:sym typeface="Lato"/>
              </a:rPr>
              <a:t>1.</a:t>
            </a:r>
            <a:r>
              <a:rPr lang="en-US" sz="1400" dirty="0">
                <a:latin typeface="Lato"/>
                <a:ea typeface="Lato"/>
                <a:cs typeface="Lato"/>
                <a:sym typeface="Lato"/>
              </a:rPr>
              <a:t> In each of the category the highest conversion rate the company is getting from companies  which have a revenue sizing of </a:t>
            </a:r>
            <a:r>
              <a:rPr lang="en-US" sz="1400" b="1" i="0" u="none" strike="noStrike" dirty="0">
                <a:solidFill>
                  <a:srgbClr val="000000"/>
                </a:solidFill>
                <a:effectLst/>
                <a:latin typeface="Calibri" panose="020F0502020204030204" pitchFamily="34" charset="0"/>
              </a:rPr>
              <a:t>100K or less. </a:t>
            </a:r>
            <a:r>
              <a:rPr lang="en-US" sz="1400" dirty="0">
                <a:latin typeface="Calibri" panose="020F0502020204030204" pitchFamily="34" charset="0"/>
              </a:rPr>
              <a:t>The other revenue sized company has way less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2. The conversion rate of online leads are very poor. In Legacy Modernization &amp; analytics the company do not have online leads at all. And in ERP Implementation category &amp; Technical Business Solutions the conversion rate is 7% &amp; 5% respectively.</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3. The enterprise sellers has the best conversion rate amongst all. </a:t>
            </a:r>
            <a:r>
              <a:rPr lang="en-US" dirty="0">
                <a:latin typeface="Lato"/>
                <a:ea typeface="Lato"/>
                <a:cs typeface="Lato"/>
                <a:sym typeface="Lato"/>
              </a:rPr>
              <a:t>The company needs to increase them more efficiently to increase the overall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r>
              <a:rPr lang="en-US" sz="1400" b="0" i="0" u="none" strike="noStrike" cap="none" dirty="0">
                <a:solidFill>
                  <a:srgbClr val="000000"/>
                </a:solidFill>
                <a:latin typeface="Lato"/>
                <a:ea typeface="Lato"/>
                <a:cs typeface="Lato"/>
                <a:sym typeface="Lato"/>
              </a:rPr>
              <a:t>4.</a:t>
            </a:r>
            <a:r>
              <a:rPr lang="en-US" dirty="0">
                <a:latin typeface="Lato"/>
                <a:ea typeface="Lato"/>
                <a:cs typeface="Lato"/>
                <a:sym typeface="Lato"/>
              </a:rPr>
              <a:t> Hyderabad , Chennai, Kolkata &amp;Pune has no marketing leads for </a:t>
            </a:r>
            <a:r>
              <a:rPr lang="en-US" b="1" dirty="0">
                <a:latin typeface="Lato"/>
                <a:ea typeface="Lato"/>
                <a:cs typeface="Lato"/>
                <a:sym typeface="Lato"/>
              </a:rPr>
              <a:t>Analytics</a:t>
            </a:r>
            <a:r>
              <a:rPr lang="en-US" dirty="0">
                <a:latin typeface="Lato"/>
                <a:ea typeface="Lato"/>
                <a:cs typeface="Lato"/>
                <a:sym typeface="Lato"/>
              </a:rPr>
              <a:t> category.</a:t>
            </a:r>
            <a:r>
              <a:rPr lang="en-US" sz="1400" b="0" i="0" u="none" strike="noStrike" cap="none" dirty="0">
                <a:solidFill>
                  <a:srgbClr val="000000"/>
                </a:solidFill>
                <a:latin typeface="Lato"/>
                <a:ea typeface="Lato"/>
                <a:cs typeface="Lato"/>
                <a:sym typeface="Lato"/>
              </a:rPr>
              <a:t> Bengaluru ,Delhi, Mumbai has no marketing for </a:t>
            </a:r>
            <a:r>
              <a:rPr lang="en-US" sz="1400" b="1" i="0" u="none" strike="noStrike" cap="none" dirty="0">
                <a:solidFill>
                  <a:srgbClr val="000000"/>
                </a:solidFill>
                <a:latin typeface="Lato"/>
                <a:ea typeface="Lato"/>
                <a:cs typeface="Lato"/>
                <a:sym typeface="Lato"/>
              </a:rPr>
              <a:t>Technical Business Solutions</a:t>
            </a:r>
            <a:r>
              <a:rPr lang="en-US" sz="1400" b="0" i="0" u="none" strike="noStrike" cap="none" dirty="0">
                <a:solidFill>
                  <a:srgbClr val="000000"/>
                </a:solidFill>
                <a:latin typeface="Lato"/>
                <a:ea typeface="Lato"/>
                <a:cs typeface="Lato"/>
                <a:sym typeface="Lato"/>
              </a:rPr>
              <a:t>. No o</a:t>
            </a:r>
            <a:r>
              <a:rPr lang="en-US" dirty="0">
                <a:latin typeface="Lato"/>
                <a:ea typeface="Lato"/>
                <a:cs typeface="Lato"/>
                <a:sym typeface="Lato"/>
              </a:rPr>
              <a:t>nline Leads or Partners in Chennai for </a:t>
            </a:r>
            <a:r>
              <a:rPr lang="en-US" b="1" dirty="0">
                <a:latin typeface="Lato"/>
                <a:ea typeface="Lato"/>
                <a:cs typeface="Lato"/>
                <a:sym typeface="Lato"/>
              </a:rPr>
              <a:t>ERP Implementation </a:t>
            </a:r>
            <a:r>
              <a:rPr lang="en-US" dirty="0">
                <a:latin typeface="Lato"/>
                <a:ea typeface="Lato"/>
                <a:cs typeface="Lato"/>
                <a:sym typeface="Lato"/>
              </a:rPr>
              <a:t>category.</a:t>
            </a:r>
            <a:r>
              <a:rPr lang="en-US" sz="1400" b="0" i="0" u="none" strike="noStrike" cap="none" dirty="0">
                <a:solidFill>
                  <a:srgbClr val="000000"/>
                </a:solidFill>
                <a:latin typeface="Lato"/>
                <a:ea typeface="Lato"/>
                <a:cs typeface="Lato"/>
                <a:sym typeface="Lato"/>
              </a:rPr>
              <a:t> Very Less number of partner led marketing in </a:t>
            </a:r>
            <a:r>
              <a:rPr lang="en-US" sz="1400" b="1" i="0" u="none" strike="noStrike" cap="none" dirty="0">
                <a:solidFill>
                  <a:srgbClr val="000000"/>
                </a:solidFill>
                <a:latin typeface="Lato"/>
                <a:ea typeface="Lato"/>
                <a:cs typeface="Lato"/>
                <a:sym typeface="Lato"/>
              </a:rPr>
              <a:t>Analytic</a:t>
            </a:r>
            <a:r>
              <a:rPr lang="en-US" b="1" dirty="0">
                <a:latin typeface="Lato"/>
                <a:ea typeface="Lato"/>
                <a:cs typeface="Lato"/>
                <a:sym typeface="Lato"/>
              </a:rPr>
              <a:t>s</a:t>
            </a:r>
            <a:r>
              <a:rPr lang="en-US" sz="1400" b="1" i="0" u="none" strike="noStrike" cap="none" dirty="0">
                <a:solidFill>
                  <a:srgbClr val="000000"/>
                </a:solidFill>
                <a:latin typeface="Lato"/>
                <a:ea typeface="Lato"/>
                <a:cs typeface="Lato"/>
                <a:sym typeface="Lato"/>
              </a:rPr>
              <a:t> &amp; Legacy modernization</a:t>
            </a:r>
            <a:r>
              <a:rPr lang="en-US" sz="1400" b="0" i="0" u="none" strike="noStrike" cap="none" dirty="0">
                <a:solidFill>
                  <a:srgbClr val="000000"/>
                </a:solidFill>
                <a:latin typeface="Lato"/>
                <a:ea typeface="Lato"/>
                <a:cs typeface="Lato"/>
                <a:sym typeface="Lato"/>
              </a:rPr>
              <a:t>.</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endParaRPr lang="en-US"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4811B212-99FF-4498-954F-B979FAB1AB20}"/>
              </a:ext>
            </a:extLst>
          </p:cNvPr>
          <p:cNvSpPr/>
          <p:nvPr/>
        </p:nvSpPr>
        <p:spPr>
          <a:xfrm>
            <a:off x="11609798" y="0"/>
            <a:ext cx="58220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B : Presenting Findings</a:t>
            </a:r>
            <a:br>
              <a:rPr lang="en-US" sz="3500" b="1" dirty="0">
                <a:solidFill>
                  <a:srgbClr val="EF413D"/>
                </a:solidFill>
              </a:rPr>
            </a:br>
            <a:r>
              <a:rPr lang="en-US" sz="1000" b="1" dirty="0">
                <a:solidFill>
                  <a:srgbClr val="EF413D"/>
                </a:solidFill>
              </a:rPr>
              <a:t> </a:t>
            </a:r>
            <a:br>
              <a:rPr lang="en-US" b="1" dirty="0"/>
            </a:br>
            <a:r>
              <a:rPr lang="en-US" sz="2800" b="1" i="1" u="sng" dirty="0">
                <a:solidFill>
                  <a:srgbClr val="0070C0"/>
                </a:solidFill>
              </a:rPr>
              <a:t>Using Pyramid Principle</a:t>
            </a:r>
            <a:endParaRPr sz="2800" i="1" u="sng" dirty="0">
              <a:solidFill>
                <a:srgbClr val="0070C0"/>
              </a:solidFill>
            </a:endParaRPr>
          </a:p>
        </p:txBody>
      </p:sp>
      <p:sp>
        <p:nvSpPr>
          <p:cNvPr id="2" name="Rectangle 1">
            <a:extLst>
              <a:ext uri="{FF2B5EF4-FFF2-40B4-BE49-F238E27FC236}">
                <a16:creationId xmlns:a16="http://schemas.microsoft.com/office/drawing/2014/main" id="{86E0D65E-D475-4BED-9BE6-6B9109321CE2}"/>
              </a:ext>
            </a:extLst>
          </p:cNvPr>
          <p:cNvSpPr/>
          <p:nvPr/>
        </p:nvSpPr>
        <p:spPr>
          <a:xfrm>
            <a:off x="3213225" y="1630728"/>
            <a:ext cx="5054886" cy="55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Optimizing Pipeline Conversion Rate </a:t>
            </a:r>
          </a:p>
        </p:txBody>
      </p:sp>
      <p:sp>
        <p:nvSpPr>
          <p:cNvPr id="3" name="Arrow: Down 2">
            <a:extLst>
              <a:ext uri="{FF2B5EF4-FFF2-40B4-BE49-F238E27FC236}">
                <a16:creationId xmlns:a16="http://schemas.microsoft.com/office/drawing/2014/main" id="{A6E77A7B-7E07-469C-BA78-2E3F5FDB6069}"/>
              </a:ext>
            </a:extLst>
          </p:cNvPr>
          <p:cNvSpPr/>
          <p:nvPr/>
        </p:nvSpPr>
        <p:spPr>
          <a:xfrm>
            <a:off x="5611368" y="230131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79DE0C-BDDD-44B6-982E-B445D7EF9FD2}"/>
              </a:ext>
            </a:extLst>
          </p:cNvPr>
          <p:cNvSpPr/>
          <p:nvPr/>
        </p:nvSpPr>
        <p:spPr>
          <a:xfrm>
            <a:off x="1327045" y="3429000"/>
            <a:ext cx="1325366" cy="49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Retention</a:t>
            </a:r>
          </a:p>
        </p:txBody>
      </p:sp>
      <p:sp>
        <p:nvSpPr>
          <p:cNvPr id="5" name="Rectangle 4">
            <a:extLst>
              <a:ext uri="{FF2B5EF4-FFF2-40B4-BE49-F238E27FC236}">
                <a16:creationId xmlns:a16="http://schemas.microsoft.com/office/drawing/2014/main" id="{67904405-7B96-45EE-8601-A314D5EA0DC5}"/>
              </a:ext>
            </a:extLst>
          </p:cNvPr>
          <p:cNvSpPr/>
          <p:nvPr/>
        </p:nvSpPr>
        <p:spPr>
          <a:xfrm>
            <a:off x="4538229" y="3431641"/>
            <a:ext cx="2812568" cy="49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7" name="Rectangle 6">
            <a:extLst>
              <a:ext uri="{FF2B5EF4-FFF2-40B4-BE49-F238E27FC236}">
                <a16:creationId xmlns:a16="http://schemas.microsoft.com/office/drawing/2014/main" id="{C38CBC67-1303-46A8-8449-001EBA5FFBBB}"/>
              </a:ext>
            </a:extLst>
          </p:cNvPr>
          <p:cNvSpPr/>
          <p:nvPr/>
        </p:nvSpPr>
        <p:spPr>
          <a:xfrm>
            <a:off x="9388916" y="3457400"/>
            <a:ext cx="1577067" cy="46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a:t>
            </a:r>
          </a:p>
        </p:txBody>
      </p:sp>
      <p:sp>
        <p:nvSpPr>
          <p:cNvPr id="8" name="Arrow: Down 7">
            <a:extLst>
              <a:ext uri="{FF2B5EF4-FFF2-40B4-BE49-F238E27FC236}">
                <a16:creationId xmlns:a16="http://schemas.microsoft.com/office/drawing/2014/main" id="{BE1063B5-4699-4160-837D-4FB98D38C3F7}"/>
              </a:ext>
            </a:extLst>
          </p:cNvPr>
          <p:cNvSpPr/>
          <p:nvPr/>
        </p:nvSpPr>
        <p:spPr>
          <a:xfrm>
            <a:off x="1756881" y="4191856"/>
            <a:ext cx="287676" cy="554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EEFA461-BC57-4A76-908E-FDE46D302316}"/>
              </a:ext>
            </a:extLst>
          </p:cNvPr>
          <p:cNvSpPr/>
          <p:nvPr/>
        </p:nvSpPr>
        <p:spPr>
          <a:xfrm>
            <a:off x="4958546" y="4191855"/>
            <a:ext cx="268806" cy="554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6726D8C-A06E-49C6-99F1-2CF43F520B85}"/>
              </a:ext>
            </a:extLst>
          </p:cNvPr>
          <p:cNvSpPr/>
          <p:nvPr/>
        </p:nvSpPr>
        <p:spPr>
          <a:xfrm>
            <a:off x="6266155" y="4194129"/>
            <a:ext cx="268806" cy="552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E299F21-88A9-4703-8FDD-22F8343BC4B6}"/>
              </a:ext>
            </a:extLst>
          </p:cNvPr>
          <p:cNvSpPr/>
          <p:nvPr/>
        </p:nvSpPr>
        <p:spPr>
          <a:xfrm>
            <a:off x="9511770" y="4162166"/>
            <a:ext cx="268806" cy="552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17EA12-CCD6-4341-A644-D99A93F9EF39}"/>
              </a:ext>
            </a:extLst>
          </p:cNvPr>
          <p:cNvSpPr/>
          <p:nvPr/>
        </p:nvSpPr>
        <p:spPr>
          <a:xfrm>
            <a:off x="1032552" y="5101219"/>
            <a:ext cx="1736333"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Retention of 100k or less revenue companies.</a:t>
            </a:r>
          </a:p>
        </p:txBody>
      </p:sp>
      <p:sp>
        <p:nvSpPr>
          <p:cNvPr id="13" name="Rectangle 12">
            <a:extLst>
              <a:ext uri="{FF2B5EF4-FFF2-40B4-BE49-F238E27FC236}">
                <a16:creationId xmlns:a16="http://schemas.microsoft.com/office/drawing/2014/main" id="{40776B02-7182-49A8-9E82-E606187E6986}"/>
              </a:ext>
            </a:extLst>
          </p:cNvPr>
          <p:cNvSpPr/>
          <p:nvPr/>
        </p:nvSpPr>
        <p:spPr>
          <a:xfrm>
            <a:off x="3760613" y="5101215"/>
            <a:ext cx="1555233"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Focus on increasing conversion rate of other revenue bracketed companies.</a:t>
            </a:r>
          </a:p>
        </p:txBody>
      </p:sp>
      <p:sp>
        <p:nvSpPr>
          <p:cNvPr id="14" name="Rectangle 13">
            <a:extLst>
              <a:ext uri="{FF2B5EF4-FFF2-40B4-BE49-F238E27FC236}">
                <a16:creationId xmlns:a16="http://schemas.microsoft.com/office/drawing/2014/main" id="{0B31FDF3-B4A9-4C1A-80A4-F7AEE3E903CB}"/>
              </a:ext>
            </a:extLst>
          </p:cNvPr>
          <p:cNvSpPr/>
          <p:nvPr/>
        </p:nvSpPr>
        <p:spPr>
          <a:xfrm>
            <a:off x="6173777" y="5101215"/>
            <a:ext cx="1555234"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enterprising sellers more efficiently </a:t>
            </a:r>
          </a:p>
        </p:txBody>
      </p:sp>
      <p:sp>
        <p:nvSpPr>
          <p:cNvPr id="15" name="Arrow: Down 14">
            <a:extLst>
              <a:ext uri="{FF2B5EF4-FFF2-40B4-BE49-F238E27FC236}">
                <a16:creationId xmlns:a16="http://schemas.microsoft.com/office/drawing/2014/main" id="{A0E21288-3BB5-44EF-9FCF-549B57BD524B}"/>
              </a:ext>
            </a:extLst>
          </p:cNvPr>
          <p:cNvSpPr/>
          <p:nvPr/>
        </p:nvSpPr>
        <p:spPr>
          <a:xfrm>
            <a:off x="10697177" y="4162167"/>
            <a:ext cx="268806" cy="552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E1C55E-8295-4823-BEBF-58C99C623F83}"/>
              </a:ext>
            </a:extLst>
          </p:cNvPr>
          <p:cNvSpPr/>
          <p:nvPr/>
        </p:nvSpPr>
        <p:spPr>
          <a:xfrm>
            <a:off x="10691117" y="5101215"/>
            <a:ext cx="1325366"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 city based on cities.</a:t>
            </a:r>
          </a:p>
        </p:txBody>
      </p:sp>
      <p:sp>
        <p:nvSpPr>
          <p:cNvPr id="17" name="Rectangle 16">
            <a:extLst>
              <a:ext uri="{FF2B5EF4-FFF2-40B4-BE49-F238E27FC236}">
                <a16:creationId xmlns:a16="http://schemas.microsoft.com/office/drawing/2014/main" id="{612BA6DF-AE0C-4011-9EBB-A0BEDBD22DAC}"/>
              </a:ext>
            </a:extLst>
          </p:cNvPr>
          <p:cNvSpPr/>
          <p:nvPr/>
        </p:nvSpPr>
        <p:spPr>
          <a:xfrm>
            <a:off x="8586942" y="5101215"/>
            <a:ext cx="1325365"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 online leads</a:t>
            </a:r>
          </a:p>
        </p:txBody>
      </p:sp>
      <p:sp>
        <p:nvSpPr>
          <p:cNvPr id="6" name="TextBox 5">
            <a:extLst>
              <a:ext uri="{FF2B5EF4-FFF2-40B4-BE49-F238E27FC236}">
                <a16:creationId xmlns:a16="http://schemas.microsoft.com/office/drawing/2014/main" id="{A8F29D31-6689-4B17-BB5B-F23236AE3C0F}"/>
              </a:ext>
            </a:extLst>
          </p:cNvPr>
          <p:cNvSpPr txBox="1"/>
          <p:nvPr/>
        </p:nvSpPr>
        <p:spPr>
          <a:xfrm>
            <a:off x="137417" y="1630728"/>
            <a:ext cx="11917166" cy="5219272"/>
          </a:xfrm>
          <a:prstGeom prst="rect">
            <a:avLst/>
          </a:prstGeom>
          <a:noFill/>
          <a:ln>
            <a:solidFill>
              <a:schemeClr val="tx1"/>
            </a:solidFill>
          </a:ln>
        </p:spPr>
        <p:txBody>
          <a:bodyPr wrap="square" rtlCol="0">
            <a:spAutoFit/>
          </a:bodyPr>
          <a:lstStyle/>
          <a:p>
            <a:endParaRPr lang="en-US" dirty="0"/>
          </a:p>
        </p:txBody>
      </p:sp>
      <p:sp>
        <p:nvSpPr>
          <p:cNvPr id="18" name="Rectangle 17">
            <a:extLst>
              <a:ext uri="{FF2B5EF4-FFF2-40B4-BE49-F238E27FC236}">
                <a16:creationId xmlns:a16="http://schemas.microsoft.com/office/drawing/2014/main" id="{165A0F33-D677-467F-B10C-A643C4F94A30}"/>
              </a:ext>
            </a:extLst>
          </p:cNvPr>
          <p:cNvSpPr/>
          <p:nvPr/>
        </p:nvSpPr>
        <p:spPr>
          <a:xfrm>
            <a:off x="11691991" y="0"/>
            <a:ext cx="500009" cy="305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764BB-2D03-4203-A46A-A53EB65C57E3}"/>
              </a:ext>
            </a:extLst>
          </p:cNvPr>
          <p:cNvSpPr>
            <a:spLocks noGrp="1"/>
          </p:cNvSpPr>
          <p:nvPr>
            <p:ph type="title"/>
          </p:nvPr>
        </p:nvSpPr>
        <p:spPr>
          <a:xfrm>
            <a:off x="839788" y="365125"/>
            <a:ext cx="10515600" cy="908871"/>
          </a:xfrm>
        </p:spPr>
        <p:txBody>
          <a:bodyPr/>
          <a:lstStyle/>
          <a:p>
            <a:pPr algn="ctr"/>
            <a:r>
              <a:rPr lang="en-US" b="1" i="1" u="sng" dirty="0">
                <a:solidFill>
                  <a:srgbClr val="C00000"/>
                </a:solidFill>
              </a:rPr>
              <a:t>Index</a:t>
            </a:r>
          </a:p>
        </p:txBody>
      </p:sp>
      <p:sp>
        <p:nvSpPr>
          <p:cNvPr id="7" name="Text Placeholder 6">
            <a:extLst>
              <a:ext uri="{FF2B5EF4-FFF2-40B4-BE49-F238E27FC236}">
                <a16:creationId xmlns:a16="http://schemas.microsoft.com/office/drawing/2014/main" id="{CD06D5AF-4E9D-4D4C-B63F-21E7DDE04955}"/>
              </a:ext>
            </a:extLst>
          </p:cNvPr>
          <p:cNvSpPr>
            <a:spLocks noGrp="1"/>
          </p:cNvSpPr>
          <p:nvPr>
            <p:ph type="body" idx="1"/>
          </p:nvPr>
        </p:nvSpPr>
        <p:spPr>
          <a:xfrm>
            <a:off x="839788" y="1376737"/>
            <a:ext cx="6464779" cy="729465"/>
          </a:xfrm>
        </p:spPr>
        <p:txBody>
          <a:bodyPr/>
          <a:lstStyle/>
          <a:p>
            <a:pPr algn="ctr"/>
            <a:r>
              <a:rPr lang="en-US" sz="3200" i="1" u="sng" dirty="0"/>
              <a:t>Contents</a:t>
            </a:r>
          </a:p>
        </p:txBody>
      </p:sp>
      <p:sp>
        <p:nvSpPr>
          <p:cNvPr id="8" name="Text Placeholder 7">
            <a:extLst>
              <a:ext uri="{FF2B5EF4-FFF2-40B4-BE49-F238E27FC236}">
                <a16:creationId xmlns:a16="http://schemas.microsoft.com/office/drawing/2014/main" id="{826FF7E3-0FA8-49D0-A072-ED17369E1038}"/>
              </a:ext>
            </a:extLst>
          </p:cNvPr>
          <p:cNvSpPr>
            <a:spLocks noGrp="1"/>
          </p:cNvSpPr>
          <p:nvPr>
            <p:ph type="body" idx="2"/>
          </p:nvPr>
        </p:nvSpPr>
        <p:spPr>
          <a:xfrm>
            <a:off x="729466" y="2505075"/>
            <a:ext cx="7032302" cy="3684588"/>
          </a:xfrm>
        </p:spPr>
        <p:txBody>
          <a:bodyPr/>
          <a:lstStyle/>
          <a:p>
            <a:pPr marL="565150" indent="-514350">
              <a:buFont typeface="+mj-lt"/>
              <a:buAutoNum type="arabicPeriod"/>
            </a:pPr>
            <a:r>
              <a:rPr lang="en-US" sz="1800" b="1" i="1" dirty="0"/>
              <a:t>Understanding Problem- Using 5W’s Framework</a:t>
            </a:r>
          </a:p>
          <a:p>
            <a:pPr marL="565150" indent="-514350">
              <a:buFont typeface="+mj-lt"/>
              <a:buAutoNum type="arabicPeriod"/>
            </a:pPr>
            <a:r>
              <a:rPr lang="en-US" sz="1800" b="1" i="1" dirty="0"/>
              <a:t>Understanding Problem- Using SPIN Framework</a:t>
            </a:r>
          </a:p>
          <a:p>
            <a:pPr marL="565150" indent="-514350">
              <a:buFont typeface="+mj-lt"/>
              <a:buAutoNum type="arabicPeriod"/>
            </a:pPr>
            <a:r>
              <a:rPr lang="en-US" sz="1800" b="1" i="1" dirty="0"/>
              <a:t>Formulating Hypothesis- 4P’s Framework</a:t>
            </a:r>
          </a:p>
          <a:p>
            <a:pPr marL="565150" indent="-514350">
              <a:buFont typeface="+mj-lt"/>
              <a:buAutoNum type="arabicPeriod"/>
            </a:pPr>
            <a:r>
              <a:rPr lang="en-US" sz="1800" b="1" i="1" dirty="0"/>
              <a:t>Formulating Hypothesis- 4P’s Framework (</a:t>
            </a:r>
            <a:r>
              <a:rPr lang="en-US" sz="1600" b="1" i="1" dirty="0"/>
              <a:t>Issue Tree Model)</a:t>
            </a:r>
          </a:p>
          <a:p>
            <a:pPr marL="565150" indent="-514350">
              <a:buFont typeface="+mj-lt"/>
              <a:buAutoNum type="arabicPeriod"/>
            </a:pPr>
            <a:r>
              <a:rPr lang="en-US" sz="1800" b="1" i="1" dirty="0"/>
              <a:t>Formulating Hypothesis- 4P’s Framework(Product)</a:t>
            </a:r>
          </a:p>
          <a:p>
            <a:pPr marL="565150" indent="-514350">
              <a:buFont typeface="+mj-lt"/>
              <a:buAutoNum type="arabicPeriod"/>
            </a:pPr>
            <a:r>
              <a:rPr lang="en-US" sz="1800" b="1" i="1" dirty="0"/>
              <a:t>Formulating Hypothesis- 4P’s Framework(Price)</a:t>
            </a:r>
          </a:p>
          <a:p>
            <a:pPr marL="565150" indent="-514350">
              <a:buFont typeface="+mj-lt"/>
              <a:buAutoNum type="arabicPeriod"/>
            </a:pPr>
            <a:r>
              <a:rPr lang="en-US" sz="1800" b="1" i="1" dirty="0"/>
              <a:t>Formulating Hypothesis- 4P’s Framework(Promotion)</a:t>
            </a:r>
          </a:p>
          <a:p>
            <a:pPr marL="565150" indent="-514350">
              <a:buFont typeface="+mj-lt"/>
              <a:buAutoNum type="arabicPeriod"/>
            </a:pPr>
            <a:r>
              <a:rPr lang="en-US" sz="1800" b="1" i="1" dirty="0"/>
              <a:t>Formulating Hypothesis- 4P’s Framework(Place)</a:t>
            </a:r>
          </a:p>
          <a:p>
            <a:pPr marL="565150" indent="-514350">
              <a:buFont typeface="+mj-lt"/>
              <a:buAutoNum type="arabicPeriod"/>
            </a:pPr>
            <a:r>
              <a:rPr lang="en-US" sz="1800" b="1" i="1" dirty="0"/>
              <a:t>Generating Insights</a:t>
            </a:r>
          </a:p>
          <a:p>
            <a:pPr marL="565150" indent="-514350">
              <a:buFont typeface="+mj-lt"/>
              <a:buAutoNum type="arabicPeriod"/>
            </a:pPr>
            <a:r>
              <a:rPr lang="en-US" sz="1800" b="1" i="1" dirty="0"/>
              <a:t> Presenting Findings – Pyramid Principle</a:t>
            </a:r>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600" b="1" i="1" dirty="0"/>
          </a:p>
          <a:p>
            <a:pPr marL="565150" indent="-514350">
              <a:buFont typeface="+mj-lt"/>
              <a:buAutoNum type="arabicPeriod"/>
            </a:pPr>
            <a:endParaRPr lang="en-US" sz="1600" b="1" i="1" dirty="0"/>
          </a:p>
          <a:p>
            <a:pPr marL="50800" indent="0">
              <a:buNone/>
            </a:pPr>
            <a:endParaRPr lang="en-US" sz="1600" b="1" i="1" dirty="0"/>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800" b="1" i="1" dirty="0"/>
          </a:p>
        </p:txBody>
      </p:sp>
      <p:sp>
        <p:nvSpPr>
          <p:cNvPr id="9" name="Text Placeholder 8">
            <a:extLst>
              <a:ext uri="{FF2B5EF4-FFF2-40B4-BE49-F238E27FC236}">
                <a16:creationId xmlns:a16="http://schemas.microsoft.com/office/drawing/2014/main" id="{5C49DCFB-E10A-44CE-9839-CBCEC83A2904}"/>
              </a:ext>
            </a:extLst>
          </p:cNvPr>
          <p:cNvSpPr>
            <a:spLocks noGrp="1"/>
          </p:cNvSpPr>
          <p:nvPr>
            <p:ph type="body" idx="3"/>
          </p:nvPr>
        </p:nvSpPr>
        <p:spPr>
          <a:xfrm>
            <a:off x="8325294" y="1376737"/>
            <a:ext cx="2764464" cy="729465"/>
          </a:xfrm>
        </p:spPr>
        <p:txBody>
          <a:bodyPr/>
          <a:lstStyle/>
          <a:p>
            <a:pPr algn="ctr"/>
            <a:r>
              <a:rPr lang="en-US" sz="3200" i="1" u="sng" dirty="0"/>
              <a:t>Page No</a:t>
            </a:r>
            <a:r>
              <a:rPr lang="en-US" i="1" u="sng" dirty="0"/>
              <a:t>.</a:t>
            </a:r>
          </a:p>
        </p:txBody>
      </p:sp>
      <p:sp>
        <p:nvSpPr>
          <p:cNvPr id="10" name="Text Placeholder 9">
            <a:extLst>
              <a:ext uri="{FF2B5EF4-FFF2-40B4-BE49-F238E27FC236}">
                <a16:creationId xmlns:a16="http://schemas.microsoft.com/office/drawing/2014/main" id="{78F53995-59AD-4DA4-8994-726098F66DA3}"/>
              </a:ext>
            </a:extLst>
          </p:cNvPr>
          <p:cNvSpPr>
            <a:spLocks noGrp="1"/>
          </p:cNvSpPr>
          <p:nvPr>
            <p:ph type="body" idx="4"/>
          </p:nvPr>
        </p:nvSpPr>
        <p:spPr>
          <a:xfrm>
            <a:off x="8325293" y="2505075"/>
            <a:ext cx="2764464" cy="3684588"/>
          </a:xfrm>
        </p:spPr>
        <p:txBody>
          <a:bodyPr/>
          <a:lstStyle/>
          <a:p>
            <a:pPr algn="ctr">
              <a:buFont typeface="Courier New" panose="02070309020205020404" pitchFamily="49" charset="0"/>
              <a:buChar char="o"/>
            </a:pPr>
            <a:r>
              <a:rPr lang="en-US" sz="1800" b="1" i="1" dirty="0"/>
              <a:t>1</a:t>
            </a:r>
          </a:p>
          <a:p>
            <a:pPr algn="ctr">
              <a:buFont typeface="Courier New" panose="02070309020205020404" pitchFamily="49" charset="0"/>
              <a:buChar char="o"/>
            </a:pPr>
            <a:r>
              <a:rPr lang="en-US" sz="1800" b="1" i="1" dirty="0"/>
              <a:t>2</a:t>
            </a:r>
          </a:p>
          <a:p>
            <a:pPr algn="ctr">
              <a:buFont typeface="Courier New" panose="02070309020205020404" pitchFamily="49" charset="0"/>
              <a:buChar char="o"/>
            </a:pPr>
            <a:r>
              <a:rPr lang="en-US" sz="1800" b="1" i="1" dirty="0"/>
              <a:t>3</a:t>
            </a:r>
          </a:p>
          <a:p>
            <a:pPr algn="ctr">
              <a:buFont typeface="Courier New" panose="02070309020205020404" pitchFamily="49" charset="0"/>
              <a:buChar char="o"/>
            </a:pPr>
            <a:r>
              <a:rPr lang="en-US" sz="1800" b="1" i="1" dirty="0"/>
              <a:t>4</a:t>
            </a:r>
          </a:p>
          <a:p>
            <a:pPr algn="ctr">
              <a:buFont typeface="Courier New" panose="02070309020205020404" pitchFamily="49" charset="0"/>
              <a:buChar char="o"/>
            </a:pPr>
            <a:r>
              <a:rPr lang="en-US" sz="1800" b="1" i="1" dirty="0"/>
              <a:t>5</a:t>
            </a:r>
          </a:p>
          <a:p>
            <a:pPr algn="ctr">
              <a:buFont typeface="Courier New" panose="02070309020205020404" pitchFamily="49" charset="0"/>
              <a:buChar char="o"/>
            </a:pPr>
            <a:r>
              <a:rPr lang="en-US" sz="1800" b="1" i="1" dirty="0"/>
              <a:t>6</a:t>
            </a:r>
          </a:p>
          <a:p>
            <a:pPr algn="ctr">
              <a:buFont typeface="Courier New" panose="02070309020205020404" pitchFamily="49" charset="0"/>
              <a:buChar char="o"/>
            </a:pPr>
            <a:r>
              <a:rPr lang="en-US" sz="1800" b="1" i="1" dirty="0"/>
              <a:t>7-8</a:t>
            </a:r>
          </a:p>
          <a:p>
            <a:pPr algn="ctr">
              <a:buFont typeface="Courier New" panose="02070309020205020404" pitchFamily="49" charset="0"/>
              <a:buChar char="o"/>
            </a:pPr>
            <a:r>
              <a:rPr lang="en-US" sz="1800" b="1" i="1" dirty="0"/>
              <a:t>9</a:t>
            </a:r>
          </a:p>
          <a:p>
            <a:pPr algn="ctr">
              <a:buFont typeface="Courier New" panose="02070309020205020404" pitchFamily="49" charset="0"/>
              <a:buChar char="o"/>
            </a:pPr>
            <a:r>
              <a:rPr lang="en-US" sz="1800" b="1" i="1" dirty="0"/>
              <a:t>10-15</a:t>
            </a:r>
          </a:p>
          <a:p>
            <a:pPr algn="ctr">
              <a:buFont typeface="Courier New" panose="02070309020205020404" pitchFamily="49" charset="0"/>
              <a:buChar char="o"/>
            </a:pPr>
            <a:r>
              <a:rPr lang="en-US" sz="1800" b="1" i="1" dirty="0"/>
              <a:t>16</a:t>
            </a:r>
          </a:p>
        </p:txBody>
      </p:sp>
    </p:spTree>
    <p:extLst>
      <p:ext uri="{BB962C8B-B14F-4D97-AF65-F5344CB8AC3E}">
        <p14:creationId xmlns:p14="http://schemas.microsoft.com/office/powerpoint/2010/main" val="389197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1"/>
            <a:ext cx="10515600" cy="173633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1. Understanding the Problem</a:t>
            </a:r>
            <a:br>
              <a:rPr lang="en-US" sz="3500" b="1" dirty="0">
                <a:solidFill>
                  <a:srgbClr val="EF413D"/>
                </a:solidFill>
              </a:rPr>
            </a:br>
            <a:r>
              <a:rPr lang="en-US" sz="1000" b="1" dirty="0">
                <a:solidFill>
                  <a:srgbClr val="EF413D"/>
                </a:solidFill>
              </a:rPr>
              <a:t> </a:t>
            </a:r>
            <a:br>
              <a:rPr lang="en-US" b="1" dirty="0"/>
            </a:br>
            <a:r>
              <a:rPr lang="en-US" sz="3200" b="1" i="1" u="sng" dirty="0">
                <a:solidFill>
                  <a:srgbClr val="C00000"/>
                </a:solidFill>
              </a:rPr>
              <a:t>Using</a:t>
            </a:r>
            <a:r>
              <a:rPr lang="en-US" b="1" i="1" u="sng" dirty="0">
                <a:solidFill>
                  <a:srgbClr val="C00000"/>
                </a:solidFill>
              </a:rPr>
              <a:t> </a:t>
            </a:r>
            <a:r>
              <a:rPr lang="en-US" sz="3200" b="1" i="1" u="sng" dirty="0">
                <a:solidFill>
                  <a:srgbClr val="C00000"/>
                </a:solidFill>
              </a:rPr>
              <a:t>5W Framework</a:t>
            </a:r>
            <a:endParaRPr sz="3200" b="1" i="1" u="sng" dirty="0">
              <a:solidFill>
                <a:srgbClr val="C00000"/>
              </a:solidFill>
            </a:endParaRPr>
          </a:p>
        </p:txBody>
      </p:sp>
      <p:grpSp>
        <p:nvGrpSpPr>
          <p:cNvPr id="100" name="Google Shape;100;p14"/>
          <p:cNvGrpSpPr/>
          <p:nvPr/>
        </p:nvGrpSpPr>
        <p:grpSpPr>
          <a:xfrm>
            <a:off x="589265" y="2008707"/>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1.The Sales Team</a:t>
              </a:r>
            </a:p>
            <a:p>
              <a:pPr marL="0" marR="0" lvl="0" indent="0" algn="l" rtl="0">
                <a:lnSpc>
                  <a:spcPct val="100000"/>
                </a:lnSpc>
                <a:spcBef>
                  <a:spcPts val="0"/>
                </a:spcBef>
                <a:spcAft>
                  <a:spcPts val="0"/>
                </a:spcAft>
                <a:buNone/>
              </a:pPr>
              <a:r>
                <a:rPr lang="en-US" dirty="0">
                  <a:latin typeface="Lato"/>
                  <a:ea typeface="Lato"/>
                  <a:cs typeface="Lato"/>
                  <a:sym typeface="Lato"/>
                </a:rPr>
                <a:t>2.The Marketing Team</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 leads that are generated versus converted is lower than expected. </a:t>
              </a:r>
              <a:r>
                <a:rPr lang="en-US" dirty="0">
                  <a:latin typeface="Lato"/>
                  <a:ea typeface="Lato"/>
                  <a:cs typeface="Lato"/>
                  <a:sym typeface="Lato"/>
                </a:rPr>
                <a:t>The conversion is around 25% of the total lead generated.</a:t>
              </a:r>
              <a:endParaRPr lang="en-US" sz="1400" b="0" i="0" u="none" strike="noStrike" cap="none" dirty="0">
                <a:solidFill>
                  <a:srgbClr val="000000"/>
                </a:solidFill>
                <a:latin typeface="Lato"/>
                <a:ea typeface="Lato"/>
                <a:cs typeface="Lato"/>
                <a:sym typeface="Lato"/>
              </a:endParaRPr>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When?</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b="0" i="0" dirty="0">
                  <a:solidFill>
                    <a:srgbClr val="091E42"/>
                  </a:solidFill>
                  <a:effectLst/>
                  <a:latin typeface="freight-text-pro"/>
                </a:rPr>
                <a:t>The company’s sales pipeline conversion percentage has dropped from 35% at the end of the last fiscal (FY 2017-18) to 25% at present</a:t>
              </a:r>
              <a:endParaRPr sz="1400" b="0" i="0" u="none" strike="noStrike" cap="none" dirty="0">
                <a:solidFill>
                  <a:srgbClr val="000000"/>
                </a:solidFill>
                <a:latin typeface="Lato"/>
                <a:ea typeface="Lato"/>
                <a:cs typeface="Lato"/>
                <a:sym typeface="Lato"/>
              </a:endParaRPr>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How?</a:t>
              </a: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Marketing Related issue.</a:t>
              </a:r>
            </a:p>
            <a:p>
              <a:pPr marL="0" marR="0" lvl="0" indent="0" algn="l" rtl="0">
                <a:lnSpc>
                  <a:spcPct val="100000"/>
                </a:lnSpc>
                <a:spcBef>
                  <a:spcPts val="0"/>
                </a:spcBef>
                <a:spcAft>
                  <a:spcPts val="0"/>
                </a:spcAft>
                <a:buNone/>
              </a:pPr>
              <a:r>
                <a:rPr lang="en-US" dirty="0">
                  <a:latin typeface="Lato"/>
                  <a:ea typeface="Lato"/>
                  <a:cs typeface="Lato"/>
                  <a:sym typeface="Lato"/>
                </a:rPr>
                <a:t>We’re are not targeting the right audience and marketing events has reduced.</a:t>
              </a:r>
              <a:endParaRPr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The prospective customers. They are either not satisfied with the products or we’re not targeting the right audience at the right time,</a:t>
              </a:r>
              <a:endParaRPr lang="en-US" sz="1400" b="0" i="0" u="none" strike="noStrike" cap="none" dirty="0">
                <a:solidFill>
                  <a:srgbClr val="000000"/>
                </a:solidFill>
                <a:latin typeface="Lato"/>
                <a:ea typeface="Lato"/>
                <a:cs typeface="Lato"/>
                <a:sym typeface="Lato"/>
              </a:endParaRPr>
            </a:p>
          </p:txBody>
        </p:sp>
      </p:grpSp>
      <p:sp>
        <p:nvSpPr>
          <p:cNvPr id="2" name="Rectangle 1">
            <a:extLst>
              <a:ext uri="{FF2B5EF4-FFF2-40B4-BE49-F238E27FC236}">
                <a16:creationId xmlns:a16="http://schemas.microsoft.com/office/drawing/2014/main" id="{CC4081A6-1FAE-4029-8919-CABB067B8EB1}"/>
              </a:ext>
            </a:extLst>
          </p:cNvPr>
          <p:cNvSpPr/>
          <p:nvPr/>
        </p:nvSpPr>
        <p:spPr>
          <a:xfrm>
            <a:off x="11712539" y="0"/>
            <a:ext cx="479461" cy="452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2. Understanding the Problem</a:t>
            </a:r>
            <a:br>
              <a:rPr lang="en-US" sz="3500" b="1" dirty="0">
                <a:solidFill>
                  <a:srgbClr val="EF413D"/>
                </a:solidFill>
              </a:rPr>
            </a:br>
            <a:r>
              <a:rPr lang="en-US" sz="1000" b="1" dirty="0">
                <a:solidFill>
                  <a:srgbClr val="EF413D"/>
                </a:solidFill>
              </a:rPr>
              <a:t> </a:t>
            </a:r>
            <a:br>
              <a:rPr lang="en-US" b="1" dirty="0"/>
            </a:br>
            <a:r>
              <a:rPr lang="en-US" sz="3200" b="1" i="1" u="sng" dirty="0">
                <a:solidFill>
                  <a:srgbClr val="C00000"/>
                </a:solidFill>
              </a:rPr>
              <a:t>Using SPIN Framework</a:t>
            </a:r>
            <a:endParaRPr sz="3200" i="1" u="sng" dirty="0">
              <a:solidFill>
                <a:srgbClr val="C00000"/>
              </a:solidFill>
            </a:endParaRPr>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R="0" lvl="0" algn="l" rtl="0">
                <a:lnSpc>
                  <a:spcPct val="100000"/>
                </a:lnSpc>
                <a:spcBef>
                  <a:spcPts val="0"/>
                </a:spcBef>
                <a:spcAft>
                  <a:spcPts val="0"/>
                </a:spcAft>
              </a:pPr>
              <a:r>
                <a:rPr lang="en-US" sz="1400" b="0" i="0" u="none" strike="noStrike" cap="none" dirty="0">
                  <a:solidFill>
                    <a:srgbClr val="000000"/>
                  </a:solidFill>
                  <a:latin typeface="Lato"/>
                  <a:ea typeface="Lato"/>
                  <a:cs typeface="Lato"/>
                  <a:sym typeface="Lato"/>
                </a:rPr>
                <a:t>1.Which marketing channels do we use?</a:t>
              </a:r>
            </a:p>
            <a:p>
              <a:pPr marL="342900" marR="0" lvl="0" indent="-342900" algn="l" rtl="0">
                <a:lnSpc>
                  <a:spcPct val="100000"/>
                </a:lnSpc>
                <a:spcBef>
                  <a:spcPts val="0"/>
                </a:spcBef>
                <a:spcAft>
                  <a:spcPts val="0"/>
                </a:spcAft>
                <a:buAutoNum type="arabicPeriod"/>
              </a:pPr>
              <a:endParaRPr lang="en-US" sz="1400" b="0" i="0" u="none" strike="noStrike" cap="none" dirty="0">
                <a:solidFill>
                  <a:srgbClr val="000000"/>
                </a:solidFill>
                <a:latin typeface="Lato"/>
                <a:ea typeface="Lato"/>
                <a:cs typeface="Lato"/>
                <a:sym typeface="Lato"/>
              </a:endParaRPr>
            </a:p>
            <a:p>
              <a:pPr lvl="1"/>
              <a:r>
                <a:rPr lang="en-US" dirty="0">
                  <a:latin typeface="Lato"/>
                  <a:ea typeface="Lato"/>
                  <a:cs typeface="Lato"/>
                  <a:sym typeface="Lato"/>
                </a:rPr>
                <a:t>2. What is the strength of the     marketing team?</a:t>
              </a:r>
            </a:p>
            <a:p>
              <a:pPr lvl="1"/>
              <a:r>
                <a:rPr lang="en-US" b="0" i="0" u="none" strike="noStrike" cap="none" dirty="0">
                  <a:solidFill>
                    <a:srgbClr val="000000"/>
                  </a:solidFill>
                  <a:latin typeface="Lato"/>
                  <a:ea typeface="Lato"/>
                  <a:cs typeface="Lato"/>
                  <a:sym typeface="Lato"/>
                </a:rPr>
                <a:t> </a:t>
              </a:r>
            </a:p>
            <a:p>
              <a:pPr lvl="1"/>
              <a:r>
                <a:rPr lang="en-US" dirty="0">
                  <a:latin typeface="Lato"/>
                  <a:ea typeface="Lato"/>
                  <a:cs typeface="Lato"/>
                  <a:sym typeface="Lato"/>
                </a:rPr>
                <a:t>3. How many marketing events are we launching every year?</a:t>
              </a:r>
            </a:p>
            <a:p>
              <a:pPr lvl="1"/>
              <a:endParaRPr lang="en-US" b="0" i="0" u="none" strike="noStrike" cap="none" dirty="0">
                <a:solidFill>
                  <a:srgbClr val="000000"/>
                </a:solidFill>
                <a:latin typeface="Lato"/>
                <a:ea typeface="Lato"/>
                <a:cs typeface="Lato"/>
                <a:sym typeface="Lato"/>
              </a:endParaRPr>
            </a:p>
            <a:p>
              <a:pPr lvl="1"/>
              <a:r>
                <a:rPr lang="en-US" dirty="0">
                  <a:latin typeface="Lato"/>
                  <a:ea typeface="Lato"/>
                  <a:cs typeface="Lato"/>
                  <a:sym typeface="Lato"/>
                </a:rPr>
                <a:t>4. What is the budget allocated to sales &amp; marketing?</a:t>
              </a:r>
              <a:endParaRPr lang="en-US"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Problem</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Do you think the social marketing leads are not working? If so why do you think that’s happening?</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 Is the budget allocated to the marketing campaigns low? What’s your thought about it?</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Do you think the prospective customers are not satisfied with our products or the discounts they’re getting?</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lang="en-US" dirty="0"/>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How is this issue affecting our generated revenue and hence the financial target?</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Is this issue going to affect our market share?</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indent="-342900">
                <a:buFont typeface="Arial"/>
                <a:buAutoNum type="arabicPeriod"/>
              </a:pPr>
              <a:r>
                <a:rPr lang="en-US" dirty="0">
                  <a:latin typeface="Lato"/>
                  <a:ea typeface="Lato"/>
                  <a:cs typeface="Lato"/>
                  <a:sym typeface="Lato"/>
                </a:rPr>
                <a:t>Is this problem going to affect the future goals of our company?</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dirty="0"/>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If we solve the issue of marketing, is that going to enhance the conversion rate of prospective customers of the company?</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Will the increased conversion rate help in increasing the generated revenue of the company?</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Will the increased conversion rate help in increased awareness about the products and hence help in meeting future sales target as well?</a:t>
              </a:r>
            </a:p>
            <a:p>
              <a:pPr marL="342900" marR="0" lvl="0" indent="-342900" algn="l" rtl="0">
                <a:lnSpc>
                  <a:spcPct val="100000"/>
                </a:lnSpc>
                <a:spcBef>
                  <a:spcPts val="0"/>
                </a:spcBef>
                <a:spcAft>
                  <a:spcPts val="0"/>
                </a:spcAf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endParaRPr sz="1400" b="0" i="0" u="none" strike="noStrike" cap="none" dirty="0">
                <a:solidFill>
                  <a:srgbClr val="000000"/>
                </a:solidFill>
                <a:latin typeface="Lato"/>
                <a:ea typeface="Lato"/>
                <a:cs typeface="Lato"/>
                <a:sym typeface="Lato"/>
              </a:endParaRPr>
            </a:p>
          </p:txBody>
        </p:sp>
      </p:grpSp>
      <p:sp>
        <p:nvSpPr>
          <p:cNvPr id="2" name="Rectangle 1">
            <a:extLst>
              <a:ext uri="{FF2B5EF4-FFF2-40B4-BE49-F238E27FC236}">
                <a16:creationId xmlns:a16="http://schemas.microsoft.com/office/drawing/2014/main" id="{7D562F37-A6C7-43C2-8816-8C18C4F24015}"/>
              </a:ext>
            </a:extLst>
          </p:cNvPr>
          <p:cNvSpPr/>
          <p:nvPr/>
        </p:nvSpPr>
        <p:spPr>
          <a:xfrm>
            <a:off x="11733088" y="0"/>
            <a:ext cx="45891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200" b="1" i="1" u="sng" dirty="0">
                <a:solidFill>
                  <a:srgbClr val="C00000"/>
                </a:solidFill>
              </a:rPr>
              <a:t>4P’s Framework</a:t>
            </a:r>
            <a:endParaRPr sz="3200" i="1" u="sng" dirty="0">
              <a:solidFill>
                <a:srgbClr val="C00000"/>
              </a:solidFill>
            </a:endParaRPr>
          </a:p>
        </p:txBody>
      </p:sp>
      <p:sp>
        <p:nvSpPr>
          <p:cNvPr id="123" name="Google Shape;123;p16"/>
          <p:cNvSpPr txBox="1"/>
          <p:nvPr/>
        </p:nvSpPr>
        <p:spPr>
          <a:xfrm>
            <a:off x="514664" y="2009522"/>
            <a:ext cx="11162674" cy="4493538"/>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I’ve used the 4P’s framework to formulate hypothesis for this problem.</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From the 5 Why’s answer we could get this could be a marketing related issue. The 4P’s framework help us to question the </a:t>
            </a:r>
            <a:r>
              <a:rPr lang="en-US" sz="1400" b="1" i="0" u="none" strike="noStrike" cap="none" dirty="0">
                <a:solidFill>
                  <a:srgbClr val="000000"/>
                </a:solidFill>
                <a:latin typeface="Lato"/>
                <a:ea typeface="Lato"/>
                <a:cs typeface="Lato"/>
                <a:sym typeface="Lato"/>
              </a:rPr>
              <a:t>Product</a:t>
            </a:r>
            <a:r>
              <a:rPr lang="en-US" sz="1400" b="0" i="0" u="none" strike="noStrike" cap="none" dirty="0">
                <a:solidFill>
                  <a:srgbClr val="000000"/>
                </a:solidFill>
                <a:latin typeface="Lato"/>
                <a:ea typeface="Lato"/>
                <a:cs typeface="Lato"/>
                <a:sym typeface="Lato"/>
              </a:rPr>
              <a:t> related issue</a:t>
            </a:r>
            <a:r>
              <a:rPr lang="en-US" sz="1400" i="0" u="none" strike="noStrike" cap="none" dirty="0">
                <a:solidFill>
                  <a:srgbClr val="000000"/>
                </a:solidFill>
                <a:latin typeface="Lato"/>
                <a:ea typeface="Lato"/>
                <a:cs typeface="Lato"/>
                <a:sym typeface="Lato"/>
              </a:rPr>
              <a:t>, the </a:t>
            </a:r>
            <a:r>
              <a:rPr lang="en-US" sz="1400" b="1" i="0" u="none" strike="noStrike" cap="none" dirty="0">
                <a:solidFill>
                  <a:srgbClr val="000000"/>
                </a:solidFill>
                <a:latin typeface="Lato"/>
                <a:ea typeface="Lato"/>
                <a:cs typeface="Lato"/>
                <a:sym typeface="Lato"/>
              </a:rPr>
              <a:t>Price </a:t>
            </a:r>
            <a:r>
              <a:rPr lang="en-US" dirty="0">
                <a:latin typeface="Lato"/>
                <a:ea typeface="Lato"/>
                <a:cs typeface="Lato"/>
                <a:sym typeface="Lato"/>
              </a:rPr>
              <a:t>related issues, the </a:t>
            </a:r>
            <a:r>
              <a:rPr lang="en-US" b="1" dirty="0">
                <a:latin typeface="Lato"/>
                <a:ea typeface="Lato"/>
                <a:cs typeface="Lato"/>
                <a:sym typeface="Lato"/>
              </a:rPr>
              <a:t>Promotion</a:t>
            </a:r>
            <a:r>
              <a:rPr lang="en-US" dirty="0">
                <a:latin typeface="Lato"/>
                <a:ea typeface="Lato"/>
                <a:cs typeface="Lato"/>
                <a:sym typeface="Lato"/>
              </a:rPr>
              <a:t> related issue and the </a:t>
            </a:r>
            <a:r>
              <a:rPr lang="en-US" b="1" dirty="0">
                <a:latin typeface="Lato"/>
                <a:ea typeface="Lato"/>
                <a:cs typeface="Lato"/>
                <a:sym typeface="Lato"/>
              </a:rPr>
              <a:t>Place </a:t>
            </a:r>
            <a:r>
              <a:rPr lang="en-US" dirty="0">
                <a:latin typeface="Lato"/>
                <a:ea typeface="Lato"/>
                <a:cs typeface="Lato"/>
                <a:sym typeface="Lato"/>
              </a:rPr>
              <a:t>or </a:t>
            </a:r>
            <a:r>
              <a:rPr lang="en-US" b="1" dirty="0">
                <a:latin typeface="Lato"/>
                <a:ea typeface="Lato"/>
                <a:cs typeface="Lato"/>
                <a:sym typeface="Lato"/>
              </a:rPr>
              <a:t>Distribution Channels </a:t>
            </a:r>
            <a:r>
              <a:rPr lang="en-US" dirty="0">
                <a:latin typeface="Lato"/>
                <a:ea typeface="Lato"/>
                <a:cs typeface="Lato"/>
                <a:sym typeface="Lato"/>
              </a:rPr>
              <a:t>related issues, which are the four legs of </a:t>
            </a:r>
            <a:r>
              <a:rPr lang="en-US" b="1" dirty="0">
                <a:latin typeface="Lato"/>
                <a:ea typeface="Lato"/>
                <a:cs typeface="Lato"/>
                <a:sym typeface="Lato"/>
              </a:rPr>
              <a:t>Sales</a:t>
            </a:r>
            <a:r>
              <a:rPr lang="en-US" dirty="0">
                <a:latin typeface="Lato"/>
                <a:ea typeface="Lato"/>
                <a:cs typeface="Lato"/>
                <a:sym typeface="Lato"/>
              </a:rPr>
              <a:t> &amp; </a:t>
            </a:r>
            <a:r>
              <a:rPr lang="en-US" b="1" dirty="0">
                <a:latin typeface="Lato"/>
                <a:ea typeface="Lato"/>
                <a:cs typeface="Lato"/>
                <a:sym typeface="Lato"/>
              </a:rPr>
              <a:t>Marketing</a:t>
            </a:r>
            <a:r>
              <a:rPr lang="en-US" dirty="0">
                <a:latin typeface="Lato"/>
                <a:ea typeface="Lato"/>
                <a:cs typeface="Lato"/>
                <a:sym typeface="Lato"/>
              </a:rPr>
              <a:t>. This will cover all the probable aspects of the issue and we would be able to identify the root cause behind the </a:t>
            </a:r>
            <a:r>
              <a:rPr lang="en-US" b="1" dirty="0">
                <a:latin typeface="Lato"/>
                <a:ea typeface="Lato"/>
                <a:cs typeface="Lato"/>
                <a:sym typeface="Lato"/>
              </a:rPr>
              <a:t>Pipeline Conversion Downfall.</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here</a:t>
            </a:r>
            <a:endParaRPr lang="en-US" dirty="0">
              <a:ea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At first I’ve added four probable causes behind the problem(i.e. Product, Price, Promotion, Place). Then I’ve added question to each segment to reach a  probable root cause. In this way I’ve discovered whole of the sales &amp; marketing domain and reached to different probable reasons and then assigned priority based marks to each segment.(P0- highest priority to P4-Lowest Priority)</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2E18D5CC-8BDD-48D0-831D-906C8004BE63}"/>
              </a:ext>
            </a:extLst>
          </p:cNvPr>
          <p:cNvSpPr/>
          <p:nvPr/>
        </p:nvSpPr>
        <p:spPr>
          <a:xfrm>
            <a:off x="11677338" y="0"/>
            <a:ext cx="514662" cy="354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 (Issue Tree Model Structure)</a:t>
            </a:r>
            <a:endParaRPr sz="3000" dirty="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Provide the structure of the framework here</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(You can attach the screenshot or multiple screenshots depending on the clarity of the image)</a:t>
            </a:r>
            <a:endParaRPr/>
          </a:p>
        </p:txBody>
      </p:sp>
      <p:pic>
        <p:nvPicPr>
          <p:cNvPr id="3" name="Picture 2">
            <a:extLst>
              <a:ext uri="{FF2B5EF4-FFF2-40B4-BE49-F238E27FC236}">
                <a16:creationId xmlns:a16="http://schemas.microsoft.com/office/drawing/2014/main" id="{D0F132A1-C54F-438B-B42B-F9C9484B5868}"/>
              </a:ext>
            </a:extLst>
          </p:cNvPr>
          <p:cNvPicPr>
            <a:picLocks noChangeAspect="1"/>
          </p:cNvPicPr>
          <p:nvPr/>
        </p:nvPicPr>
        <p:blipFill>
          <a:blip r:embed="rId3"/>
          <a:srcRect/>
          <a:stretch/>
        </p:blipFill>
        <p:spPr>
          <a:xfrm>
            <a:off x="77056" y="1690688"/>
            <a:ext cx="12037888" cy="5101995"/>
          </a:xfrm>
          <a:prstGeom prst="round2DiagRect">
            <a:avLst>
              <a:gd name="adj1" fmla="val 16667"/>
              <a:gd name="adj2" fmla="val 0"/>
            </a:avLst>
          </a:prstGeom>
          <a:ln w="88900" cap="sq">
            <a:solidFill>
              <a:srgbClr val="FFFFFF"/>
            </a:solidFill>
            <a:miter lim="800000"/>
          </a:ln>
          <a:effectLst>
            <a:outerShdw blurRad="254000" algn="tl" rotWithShape="0">
              <a:schemeClr val="accent1">
                <a:lumMod val="75000"/>
                <a:alpha val="43000"/>
              </a:schemeClr>
            </a:outerShdw>
          </a:effectLst>
        </p:spPr>
      </p:pic>
      <p:sp>
        <p:nvSpPr>
          <p:cNvPr id="2" name="Rectangle 1">
            <a:extLst>
              <a:ext uri="{FF2B5EF4-FFF2-40B4-BE49-F238E27FC236}">
                <a16:creationId xmlns:a16="http://schemas.microsoft.com/office/drawing/2014/main" id="{6CBC3A2C-57DD-41C1-A7B7-8269730252EC}"/>
              </a:ext>
            </a:extLst>
          </p:cNvPr>
          <p:cNvSpPr/>
          <p:nvPr/>
        </p:nvSpPr>
        <p:spPr>
          <a:xfrm>
            <a:off x="11677338" y="0"/>
            <a:ext cx="51466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 (Product)</a:t>
            </a:r>
            <a:endParaRPr sz="3000" dirty="0"/>
          </a:p>
        </p:txBody>
      </p:sp>
      <p:sp>
        <p:nvSpPr>
          <p:cNvPr id="138" name="Google Shape;138;p18"/>
          <p:cNvSpPr txBox="1"/>
          <p:nvPr/>
        </p:nvSpPr>
        <p:spPr>
          <a:xfrm>
            <a:off x="514664" y="2009465"/>
            <a:ext cx="11475278" cy="4757272"/>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 </a:t>
            </a:r>
            <a:r>
              <a:rPr lang="en-US" sz="1800" b="1" u="sng" dirty="0">
                <a:solidFill>
                  <a:schemeClr val="dk1"/>
                </a:solidFill>
                <a:latin typeface="Lato"/>
                <a:ea typeface="Lato"/>
                <a:cs typeface="Lato"/>
                <a:sym typeface="Lato"/>
              </a:rPr>
              <a:t>Product</a:t>
            </a:r>
            <a:endParaRPr lang="en-US"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endParaRPr lang="en-US" sz="16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In this branch the product or service quality has been discovered. The questions are structured in a way that’ll reveal all the probable root cause behind Low Pipeline Conversion Issue  from this segment. </a:t>
            </a: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 The quality of product or service offered by a company is very important for a simple reason, if the product or service is not up to the mark, the customer will not avail/buy it. It’ll directly affect on the sales hence the generated revenue of the company. </a:t>
            </a:r>
          </a:p>
          <a:p>
            <a:pPr marL="0" lvl="0" indent="0" algn="l" rtl="0">
              <a:spcBef>
                <a:spcPts val="0"/>
              </a:spcBef>
              <a:spcAft>
                <a:spcPts val="0"/>
              </a:spcAft>
              <a:buClr>
                <a:schemeClr val="dk1"/>
              </a:buClr>
              <a:buFont typeface="Arial"/>
              <a:buNone/>
            </a:pPr>
            <a:endParaRPr lang="en-US" sz="1600" i="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600" i="1" u="sng" dirty="0">
                <a:solidFill>
                  <a:schemeClr val="dk1"/>
                </a:solidFill>
                <a:latin typeface="Lato"/>
                <a:ea typeface="Lato"/>
                <a:cs typeface="Lato"/>
                <a:sym typeface="Lato"/>
              </a:rPr>
              <a:t>Sub-Branch 1- Structure of the Service- </a:t>
            </a:r>
            <a:r>
              <a:rPr lang="en-US" sz="1600" i="1" dirty="0">
                <a:solidFill>
                  <a:schemeClr val="dk1"/>
                </a:solidFill>
                <a:latin typeface="Lato"/>
                <a:ea typeface="Lato"/>
                <a:cs typeface="Lato"/>
                <a:sym typeface="Lato"/>
              </a:rPr>
              <a:t>Here the question </a:t>
            </a:r>
            <a:r>
              <a:rPr lang="en-US" sz="1600" b="1" i="1" dirty="0">
                <a:solidFill>
                  <a:schemeClr val="dk1"/>
                </a:solidFill>
                <a:latin typeface="Lato"/>
                <a:ea typeface="Lato"/>
                <a:cs typeface="Lato"/>
                <a:sym typeface="Lato"/>
              </a:rPr>
              <a:t>was if the service is well structured or well organized,</a:t>
            </a:r>
            <a:r>
              <a:rPr lang="en-US" sz="1600" i="1" dirty="0">
                <a:solidFill>
                  <a:schemeClr val="dk1"/>
                </a:solidFill>
                <a:latin typeface="Lato"/>
                <a:ea typeface="Lato"/>
                <a:cs typeface="Lato"/>
                <a:sym typeface="Lato"/>
              </a:rPr>
              <a:t> because if the service is not well structured it’d be difficult for the provider as well as the salesperson to explain the service process to the customer resulting in the confusion  &amp; doubt of the customer. </a:t>
            </a: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 </a:t>
            </a:r>
          </a:p>
          <a:p>
            <a:pPr marL="0" lvl="0" indent="0" algn="l" rtl="0">
              <a:spcBef>
                <a:spcPts val="0"/>
              </a:spcBef>
              <a:spcAft>
                <a:spcPts val="0"/>
              </a:spcAft>
              <a:buClr>
                <a:schemeClr val="dk1"/>
              </a:buClr>
              <a:buFont typeface="Arial"/>
              <a:buNone/>
            </a:pPr>
            <a:r>
              <a:rPr lang="en-US" sz="1600" i="1" u="sng" dirty="0">
                <a:solidFill>
                  <a:schemeClr val="dk1"/>
                </a:solidFill>
                <a:latin typeface="Lato"/>
                <a:ea typeface="Lato"/>
                <a:cs typeface="Lato"/>
                <a:sym typeface="Lato"/>
              </a:rPr>
              <a:t>Sub-Branch 2- Quality of the service- </a:t>
            </a:r>
            <a:r>
              <a:rPr lang="en-US" sz="1600" i="1" dirty="0">
                <a:solidFill>
                  <a:schemeClr val="dk1"/>
                </a:solidFill>
                <a:latin typeface="Lato"/>
                <a:ea typeface="Lato"/>
                <a:cs typeface="Lato"/>
                <a:sym typeface="Lato"/>
              </a:rPr>
              <a:t>Here the question was </a:t>
            </a:r>
            <a:r>
              <a:rPr lang="en-US" sz="1600" b="1" i="1" dirty="0">
                <a:solidFill>
                  <a:schemeClr val="dk1"/>
                </a:solidFill>
                <a:latin typeface="Lato"/>
                <a:ea typeface="Lato"/>
                <a:cs typeface="Lato"/>
                <a:sym typeface="Lato"/>
              </a:rPr>
              <a:t>if the services are of good quality</a:t>
            </a:r>
            <a:r>
              <a:rPr lang="en-US" sz="1600" i="1" dirty="0">
                <a:solidFill>
                  <a:schemeClr val="dk1"/>
                </a:solidFill>
                <a:latin typeface="Lato"/>
                <a:ea typeface="Lato"/>
                <a:cs typeface="Lato"/>
                <a:sym typeface="Lato"/>
              </a:rPr>
              <a:t>. If the provided service aren’t of market standard then it’ll be very difficult for the sales person or marketing team to convince the customers to avail the service. The company has to analyze recent market trends &amp;  prioritize this segment.</a:t>
            </a:r>
          </a:p>
          <a:p>
            <a:pPr marL="0" lvl="0" indent="0" algn="l" rtl="0">
              <a:spcBef>
                <a:spcPts val="0"/>
              </a:spcBef>
              <a:spcAft>
                <a:spcPts val="0"/>
              </a:spcAft>
              <a:buClr>
                <a:schemeClr val="dk1"/>
              </a:buClr>
              <a:buFont typeface="Arial"/>
              <a:buNone/>
            </a:pPr>
            <a:endParaRPr lang="en-US" sz="1600" i="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600" i="1" u="sng" dirty="0">
                <a:solidFill>
                  <a:schemeClr val="dk1"/>
                </a:solidFill>
                <a:latin typeface="Lato"/>
                <a:ea typeface="Lato"/>
                <a:cs typeface="Lato"/>
                <a:sym typeface="Lato"/>
              </a:rPr>
              <a:t>Sub-Branch 3-Competitative Service- </a:t>
            </a:r>
            <a:r>
              <a:rPr lang="en-US" sz="1600" b="1" i="1" dirty="0">
                <a:solidFill>
                  <a:schemeClr val="dk1"/>
                </a:solidFill>
                <a:latin typeface="Lato"/>
                <a:ea typeface="Lato"/>
                <a:cs typeface="Lato"/>
                <a:sym typeface="Lato"/>
              </a:rPr>
              <a:t>Is the provided service are up to the market standard?      Is it fulfilling the market expectations?       If not what are the updates the company should include in the service?    </a:t>
            </a: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These are very important questions that’ll result in the enhanced quality of the product. Hence will result in better pipeline conversion percentage.</a:t>
            </a:r>
          </a:p>
        </p:txBody>
      </p:sp>
      <p:sp>
        <p:nvSpPr>
          <p:cNvPr id="2" name="Arrow: Right 1">
            <a:extLst>
              <a:ext uri="{FF2B5EF4-FFF2-40B4-BE49-F238E27FC236}">
                <a16:creationId xmlns:a16="http://schemas.microsoft.com/office/drawing/2014/main" id="{9CC0D58E-2464-4BE7-A149-E666E8795640}"/>
              </a:ext>
            </a:extLst>
          </p:cNvPr>
          <p:cNvSpPr/>
          <p:nvPr/>
        </p:nvSpPr>
        <p:spPr>
          <a:xfrm>
            <a:off x="8435081" y="5845996"/>
            <a:ext cx="21575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Arrow: Right 2">
            <a:extLst>
              <a:ext uri="{FF2B5EF4-FFF2-40B4-BE49-F238E27FC236}">
                <a16:creationId xmlns:a16="http://schemas.microsoft.com/office/drawing/2014/main" id="{C0F36DBB-556D-4A48-8427-12E8BB6825C6}"/>
              </a:ext>
            </a:extLst>
          </p:cNvPr>
          <p:cNvSpPr/>
          <p:nvPr/>
        </p:nvSpPr>
        <p:spPr>
          <a:xfrm>
            <a:off x="1844212" y="6079398"/>
            <a:ext cx="231168" cy="8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A0BF76-5254-41BA-BA97-A9AE27273D95}"/>
              </a:ext>
            </a:extLst>
          </p:cNvPr>
          <p:cNvSpPr/>
          <p:nvPr/>
        </p:nvSpPr>
        <p:spPr>
          <a:xfrm>
            <a:off x="11784458" y="0"/>
            <a:ext cx="40754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2800" b="1" i="1" u="sng" dirty="0">
                <a:solidFill>
                  <a:srgbClr val="C00000"/>
                </a:solidFill>
              </a:rPr>
              <a:t>Using 4P’s Framework-(Price)</a:t>
            </a:r>
            <a:endParaRPr sz="3000" dirty="0"/>
          </a:p>
        </p:txBody>
      </p:sp>
      <p:sp>
        <p:nvSpPr>
          <p:cNvPr id="147" name="Google Shape;147;p19"/>
          <p:cNvSpPr txBox="1"/>
          <p:nvPr/>
        </p:nvSpPr>
        <p:spPr>
          <a:xfrm>
            <a:off x="410966" y="1690688"/>
            <a:ext cx="11537879" cy="5069707"/>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a:t>
            </a:r>
            <a:r>
              <a:rPr lang="en-US" sz="1800" b="1" dirty="0">
                <a:latin typeface="Lato"/>
                <a:ea typeface="Lato"/>
                <a:cs typeface="Lato"/>
                <a:sym typeface="Lato"/>
              </a:rPr>
              <a:t>2</a:t>
            </a:r>
            <a:r>
              <a:rPr lang="en-US" sz="1800" b="1" i="0" u="sng" strike="noStrike" cap="none" dirty="0">
                <a:solidFill>
                  <a:srgbClr val="000000"/>
                </a:solidFill>
                <a:latin typeface="Lato"/>
                <a:ea typeface="Lato"/>
                <a:cs typeface="Lato"/>
                <a:sym typeface="Lato"/>
              </a:rPr>
              <a:t>-Price</a:t>
            </a:r>
            <a:endParaRPr u="sng" dirty="0"/>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The price of a product or service is very important for better sales performance. The company needs to structure the price range of it’s services in a way that doesn’t seem very high comparing to the competitors. Not every customer can afford a high priced service. So company should come up with a price range which seems affordable for customers from each financial background. Questions related to this segment is going to cover every aspect of the pricing structure. </a:t>
            </a:r>
          </a:p>
          <a:p>
            <a:pPr marL="0" marR="0" lvl="0" indent="0" algn="l" rtl="0">
              <a:lnSpc>
                <a:spcPct val="100000"/>
              </a:lnSpc>
              <a:spcBef>
                <a:spcPts val="0"/>
              </a:spcBef>
              <a:spcAft>
                <a:spcPts val="0"/>
              </a:spcAft>
              <a:buNone/>
            </a:pPr>
            <a:r>
              <a:rPr lang="en-US" sz="1600" i="1" u="none" strike="noStrike" cap="none" dirty="0">
                <a:solidFill>
                  <a:srgbClr val="000000"/>
                </a:solidFill>
                <a:latin typeface="Lato"/>
                <a:ea typeface="Lato"/>
                <a:cs typeface="Lato"/>
                <a:sym typeface="Lato"/>
              </a:rPr>
              <a:t> </a:t>
            </a: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1-Competitive Pricing Range- </a:t>
            </a:r>
            <a:r>
              <a:rPr lang="en-US" sz="1600" i="1" dirty="0">
                <a:latin typeface="Lato"/>
                <a:ea typeface="Lato"/>
                <a:cs typeface="Lato"/>
                <a:sym typeface="Lato"/>
              </a:rPr>
              <a:t>Most of the customers researches the price range of a particular service offered by different companies and avail the most affordable one. The company shouldn’t structure the price range in a way that seems way higher than the competitors as that will directly result in negative pipeline conversion. The question here is </a:t>
            </a:r>
            <a:r>
              <a:rPr lang="en-US" sz="1600" b="1" i="1" dirty="0">
                <a:latin typeface="Lato"/>
                <a:ea typeface="Lato"/>
                <a:cs typeface="Lato"/>
                <a:sym typeface="Lato"/>
              </a:rPr>
              <a:t>if the company is offering a competitive price range?</a:t>
            </a:r>
          </a:p>
          <a:p>
            <a:pPr marL="0" marR="0" lvl="0" indent="0" algn="l" rtl="0">
              <a:lnSpc>
                <a:spcPct val="100000"/>
              </a:lnSpc>
              <a:spcBef>
                <a:spcPts val="0"/>
              </a:spcBef>
              <a:spcAft>
                <a:spcPts val="0"/>
              </a:spcAft>
              <a:buNone/>
            </a:pPr>
            <a:r>
              <a:rPr lang="en-US" sz="1600" b="1" i="1" dirty="0">
                <a:latin typeface="Lato"/>
                <a:ea typeface="Lato"/>
                <a:cs typeface="Lato"/>
                <a:sym typeface="Lato"/>
              </a:rPr>
              <a:t> </a:t>
            </a:r>
            <a:r>
              <a:rPr lang="en-US" sz="1600" i="1" dirty="0">
                <a:latin typeface="Lato"/>
                <a:ea typeface="Lato"/>
                <a:cs typeface="Lato"/>
                <a:sym typeface="Lato"/>
              </a:rPr>
              <a:t>This issue should be given utmost priority as the result is quite simple &amp; direct.</a:t>
            </a:r>
          </a:p>
          <a:p>
            <a:pPr marL="0" marR="0" lvl="0" indent="0" algn="l" rtl="0">
              <a:lnSpc>
                <a:spcPct val="100000"/>
              </a:lnSpc>
              <a:spcBef>
                <a:spcPts val="0"/>
              </a:spcBef>
              <a:spcAft>
                <a:spcPts val="0"/>
              </a:spcAft>
              <a:buNone/>
            </a:pPr>
            <a:endParaRPr lang="en-US" sz="1600" i="1"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2-Discounts-  </a:t>
            </a:r>
            <a:r>
              <a:rPr lang="en-US" sz="1600" b="1" i="1" dirty="0">
                <a:latin typeface="Lato"/>
                <a:ea typeface="Lato"/>
                <a:cs typeface="Lato"/>
                <a:sym typeface="Lato"/>
              </a:rPr>
              <a:t>Is the company giving competitive discounts?  </a:t>
            </a:r>
            <a:r>
              <a:rPr lang="en-US" sz="1600" i="1" dirty="0">
                <a:latin typeface="Lato"/>
                <a:ea typeface="Lato"/>
                <a:cs typeface="Lato"/>
                <a:sym typeface="Lato"/>
              </a:rPr>
              <a:t>All most every company gives a certain amount of discounts over the final price. In this way even if the price range is a little towards the high end, the customer seems happy and satisfied . The company needs to ensure that it is giving  at least close or equal discounts as it’s competitors. </a:t>
            </a:r>
          </a:p>
          <a:p>
            <a:pPr marL="0" marR="0" lvl="0" indent="0" algn="l" rtl="0">
              <a:lnSpc>
                <a:spcPct val="100000"/>
              </a:lnSpc>
              <a:spcBef>
                <a:spcPts val="0"/>
              </a:spcBef>
              <a:spcAft>
                <a:spcPts val="0"/>
              </a:spcAft>
              <a:buNone/>
            </a:pPr>
            <a:r>
              <a:rPr lang="en-US" sz="1600" i="1" strike="noStrike" cap="none" dirty="0">
                <a:solidFill>
                  <a:srgbClr val="000000"/>
                </a:solidFill>
                <a:latin typeface="Lato"/>
                <a:ea typeface="Lato"/>
                <a:cs typeface="Lato"/>
                <a:sym typeface="Lato"/>
              </a:rPr>
              <a:t> </a:t>
            </a: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3- Payment Plan</a:t>
            </a:r>
            <a:r>
              <a:rPr lang="en-US" sz="1600" i="1" dirty="0">
                <a:latin typeface="Lato"/>
                <a:ea typeface="Lato"/>
                <a:cs typeface="Lato"/>
                <a:sym typeface="Lato"/>
              </a:rPr>
              <a:t>- The company needs to target customers from every financial background. And if the price range is a little higher, there should be a good monthly or yearly payment plan to ensure the price seems affordable to every customer.</a:t>
            </a:r>
            <a:endParaRPr lang="en-US" sz="1600" i="1"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B30B5DBB-7704-4E71-816F-63189C09BED8}"/>
              </a:ext>
            </a:extLst>
          </p:cNvPr>
          <p:cNvSpPr/>
          <p:nvPr/>
        </p:nvSpPr>
        <p:spPr>
          <a:xfrm>
            <a:off x="11712539" y="0"/>
            <a:ext cx="479461"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Framework-(Promotion)</a:t>
            </a:r>
            <a:endParaRPr sz="3000" dirty="0"/>
          </a:p>
        </p:txBody>
      </p:sp>
      <p:sp>
        <p:nvSpPr>
          <p:cNvPr id="156" name="Google Shape;156;p20"/>
          <p:cNvSpPr txBox="1"/>
          <p:nvPr/>
        </p:nvSpPr>
        <p:spPr>
          <a:xfrm>
            <a:off x="430279" y="1862275"/>
            <a:ext cx="11331441" cy="4630600"/>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Lato"/>
                <a:ea typeface="Lato"/>
                <a:cs typeface="Lato"/>
                <a:sym typeface="Lato"/>
              </a:rPr>
              <a:t>Branch 3- </a:t>
            </a:r>
            <a:r>
              <a:rPr lang="en-US" sz="1600" b="1" i="0" u="sng" strike="noStrike" cap="none" dirty="0">
                <a:solidFill>
                  <a:srgbClr val="000000"/>
                </a:solidFill>
                <a:latin typeface="Lato"/>
                <a:ea typeface="Lato"/>
                <a:cs typeface="Lato"/>
                <a:sym typeface="Lato"/>
              </a:rPr>
              <a:t>Promotion</a:t>
            </a:r>
            <a:endParaRPr sz="1600" u="sng" dirty="0"/>
          </a:p>
          <a:p>
            <a:pPr marL="0" marR="0" lvl="0" indent="0" algn="l" rtl="0">
              <a:lnSpc>
                <a:spcPct val="100000"/>
              </a:lnSpc>
              <a:spcBef>
                <a:spcPts val="0"/>
              </a:spcBef>
              <a:spcAft>
                <a:spcPts val="0"/>
              </a:spcAft>
              <a:buNone/>
            </a:pPr>
            <a:endParaRPr lang="en-US" sz="1600" b="1" dirty="0">
              <a:latin typeface="Lato"/>
              <a:ea typeface="Lato"/>
              <a:cs typeface="Lato"/>
              <a:sym typeface="Lato"/>
            </a:endParaRPr>
          </a:p>
          <a:p>
            <a:pPr marL="0" marR="0" lvl="0" indent="0" algn="l" rtl="0">
              <a:lnSpc>
                <a:spcPct val="100000"/>
              </a:lnSpc>
              <a:spcBef>
                <a:spcPts val="0"/>
              </a:spcBef>
              <a:spcAft>
                <a:spcPts val="0"/>
              </a:spcAft>
              <a:buNone/>
            </a:pPr>
            <a:r>
              <a:rPr lang="en-US" sz="1600" b="0" i="1" u="none" strike="noStrike" cap="none" dirty="0">
                <a:solidFill>
                  <a:srgbClr val="000000"/>
                </a:solidFill>
                <a:latin typeface="Lato"/>
                <a:ea typeface="Lato"/>
                <a:cs typeface="Lato"/>
                <a:sym typeface="Lato"/>
              </a:rPr>
              <a:t>Promotion or advertising of a particular product or a service offered by a company is important for a straight-forward reason, to raise awareness among the customers. Typically companies use many form of Promotions like, Social Media, Mass Communication, Human Relation etc</a:t>
            </a:r>
            <a:r>
              <a:rPr lang="en-US" sz="1600" i="1" dirty="0">
                <a:latin typeface="Lato"/>
                <a:ea typeface="Lato"/>
                <a:cs typeface="Lato"/>
                <a:sym typeface="Lato"/>
              </a:rPr>
              <a:t>. </a:t>
            </a:r>
          </a:p>
          <a:p>
            <a:pPr marL="0" marR="0" lvl="0" indent="0" algn="l" rtl="0">
              <a:lnSpc>
                <a:spcPct val="100000"/>
              </a:lnSpc>
              <a:spcBef>
                <a:spcPts val="0"/>
              </a:spcBef>
              <a:spcAft>
                <a:spcPts val="0"/>
              </a:spcAft>
              <a:buNone/>
            </a:pPr>
            <a:r>
              <a:rPr lang="en-US" sz="1600" i="1" dirty="0">
                <a:latin typeface="Lato"/>
                <a:ea typeface="Lato"/>
                <a:cs typeface="Lato"/>
                <a:sym typeface="Lato"/>
              </a:rPr>
              <a:t>The streams of promotions has been divided to separate segments to cover to whole domain efficiently</a:t>
            </a:r>
            <a:r>
              <a:rPr lang="en-US" sz="1600" dirty="0">
                <a:latin typeface="Lato"/>
                <a:ea typeface="Lato"/>
                <a:cs typeface="Lato"/>
                <a:sym typeface="Lato"/>
              </a:rPr>
              <a:t>.</a:t>
            </a:r>
          </a:p>
          <a:p>
            <a:pPr marL="0" marR="0" lvl="0" indent="0" algn="l" rtl="0">
              <a:lnSpc>
                <a:spcPct val="100000"/>
              </a:lnSpc>
              <a:spcBef>
                <a:spcPts val="0"/>
              </a:spcBef>
              <a:spcAft>
                <a:spcPts val="0"/>
              </a:spcAft>
              <a:buNone/>
            </a:pPr>
            <a:endParaRPr lang="en-US" sz="1600" dirty="0">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1-Tele-marketing- </a:t>
            </a:r>
            <a:r>
              <a:rPr lang="en-US" sz="1600" i="1" dirty="0">
                <a:latin typeface="Lato"/>
                <a:ea typeface="Lato"/>
                <a:cs typeface="Lato"/>
                <a:sym typeface="Lato"/>
              </a:rPr>
              <a:t>The main components of tele-marketing are clear and effective communication. The salesperson needs to be very efficient in this domain, and has to have convincing qualities as well. So the main question for this branch was, </a:t>
            </a:r>
          </a:p>
          <a:p>
            <a:pPr marL="0" marR="0" lvl="0" indent="0" algn="l" rtl="0">
              <a:lnSpc>
                <a:spcPct val="100000"/>
              </a:lnSpc>
              <a:spcBef>
                <a:spcPts val="0"/>
              </a:spcBef>
              <a:spcAft>
                <a:spcPts val="0"/>
              </a:spcAft>
              <a:buNone/>
            </a:pPr>
            <a:r>
              <a:rPr lang="en-US" sz="1600" b="1" i="1" dirty="0">
                <a:latin typeface="Lato"/>
                <a:ea typeface="Lato"/>
                <a:cs typeface="Lato"/>
                <a:sym typeface="Lato"/>
              </a:rPr>
              <a:t>Is the team able to communicate effectively, is the communication clear and convincing?       Is there any scope to improve the performance?</a:t>
            </a:r>
          </a:p>
          <a:p>
            <a:pPr marL="0" marR="0" lvl="0" indent="0" algn="l" rtl="0">
              <a:lnSpc>
                <a:spcPct val="100000"/>
              </a:lnSpc>
              <a:spcBef>
                <a:spcPts val="0"/>
              </a:spcBef>
              <a:spcAft>
                <a:spcPts val="0"/>
              </a:spcAft>
              <a:buNone/>
            </a:pPr>
            <a:endParaRPr lang="en-US" sz="1600" b="1" i="1"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 We already got to know because of cost cutting tele communication is playing a big part in the sales &amp; marketing domain. The company should increase effectiveness of this domain as well to get better Pipeline- conversion results.</a:t>
            </a:r>
          </a:p>
          <a:p>
            <a:pPr marL="0" marR="0" lvl="0" indent="0" algn="l" rtl="0">
              <a:lnSpc>
                <a:spcPct val="100000"/>
              </a:lnSpc>
              <a:spcBef>
                <a:spcPts val="0"/>
              </a:spcBef>
              <a:spcAft>
                <a:spcPts val="0"/>
              </a:spcAft>
              <a:buNone/>
            </a:pPr>
            <a:endParaRPr lang="en-US" sz="1600" i="1" u="sng" dirty="0">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2- Social media-  </a:t>
            </a:r>
            <a:r>
              <a:rPr lang="en-US" sz="1600" i="1" dirty="0">
                <a:latin typeface="Lato"/>
                <a:ea typeface="Lato"/>
                <a:cs typeface="Lato"/>
                <a:sym typeface="Lato"/>
              </a:rPr>
              <a:t>Social media channels also should be given utmost priority as they have the power the reach people from each and every background. They can prove to be a power for the company.</a:t>
            </a:r>
          </a:p>
          <a:p>
            <a:pPr marL="0" marR="0" lvl="0" indent="0" algn="l" rtl="0">
              <a:lnSpc>
                <a:spcPct val="100000"/>
              </a:lnSpc>
              <a:spcBef>
                <a:spcPts val="0"/>
              </a:spcBef>
              <a:spcAft>
                <a:spcPts val="0"/>
              </a:spcAft>
              <a:buNone/>
            </a:pPr>
            <a:endParaRPr lang="en-US" sz="1600" i="1"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 </a:t>
            </a:r>
          </a:p>
        </p:txBody>
      </p:sp>
      <p:sp>
        <p:nvSpPr>
          <p:cNvPr id="4" name="Arrow: Right 3">
            <a:extLst>
              <a:ext uri="{FF2B5EF4-FFF2-40B4-BE49-F238E27FC236}">
                <a16:creationId xmlns:a16="http://schemas.microsoft.com/office/drawing/2014/main" id="{33F4B5D6-A79E-4BB0-8E67-EAA5104234DB}"/>
              </a:ext>
            </a:extLst>
          </p:cNvPr>
          <p:cNvSpPr/>
          <p:nvPr/>
        </p:nvSpPr>
        <p:spPr>
          <a:xfrm>
            <a:off x="8121721" y="4177575"/>
            <a:ext cx="195209" cy="61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382F1A8-8706-4951-B343-A41B1FD191B2}"/>
              </a:ext>
            </a:extLst>
          </p:cNvPr>
          <p:cNvSpPr/>
          <p:nvPr/>
        </p:nvSpPr>
        <p:spPr>
          <a:xfrm>
            <a:off x="11761720" y="0"/>
            <a:ext cx="43028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3101</Words>
  <Application>Microsoft Office PowerPoint</Application>
  <PresentationFormat>Widescreen</PresentationFormat>
  <Paragraphs>403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Courier New</vt:lpstr>
      <vt:lpstr>Lato</vt:lpstr>
      <vt:lpstr>Wingdings</vt:lpstr>
      <vt:lpstr>Calibri</vt:lpstr>
      <vt:lpstr>freight-text-pro</vt:lpstr>
      <vt:lpstr>Arial</vt:lpstr>
      <vt:lpstr>Office Theme</vt:lpstr>
      <vt:lpstr>ASSIGNMENT-Sales Pipeline Conversion in in SaaS Startup   Name: Sheya Dey</vt:lpstr>
      <vt:lpstr>Index</vt:lpstr>
      <vt:lpstr>PART I : 1. Understanding the Problem   Using 5W Framework</vt:lpstr>
      <vt:lpstr>PART I : 2. Understanding the Problem   Using SPIN Framework</vt:lpstr>
      <vt:lpstr>PART II : Formulating Hypotheses   4P’s Framework</vt:lpstr>
      <vt:lpstr>PART II : Formulating Hypotheses   Using 4P’s Framework (Issue Tree Model Structure)</vt:lpstr>
      <vt:lpstr>PART II : Formulating Hypotheses   Using 4P’s Framework- (Product)</vt:lpstr>
      <vt:lpstr>PART II : Formulating Hypotheses Using 4P’s Framework-(Price)</vt:lpstr>
      <vt:lpstr>PART II : Formulating Hypotheses   Using 4P’s Framework-(Promotion)</vt:lpstr>
      <vt:lpstr>PART II : Formulating Hypotheses   Using 4P’s Framework-(Promotion)</vt:lpstr>
      <vt:lpstr>PART II : Formulating Hypotheses   Using 4P’s Framework-(Place)</vt:lpstr>
      <vt:lpstr>PART III A : Generating Insights   </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Using Pyramid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Dey, Sheya</dc:creator>
  <cp:lastModifiedBy>Dey, Sheya</cp:lastModifiedBy>
  <cp:revision>51</cp:revision>
  <dcterms:modified xsi:type="dcterms:W3CDTF">2024-01-03T10:03:20Z</dcterms:modified>
</cp:coreProperties>
</file>