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64" r:id="rId3"/>
    <p:sldId id="298" r:id="rId4"/>
    <p:sldId id="317" r:id="rId5"/>
    <p:sldId id="318" r:id="rId6"/>
    <p:sldId id="316" r:id="rId7"/>
    <p:sldId id="297" r:id="rId8"/>
    <p:sldId id="319"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7" d="100"/>
          <a:sy n="77" d="100"/>
        </p:scale>
        <p:origin x="498" y="9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22:54:52.333"/>
    </inkml:context>
    <inkml:brush xml:id="br0">
      <inkml:brushProperty name="width" value="0.05" units="cm"/>
      <inkml:brushProperty name="height" value="0.05" units="cm"/>
      <inkml:brushProperty name="color" value="#E71224"/>
    </inkml:brush>
  </inkml:definitions>
  <inkml:trace contextRef="#ctx0" brushRef="#br0">926 0 24575,'-253'223'0,"41"-33"0,196-178 0,-1 0 0,0-1 0,-34 16 0,29-15 0,9-4 0,0 0 0,1 1 0,-14 13 0,-14 10 0,-84 63 0,30-21-1365,79-63-5461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22:54:53.729"/>
    </inkml:context>
    <inkml:brush xml:id="br0">
      <inkml:brushProperty name="width" value="0.05" units="cm"/>
      <inkml:brushProperty name="height" value="0.05" units="cm"/>
      <inkml:brushProperty name="color" value="#E71224"/>
    </inkml:brush>
  </inkml:definitions>
  <inkml:trace contextRef="#ctx0" brushRef="#br0">1 0 24575,'69'28'0,"-10"-5"0,46 29 0,142 96 0,-157-87 0,91 81 0,-130-103 0,1-2 0,85 44 0,-100-60 0,54 24 0,-58-30 0,-1 2 0,37 24 0,-56-32-227,1-1-1,-1-1 1,2 0-1,-1-1 1,22 5-1,-21-6-6598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22:54:59.722"/>
    </inkml:context>
    <inkml:brush xml:id="br0">
      <inkml:brushProperty name="width" value="0.05" units="cm"/>
      <inkml:brushProperty name="height" value="0.05" units="cm"/>
      <inkml:brushProperty name="color" value="#E71224"/>
    </inkml:brush>
  </inkml:definitions>
  <inkml:trace contextRef="#ctx0" brushRef="#br0">1247 192 24575,'-16'-1'0,"0"-2"0,0 0 0,0 0 0,0-2 0,1 0 0,0 0 0,0-2 0,0 0 0,-17-11 0,-22-9 0,10 6 0,-97-39 0,121 54 0,0 0 0,0 2 0,-1 0 0,0 1 0,-30 0 0,0 3 0,1 2 0,-74 13 0,99-10 0,-1 1 0,1 2 0,1 0 0,-1 2 0,2 1 0,-37 21 0,12-3 0,14-9 0,0 1 0,-32 29 0,59-44 0,1 1 0,1-1 0,-1 1 0,1 1 0,0-1 0,1 1 0,0 0 0,0 0 0,1 0 0,0 0 0,0 1 0,1-1 0,0 1 0,-1 9 0,-1 16 0,2 0 0,4 46 0,-1-36 0,0-30 0,1 0 0,0 0 0,1 0 0,1 0 0,0 0 0,1-1 0,1 0 0,0 0 0,0 0 0,1-1 0,1 0 0,0 0 0,1-1 0,0 0 0,0 0 0,18 14 0,7 4 0,2-1 0,1-1 0,76 40 0,-80-48 0,0-3 0,2 0 0,0-2 0,0-2 0,1-1 0,0-2 0,1-1 0,0-2 0,1-2 0,51 0 0,-19-4 0,75-5 0,-132 3 0,0 0 0,-1-1 0,1-1 0,0 0 0,-1 0 0,0-2 0,0 1 0,-1-1 0,20-14 0,-16 9 0,0-1 0,0-1 0,-1 0 0,-1-1 0,0 0 0,11-18 0,-13 13 0,-1-2 0,0 1 0,-2-1 0,-1-1 0,0 1 0,4-28 0,17-52 0,-21 81 0,-1-1 0,0 0 0,-1 0 0,-2 0 0,0 0 0,-1-1 0,-1 1 0,-2-24 0,1 42-57,-1 0 0,1 1 1,-1-1-1,1 0 0,-1 0 0,0 1 0,0-1 0,0 0 0,0 1 0,-1-1 0,1 1 1,-1-1-1,1 1 0,-1 0 0,0 0 0,0 0 0,0 0 0,0 0 0,0 0 1,0 0-1,-1 1 0,1-1 0,-4-1 0,-13-4-6769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10/21/2022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10/21/2022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10/21/2022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10/21/2022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10/21/2022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10/21/2022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10/21/2022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10/21/2022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200" b="1" dirty="0"/>
              <a:t>ASSIGNMENT 3</a:t>
            </a:r>
            <a:br>
              <a:rPr lang="en-US" sz="5200" b="1" dirty="0"/>
            </a:br>
            <a:r>
              <a:rPr lang="en-US" sz="5200" b="1" dirty="0"/>
              <a:t>DISCRIMINANT STATISTICS</a:t>
            </a:r>
            <a:br>
              <a:rPr lang="en-US" sz="5200" b="1" dirty="0"/>
            </a:br>
            <a:r>
              <a:rPr lang="en-US" sz="5200" b="1" dirty="0"/>
              <a:t>(DATA 2204)</a:t>
            </a:r>
            <a:endParaRPr lang="en-US" sz="5200" dirty="0"/>
          </a:p>
        </p:txBody>
      </p:sp>
      <p:sp>
        <p:nvSpPr>
          <p:cNvPr id="3" name="Subtitle 2"/>
          <p:cNvSpPr>
            <a:spLocks noGrp="1"/>
          </p:cNvSpPr>
          <p:nvPr>
            <p:ph type="subTitle" idx="1"/>
          </p:nvPr>
        </p:nvSpPr>
        <p:spPr/>
        <p:txBody>
          <a:bodyPr/>
          <a:lstStyle/>
          <a:p>
            <a:r>
              <a:rPr lang="en-US" b="1" dirty="0"/>
              <a:t>Oluwaseyi Babalola - 100808940</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dirty="0">
                <a:latin typeface="Calibri" panose="020F0502020204030204" pitchFamily="34" charset="0"/>
                <a:cs typeface="Calibri" panose="020F0502020204030204" pitchFamily="34" charset="0"/>
              </a:rPr>
              <a:t>Mr. John Hughes has asked us to carry out an analysis on a dataset to predict if an individual is happy or unhappy. To do this, we would utilize certain factors including; Availability of information about city services, Housing costs, Quality of public education, Trust in law enforcement, Maintenance of infrastructure, and Access to community services</a:t>
            </a:r>
          </a:p>
          <a:p>
            <a:pPr marL="0" indent="0">
              <a:buNone/>
            </a:pPr>
            <a:r>
              <a:rPr lang="en-US" sz="2400" dirty="0">
                <a:latin typeface="Calibri" panose="020F0502020204030204" pitchFamily="34" charset="0"/>
                <a:cs typeface="Calibri" panose="020F0502020204030204" pitchFamily="34" charset="0"/>
              </a:rPr>
              <a:t>To do this, we would be using the </a:t>
            </a:r>
            <a:r>
              <a:rPr lang="en-US" sz="2400" b="1" dirty="0">
                <a:latin typeface="Calibri" panose="020F0502020204030204" pitchFamily="34" charset="0"/>
                <a:cs typeface="Calibri" panose="020F0502020204030204" pitchFamily="34" charset="0"/>
              </a:rPr>
              <a:t>Linear and Quadratic variants of Discriminant Analysis (LDA &amp; QDA)</a:t>
            </a:r>
            <a:r>
              <a:rPr lang="en-US" sz="2400" dirty="0">
                <a:latin typeface="Calibri" panose="020F0502020204030204" pitchFamily="34" charset="0"/>
                <a:cs typeface="Calibri" panose="020F0502020204030204" pitchFamily="34" charset="0"/>
              </a:rPr>
              <a:t> to divide the dataset into Happy or Unhappy (Which are mutually exclusive), based on the factors stated above.</a:t>
            </a:r>
          </a:p>
          <a:p>
            <a:pPr marL="0" indent="0">
              <a:buNone/>
            </a:pPr>
            <a:r>
              <a:rPr lang="en-US" sz="2400" dirty="0">
                <a:latin typeface="Calibri" panose="020F0502020204030204" pitchFamily="34" charset="0"/>
                <a:cs typeface="Calibri" panose="020F0502020204030204" pitchFamily="34" charset="0"/>
              </a:rPr>
              <a:t>We would also compare the results gotten when they’re optimized and give Mr. John Hughes the most suitable recommendations for the next steps.</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Rational Statement</a:t>
            </a:r>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dirty="0"/>
              <a:t>assumptions</a:t>
            </a:r>
          </a:p>
        </p:txBody>
      </p:sp>
      <p:sp>
        <p:nvSpPr>
          <p:cNvPr id="10" name="Text Placeholder 9"/>
          <p:cNvSpPr>
            <a:spLocks noGrp="1"/>
          </p:cNvSpPr>
          <p:nvPr>
            <p:ph type="body" sz="half" idx="2"/>
          </p:nvPr>
        </p:nvSpPr>
        <p:spPr>
          <a:xfrm>
            <a:off x="1074240" y="1828800"/>
            <a:ext cx="3293422" cy="4343400"/>
          </a:xfrm>
        </p:spPr>
        <p:txBody>
          <a:bodyPr>
            <a:normAutofit/>
          </a:bodyPr>
          <a:lstStyle/>
          <a:p>
            <a:pPr marL="0" indent="0">
              <a:buNone/>
            </a:pPr>
            <a:r>
              <a:rPr lang="en-US" sz="1700" dirty="0"/>
              <a:t>Discriminant models run on the assumptions that:</a:t>
            </a:r>
          </a:p>
          <a:p>
            <a:pPr marL="285750" indent="-285750">
              <a:buFont typeface="Arial" panose="020B0604020202020204" pitchFamily="34" charset="0"/>
              <a:buChar char="•"/>
            </a:pPr>
            <a:r>
              <a:rPr lang="en-US" sz="1700" dirty="0"/>
              <a:t>There is </a:t>
            </a:r>
            <a:r>
              <a:rPr lang="en-US" sz="1700" b="1" dirty="0"/>
              <a:t>Multivariate Normality</a:t>
            </a:r>
            <a:r>
              <a:rPr lang="en-US" sz="1700" dirty="0"/>
              <a:t> for the independent variables. However, Figure X shows that the assumption was violated for all variables.</a:t>
            </a:r>
          </a:p>
          <a:p>
            <a:pPr marL="285750" indent="-285750">
              <a:buFont typeface="Arial" panose="020B0604020202020204" pitchFamily="34" charset="0"/>
              <a:buChar char="•"/>
            </a:pPr>
            <a:r>
              <a:rPr lang="en-US" sz="1700" dirty="0"/>
              <a:t>There is </a:t>
            </a:r>
            <a:r>
              <a:rPr lang="en-US" sz="1700" b="1" dirty="0"/>
              <a:t>Homogeneity of Covariance</a:t>
            </a:r>
            <a:r>
              <a:rPr lang="en-US" sz="1700" dirty="0"/>
              <a:t> across all the independent variables.</a:t>
            </a:r>
            <a:r>
              <a:rPr lang="en-US" sz="1700" b="1" dirty="0"/>
              <a:t> </a:t>
            </a:r>
            <a:r>
              <a:rPr lang="en-US" sz="1700" dirty="0"/>
              <a:t>Figure O shows no violations of this assumption.</a:t>
            </a:r>
          </a:p>
          <a:p>
            <a:r>
              <a:rPr lang="en-US" sz="1700" i="1" dirty="0"/>
              <a:t>BÖKEOĞLU ÇOKLUK, Ö, &amp; BÜYÜKÖZTÜRK, Ş. (2008)</a:t>
            </a:r>
          </a:p>
        </p:txBody>
      </p:sp>
      <p:pic>
        <p:nvPicPr>
          <p:cNvPr id="6" name="Picture 5" descr="Text&#10;&#10;Description automatically generated">
            <a:extLst>
              <a:ext uri="{FF2B5EF4-FFF2-40B4-BE49-F238E27FC236}">
                <a16:creationId xmlns:a16="http://schemas.microsoft.com/office/drawing/2014/main" id="{0041600B-A23F-FEB0-0ACF-A2DF07B5EE2D}"/>
              </a:ext>
            </a:extLst>
          </p:cNvPr>
          <p:cNvPicPr>
            <a:picLocks noChangeAspect="1"/>
          </p:cNvPicPr>
          <p:nvPr/>
        </p:nvPicPr>
        <p:blipFill>
          <a:blip r:embed="rId2"/>
          <a:stretch>
            <a:fillRect/>
          </a:stretch>
        </p:blipFill>
        <p:spPr>
          <a:xfrm>
            <a:off x="5149069" y="1268760"/>
            <a:ext cx="3105583" cy="4515480"/>
          </a:xfrm>
          <a:prstGeom prst="rect">
            <a:avLst/>
          </a:prstGeom>
        </p:spPr>
      </p:pic>
      <p:pic>
        <p:nvPicPr>
          <p:cNvPr id="8" name="Picture 7" descr="Text, letter&#10;&#10;Description automatically generated">
            <a:extLst>
              <a:ext uri="{FF2B5EF4-FFF2-40B4-BE49-F238E27FC236}">
                <a16:creationId xmlns:a16="http://schemas.microsoft.com/office/drawing/2014/main" id="{E9CE23BD-25D9-23C9-2084-A480BAF74954}"/>
              </a:ext>
            </a:extLst>
          </p:cNvPr>
          <p:cNvPicPr>
            <a:picLocks noChangeAspect="1"/>
          </p:cNvPicPr>
          <p:nvPr/>
        </p:nvPicPr>
        <p:blipFill>
          <a:blip r:embed="rId3"/>
          <a:stretch>
            <a:fillRect/>
          </a:stretch>
        </p:blipFill>
        <p:spPr>
          <a:xfrm>
            <a:off x="8614692" y="1268760"/>
            <a:ext cx="2876951" cy="4467849"/>
          </a:xfrm>
          <a:prstGeom prst="rect">
            <a:avLst/>
          </a:prstGeom>
        </p:spPr>
      </p:pic>
      <p:grpSp>
        <p:nvGrpSpPr>
          <p:cNvPr id="13" name="Group 12">
            <a:extLst>
              <a:ext uri="{FF2B5EF4-FFF2-40B4-BE49-F238E27FC236}">
                <a16:creationId xmlns:a16="http://schemas.microsoft.com/office/drawing/2014/main" id="{BE7902CB-7335-A22A-C2D7-789582256468}"/>
              </a:ext>
            </a:extLst>
          </p:cNvPr>
          <p:cNvGrpSpPr/>
          <p:nvPr/>
        </p:nvGrpSpPr>
        <p:grpSpPr>
          <a:xfrm>
            <a:off x="6365592" y="6075345"/>
            <a:ext cx="520907" cy="305984"/>
            <a:chOff x="6311540" y="225030"/>
            <a:chExt cx="766080" cy="45000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4BCB9289-6238-6D5A-585D-BCEEE4385D86}"/>
                    </a:ext>
                  </a:extLst>
                </p14:cNvPr>
                <p14:cNvContentPartPr/>
                <p14:nvPr/>
              </p14:nvContentPartPr>
              <p14:xfrm>
                <a:off x="6311540" y="225030"/>
                <a:ext cx="489960" cy="395640"/>
              </p14:xfrm>
            </p:contentPart>
          </mc:Choice>
          <mc:Fallback>
            <p:pic>
              <p:nvPicPr>
                <p:cNvPr id="9" name="Ink 8">
                  <a:extLst>
                    <a:ext uri="{FF2B5EF4-FFF2-40B4-BE49-F238E27FC236}">
                      <a16:creationId xmlns:a16="http://schemas.microsoft.com/office/drawing/2014/main" id="{4BCB9289-6238-6D5A-585D-BCEEE4385D86}"/>
                    </a:ext>
                  </a:extLst>
                </p:cNvPr>
                <p:cNvPicPr/>
                <p:nvPr/>
              </p:nvPicPr>
              <p:blipFill>
                <a:blip r:embed="rId5"/>
                <a:stretch>
                  <a:fillRect/>
                </a:stretch>
              </p:blipFill>
              <p:spPr>
                <a:xfrm>
                  <a:off x="6298841" y="211789"/>
                  <a:ext cx="515887" cy="42159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29B9182-D4A5-1688-D6BE-3AB601BE9104}"/>
                    </a:ext>
                  </a:extLst>
                </p14:cNvPr>
                <p14:cNvContentPartPr/>
                <p14:nvPr/>
              </p14:nvContentPartPr>
              <p14:xfrm>
                <a:off x="6350060" y="249870"/>
                <a:ext cx="727560" cy="425160"/>
              </p14:xfrm>
            </p:contentPart>
          </mc:Choice>
          <mc:Fallback>
            <p:pic>
              <p:nvPicPr>
                <p:cNvPr id="12" name="Ink 11">
                  <a:extLst>
                    <a:ext uri="{FF2B5EF4-FFF2-40B4-BE49-F238E27FC236}">
                      <a16:creationId xmlns:a16="http://schemas.microsoft.com/office/drawing/2014/main" id="{029B9182-D4A5-1688-D6BE-3AB601BE9104}"/>
                    </a:ext>
                  </a:extLst>
                </p:cNvPr>
                <p:cNvPicPr/>
                <p:nvPr/>
              </p:nvPicPr>
              <p:blipFill>
                <a:blip r:embed="rId7"/>
                <a:stretch>
                  <a:fillRect/>
                </a:stretch>
              </p:blipFill>
              <p:spPr>
                <a:xfrm>
                  <a:off x="6337361" y="236633"/>
                  <a:ext cx="753488" cy="451104"/>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134BD3BA-DD40-25AC-85A9-37F0AA018655}"/>
                  </a:ext>
                </a:extLst>
              </p14:cNvPr>
              <p14:cNvContentPartPr/>
              <p14:nvPr/>
            </p14:nvContentPartPr>
            <p14:xfrm>
              <a:off x="9838828" y="5883615"/>
              <a:ext cx="494715" cy="372805"/>
            </p14:xfrm>
          </p:contentPart>
        </mc:Choice>
        <mc:Fallback>
          <p:pic>
            <p:nvPicPr>
              <p:cNvPr id="14" name="Ink 13">
                <a:extLst>
                  <a:ext uri="{FF2B5EF4-FFF2-40B4-BE49-F238E27FC236}">
                    <a16:creationId xmlns:a16="http://schemas.microsoft.com/office/drawing/2014/main" id="{134BD3BA-DD40-25AC-85A9-37F0AA018655}"/>
                  </a:ext>
                </a:extLst>
              </p:cNvPr>
              <p:cNvPicPr/>
              <p:nvPr/>
            </p:nvPicPr>
            <p:blipFill>
              <a:blip r:embed="rId9"/>
              <a:stretch>
                <a:fillRect/>
              </a:stretch>
            </p:blipFill>
            <p:spPr>
              <a:xfrm>
                <a:off x="9829833" y="5874979"/>
                <a:ext cx="512345" cy="390438"/>
              </a:xfrm>
              <a:prstGeom prst="rect">
                <a:avLst/>
              </a:prstGeom>
            </p:spPr>
          </p:pic>
        </mc:Fallback>
      </mc:AlternateContent>
    </p:spTree>
    <p:extLst>
      <p:ext uri="{BB962C8B-B14F-4D97-AF65-F5344CB8AC3E}">
        <p14:creationId xmlns:p14="http://schemas.microsoft.com/office/powerpoint/2010/main" val="24483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dirty="0"/>
              <a:t>Insights from profile report</a:t>
            </a:r>
          </a:p>
        </p:txBody>
      </p:sp>
      <p:sp>
        <p:nvSpPr>
          <p:cNvPr id="10" name="Text Placeholder 9"/>
          <p:cNvSpPr>
            <a:spLocks noGrp="1"/>
          </p:cNvSpPr>
          <p:nvPr>
            <p:ph type="body" sz="half" idx="2"/>
          </p:nvPr>
        </p:nvSpPr>
        <p:spPr>
          <a:xfrm>
            <a:off x="1074240" y="1828800"/>
            <a:ext cx="3293422" cy="4343400"/>
          </a:xfrm>
        </p:spPr>
        <p:txBody>
          <a:bodyPr>
            <a:normAutofit/>
          </a:bodyPr>
          <a:lstStyle/>
          <a:p>
            <a:pPr marL="0" indent="0">
              <a:buNone/>
            </a:pPr>
            <a:r>
              <a:rPr lang="en-US" sz="1700" b="1" dirty="0"/>
              <a:t>Normality:</a:t>
            </a:r>
            <a:r>
              <a:rPr lang="en-US" sz="1700" dirty="0"/>
              <a:t> The image on the right shows the distribution of the observations for the X2 variable which also mirrors the other independent variables. This gives further credence to the fact that they are not normally distributed, as there is skewness.</a:t>
            </a:r>
          </a:p>
          <a:p>
            <a:pPr marL="0" indent="0">
              <a:buNone/>
            </a:pPr>
            <a:r>
              <a:rPr lang="en-US" sz="1700" b="1" dirty="0"/>
              <a:t>Multicollinearity:</a:t>
            </a:r>
            <a:r>
              <a:rPr lang="en-US" sz="1700" dirty="0"/>
              <a:t> The Heat map shows some relationship between the variables, but the profile report's alert rubber stamps that fact and shows which variables are correlated with the other.</a:t>
            </a:r>
          </a:p>
        </p:txBody>
      </p:sp>
      <p:pic>
        <p:nvPicPr>
          <p:cNvPr id="4" name="Picture 3" descr="Graphical user interface&#10;&#10;Description automatically generated">
            <a:extLst>
              <a:ext uri="{FF2B5EF4-FFF2-40B4-BE49-F238E27FC236}">
                <a16:creationId xmlns:a16="http://schemas.microsoft.com/office/drawing/2014/main" id="{CE57CFE6-1818-5D8B-BCB8-7ADFE8285633}"/>
              </a:ext>
            </a:extLst>
          </p:cNvPr>
          <p:cNvPicPr>
            <a:picLocks noChangeAspect="1"/>
          </p:cNvPicPr>
          <p:nvPr/>
        </p:nvPicPr>
        <p:blipFill>
          <a:blip r:embed="rId2"/>
          <a:stretch>
            <a:fillRect/>
          </a:stretch>
        </p:blipFill>
        <p:spPr>
          <a:xfrm>
            <a:off x="5094874" y="1940651"/>
            <a:ext cx="6553387" cy="1416341"/>
          </a:xfrm>
          <a:prstGeom prst="rect">
            <a:avLst/>
          </a:prstGeom>
        </p:spPr>
      </p:pic>
      <p:pic>
        <p:nvPicPr>
          <p:cNvPr id="6" name="Picture 5" descr="Chart, scatter chart&#10;&#10;Description automatically generated">
            <a:extLst>
              <a:ext uri="{FF2B5EF4-FFF2-40B4-BE49-F238E27FC236}">
                <a16:creationId xmlns:a16="http://schemas.microsoft.com/office/drawing/2014/main" id="{EEACEC46-B86A-1A75-8D27-F6DFC303CB0D}"/>
              </a:ext>
            </a:extLst>
          </p:cNvPr>
          <p:cNvPicPr>
            <a:picLocks noChangeAspect="1"/>
          </p:cNvPicPr>
          <p:nvPr/>
        </p:nvPicPr>
        <p:blipFill>
          <a:blip r:embed="rId3"/>
          <a:stretch>
            <a:fillRect/>
          </a:stretch>
        </p:blipFill>
        <p:spPr>
          <a:xfrm>
            <a:off x="5094874" y="4077072"/>
            <a:ext cx="3293423" cy="2656527"/>
          </a:xfrm>
          <a:prstGeom prst="rect">
            <a:avLst/>
          </a:prstGeom>
        </p:spPr>
      </p:pic>
      <p:pic>
        <p:nvPicPr>
          <p:cNvPr id="8" name="Picture 7" descr="Table&#10;&#10;Description automatically generated">
            <a:extLst>
              <a:ext uri="{FF2B5EF4-FFF2-40B4-BE49-F238E27FC236}">
                <a16:creationId xmlns:a16="http://schemas.microsoft.com/office/drawing/2014/main" id="{229BE44B-3EC0-1DBD-8C9E-215497E2A022}"/>
              </a:ext>
            </a:extLst>
          </p:cNvPr>
          <p:cNvPicPr>
            <a:picLocks noChangeAspect="1"/>
          </p:cNvPicPr>
          <p:nvPr/>
        </p:nvPicPr>
        <p:blipFill>
          <a:blip r:embed="rId4"/>
          <a:stretch>
            <a:fillRect/>
          </a:stretch>
        </p:blipFill>
        <p:spPr>
          <a:xfrm>
            <a:off x="8614692" y="4077072"/>
            <a:ext cx="3033569" cy="1115042"/>
          </a:xfrm>
          <a:prstGeom prst="rect">
            <a:avLst/>
          </a:prstGeom>
        </p:spPr>
      </p:pic>
    </p:spTree>
    <p:extLst>
      <p:ext uri="{BB962C8B-B14F-4D97-AF65-F5344CB8AC3E}">
        <p14:creationId xmlns:p14="http://schemas.microsoft.com/office/powerpoint/2010/main" val="633685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fontScale="90000"/>
          </a:bodyPr>
          <a:lstStyle/>
          <a:p>
            <a:r>
              <a:rPr lang="en-US" dirty="0"/>
              <a:t>Optimized Linear discriminant analysis (LDA) metrics</a:t>
            </a:r>
          </a:p>
        </p:txBody>
      </p:sp>
      <p:pic>
        <p:nvPicPr>
          <p:cNvPr id="3" name="Picture 2" descr="Chart, line chart&#10;&#10;Description automatically generated">
            <a:extLst>
              <a:ext uri="{FF2B5EF4-FFF2-40B4-BE49-F238E27FC236}">
                <a16:creationId xmlns:a16="http://schemas.microsoft.com/office/drawing/2014/main" id="{D3B585FE-8349-4F02-C0B8-4CB27A2A5AA1}"/>
              </a:ext>
            </a:extLst>
          </p:cNvPr>
          <p:cNvPicPr>
            <a:picLocks noChangeAspect="1"/>
          </p:cNvPicPr>
          <p:nvPr/>
        </p:nvPicPr>
        <p:blipFill>
          <a:blip r:embed="rId2"/>
          <a:stretch>
            <a:fillRect/>
          </a:stretch>
        </p:blipFill>
        <p:spPr>
          <a:xfrm>
            <a:off x="6087748" y="482600"/>
            <a:ext cx="4380991" cy="5689600"/>
          </a:xfrm>
          <a:prstGeom prst="rect">
            <a:avLst/>
          </a:prstGeom>
          <a:noFill/>
          <a:ln w="19050">
            <a:solidFill>
              <a:schemeClr val="bg1"/>
            </a:solidFill>
          </a:ln>
        </p:spPr>
      </p:pic>
      <p:sp>
        <p:nvSpPr>
          <p:cNvPr id="10" name="Text Placeholder 9"/>
          <p:cNvSpPr>
            <a:spLocks noGrp="1"/>
          </p:cNvSpPr>
          <p:nvPr>
            <p:ph type="body" sz="half" idx="2"/>
          </p:nvPr>
        </p:nvSpPr>
        <p:spPr>
          <a:xfrm>
            <a:off x="1074240" y="1828800"/>
            <a:ext cx="3293422" cy="4343400"/>
          </a:xfrm>
        </p:spPr>
        <p:txBody>
          <a:bodyPr>
            <a:normAutofit fontScale="92500" lnSpcReduction="20000"/>
          </a:bodyPr>
          <a:lstStyle/>
          <a:p>
            <a:pPr marL="0" indent="0">
              <a:buNone/>
            </a:pPr>
            <a:r>
              <a:rPr lang="en-US" sz="1700" b="1" dirty="0"/>
              <a:t>Precision:</a:t>
            </a:r>
            <a:r>
              <a:rPr lang="en-US" sz="1700" dirty="0"/>
              <a:t> The model has performed just okay, making correct predictions of the state of happiness of respondents </a:t>
            </a:r>
            <a:r>
              <a:rPr lang="en-US" sz="1700" b="1" dirty="0"/>
              <a:t>77%</a:t>
            </a:r>
            <a:r>
              <a:rPr lang="en-US" sz="1700" dirty="0"/>
              <a:t> of the time</a:t>
            </a:r>
          </a:p>
          <a:p>
            <a:pPr marL="0" indent="0">
              <a:buNone/>
            </a:pPr>
            <a:r>
              <a:rPr lang="en-US" sz="1700" b="1" dirty="0"/>
              <a:t>Recall:</a:t>
            </a:r>
            <a:r>
              <a:rPr lang="en-US" sz="1700" dirty="0"/>
              <a:t> When the model has predicted outcomes of happiness or unhappiness, It is correct </a:t>
            </a:r>
            <a:r>
              <a:rPr lang="en-US" sz="1700" b="1" dirty="0"/>
              <a:t>76%</a:t>
            </a:r>
            <a:r>
              <a:rPr lang="en-US" sz="1700" dirty="0"/>
              <a:t> of the time</a:t>
            </a:r>
          </a:p>
          <a:p>
            <a:pPr marL="0" indent="0">
              <a:buNone/>
            </a:pPr>
            <a:r>
              <a:rPr lang="en-US" sz="1700" b="1" dirty="0"/>
              <a:t>F1 Score: </a:t>
            </a:r>
            <a:r>
              <a:rPr lang="en-US" sz="1700" dirty="0"/>
              <a:t>The weighted average between the model’s accurate predictions (Precision) and its correct positive predictions stands at </a:t>
            </a:r>
            <a:r>
              <a:rPr lang="en-US" sz="1700" b="1" dirty="0"/>
              <a:t>75%</a:t>
            </a:r>
            <a:r>
              <a:rPr lang="en-US" sz="1700" dirty="0"/>
              <a:t>. This is the most relevant metric of note seeing as the outcomes are not perfectly balanced.</a:t>
            </a:r>
            <a:endParaRPr lang="en-US" sz="1700" b="1" dirty="0"/>
          </a:p>
          <a:p>
            <a:pPr marL="0" indent="0">
              <a:buNone/>
            </a:pPr>
            <a:r>
              <a:rPr lang="en-US" sz="1700" dirty="0"/>
              <a:t>This is further reiterated by the Area under the curve which is also 75%</a:t>
            </a:r>
          </a:p>
        </p:txBody>
      </p:sp>
    </p:spTree>
    <p:extLst>
      <p:ext uri="{BB962C8B-B14F-4D97-AF65-F5344CB8AC3E}">
        <p14:creationId xmlns:p14="http://schemas.microsoft.com/office/powerpoint/2010/main" val="1171430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sz="2200"/>
              <a:t>Optimized quadratic discriminant analysis (</a:t>
            </a:r>
            <a:r>
              <a:rPr lang="en-US" sz="2200" err="1"/>
              <a:t>qda</a:t>
            </a:r>
            <a:r>
              <a:rPr lang="en-US" sz="2200"/>
              <a:t>) metrics</a:t>
            </a:r>
          </a:p>
        </p:txBody>
      </p:sp>
      <p:pic>
        <p:nvPicPr>
          <p:cNvPr id="4" name="Picture 3" descr="Chart, line chart&#10;&#10;Description automatically generated">
            <a:extLst>
              <a:ext uri="{FF2B5EF4-FFF2-40B4-BE49-F238E27FC236}">
                <a16:creationId xmlns:a16="http://schemas.microsoft.com/office/drawing/2014/main" id="{E5D227E1-E966-51F5-B152-0E792FED2308}"/>
              </a:ext>
            </a:extLst>
          </p:cNvPr>
          <p:cNvPicPr>
            <a:picLocks noChangeAspect="1"/>
          </p:cNvPicPr>
          <p:nvPr/>
        </p:nvPicPr>
        <p:blipFill>
          <a:blip r:embed="rId2"/>
          <a:stretch>
            <a:fillRect/>
          </a:stretch>
        </p:blipFill>
        <p:spPr>
          <a:xfrm>
            <a:off x="5966844" y="482600"/>
            <a:ext cx="4622799" cy="5689600"/>
          </a:xfrm>
          <a:prstGeom prst="rect">
            <a:avLst/>
          </a:prstGeom>
          <a:noFill/>
          <a:ln w="19050">
            <a:solidFill>
              <a:schemeClr val="bg1"/>
            </a:solidFill>
          </a:ln>
        </p:spPr>
      </p:pic>
      <p:sp>
        <p:nvSpPr>
          <p:cNvPr id="10" name="Text Placeholder 9"/>
          <p:cNvSpPr>
            <a:spLocks noGrp="1"/>
          </p:cNvSpPr>
          <p:nvPr>
            <p:ph type="body" sz="half" idx="2"/>
          </p:nvPr>
        </p:nvSpPr>
        <p:spPr>
          <a:xfrm>
            <a:off x="1074240" y="1828800"/>
            <a:ext cx="3293422" cy="4343400"/>
          </a:xfrm>
        </p:spPr>
        <p:txBody>
          <a:bodyPr>
            <a:normAutofit fontScale="92500" lnSpcReduction="20000"/>
          </a:bodyPr>
          <a:lstStyle/>
          <a:p>
            <a:pPr marL="0" indent="0">
              <a:buNone/>
            </a:pPr>
            <a:r>
              <a:rPr lang="en-US" sz="1700" b="1" dirty="0"/>
              <a:t>Balance:</a:t>
            </a:r>
            <a:r>
              <a:rPr lang="en-US" sz="1700" dirty="0"/>
              <a:t> The use of SMOTE to try the tune the parameters to achieve balance yielded </a:t>
            </a:r>
            <a:r>
              <a:rPr lang="en-US" sz="1700" b="1" dirty="0"/>
              <a:t>13 </a:t>
            </a:r>
            <a:r>
              <a:rPr lang="en-US" sz="1700" dirty="0"/>
              <a:t>for Outcome 0, and </a:t>
            </a:r>
            <a:r>
              <a:rPr lang="en-US" sz="1700" b="1" dirty="0"/>
              <a:t>16</a:t>
            </a:r>
            <a:r>
              <a:rPr lang="en-US" sz="1700" dirty="0"/>
              <a:t> for Outcome 1. While this is not a perfect balance, its still good enough to proceed with the model.</a:t>
            </a:r>
          </a:p>
          <a:p>
            <a:pPr marL="0" indent="0">
              <a:buNone/>
            </a:pPr>
            <a:r>
              <a:rPr lang="en-US" sz="1700" b="1" dirty="0"/>
              <a:t>Recall:</a:t>
            </a:r>
            <a:r>
              <a:rPr lang="en-US" sz="1700" dirty="0"/>
              <a:t> When the model has attempted to predict positive outcomes of happiness or unhappiness, It is correct </a:t>
            </a:r>
            <a:r>
              <a:rPr lang="en-US" sz="1700" b="1" dirty="0"/>
              <a:t>76%</a:t>
            </a:r>
            <a:r>
              <a:rPr lang="en-US" sz="1700" dirty="0"/>
              <a:t> of the time</a:t>
            </a:r>
          </a:p>
          <a:p>
            <a:pPr marL="0" indent="0">
              <a:buNone/>
            </a:pPr>
            <a:r>
              <a:rPr lang="en-US" sz="1700" b="1" dirty="0"/>
              <a:t>F1 Score: </a:t>
            </a:r>
            <a:r>
              <a:rPr lang="en-US" sz="1700" dirty="0"/>
              <a:t>The weighted average between the model’s accurate predictions (Precision) and its correct positive predictions stands at </a:t>
            </a:r>
            <a:r>
              <a:rPr lang="en-US" sz="1700" b="1" dirty="0"/>
              <a:t>76%</a:t>
            </a:r>
            <a:r>
              <a:rPr lang="en-US" sz="1700" dirty="0"/>
              <a:t>. This is the most relevant metric of note seeing as the outcomes are not perfectly balanced.</a:t>
            </a:r>
            <a:endParaRPr lang="en-US" sz="1700" b="1" dirty="0"/>
          </a:p>
        </p:txBody>
      </p:sp>
    </p:spTree>
    <p:extLst>
      <p:ext uri="{BB962C8B-B14F-4D97-AF65-F5344CB8AC3E}">
        <p14:creationId xmlns:p14="http://schemas.microsoft.com/office/powerpoint/2010/main" val="2717561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r>
              <a:rPr lang="en-US" sz="2400" dirty="0">
                <a:latin typeface="Calibri" panose="020F0502020204030204" pitchFamily="34" charset="0"/>
                <a:cs typeface="Calibri" panose="020F0502020204030204" pitchFamily="34" charset="0"/>
              </a:rPr>
              <a:t>Typically, when the dataset is not balanced, F1 Score is the best metric to evaluate the model. Despite the use of smote, the support column shows the balance is not perfect. Thus, QDA’s F1 score of </a:t>
            </a:r>
            <a:r>
              <a:rPr lang="en-US" sz="2400" b="1" dirty="0">
                <a:latin typeface="Calibri" panose="020F0502020204030204" pitchFamily="34" charset="0"/>
                <a:cs typeface="Calibri" panose="020F0502020204030204" pitchFamily="34" charset="0"/>
              </a:rPr>
              <a:t>76%</a:t>
            </a:r>
            <a:r>
              <a:rPr lang="en-US" sz="2400" dirty="0">
                <a:latin typeface="Calibri" panose="020F0502020204030204" pitchFamily="34" charset="0"/>
                <a:cs typeface="Calibri" panose="020F0502020204030204" pitchFamily="34" charset="0"/>
              </a:rPr>
              <a:t> means its slightly more favorable than the LDA which stands at </a:t>
            </a:r>
            <a:r>
              <a:rPr lang="en-US" sz="2400" b="1" dirty="0">
                <a:latin typeface="Calibri" panose="020F0502020204030204" pitchFamily="34" charset="0"/>
                <a:cs typeface="Calibri" panose="020F0502020204030204" pitchFamily="34" charset="0"/>
              </a:rPr>
              <a:t>75%</a:t>
            </a:r>
            <a:r>
              <a:rPr lang="en-US" sz="2400" dirty="0">
                <a:latin typeface="Calibri" panose="020F0502020204030204" pitchFamily="34" charset="0"/>
                <a:cs typeface="Calibri" panose="020F0502020204030204" pitchFamily="34" charset="0"/>
              </a:rPr>
              <a:t>.</a:t>
            </a:r>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Both models performed with the same level of accuracy, producing accurate predictions </a:t>
            </a:r>
            <a:r>
              <a:rPr lang="en-US" sz="2400" b="1" dirty="0">
                <a:latin typeface="Calibri" panose="020F0502020204030204" pitchFamily="34" charset="0"/>
                <a:cs typeface="Calibri" panose="020F0502020204030204" pitchFamily="34" charset="0"/>
              </a:rPr>
              <a:t>76%</a:t>
            </a:r>
            <a:r>
              <a:rPr lang="en-US" sz="2400" dirty="0">
                <a:latin typeface="Calibri" panose="020F0502020204030204" pitchFamily="34" charset="0"/>
                <a:cs typeface="Calibri" panose="020F0502020204030204" pitchFamily="34" charset="0"/>
              </a:rPr>
              <a:t> of the time.</a:t>
            </a:r>
          </a:p>
          <a:p>
            <a:r>
              <a:rPr lang="en-US" sz="2400" dirty="0">
                <a:latin typeface="Calibri" panose="020F0502020204030204" pitchFamily="34" charset="0"/>
                <a:cs typeface="Calibri" panose="020F0502020204030204" pitchFamily="34" charset="0"/>
              </a:rPr>
              <a:t>The QDA is more flexible in the assumption of an equal covariance among the classes, unlike the LDA that is strict with this.</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Comparing LDA and QDA</a:t>
            </a:r>
          </a:p>
        </p:txBody>
      </p:sp>
    </p:spTree>
    <p:extLst>
      <p:ext uri="{BB962C8B-B14F-4D97-AF65-F5344CB8AC3E}">
        <p14:creationId xmlns:p14="http://schemas.microsoft.com/office/powerpoint/2010/main" val="300944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r>
              <a:rPr lang="en-US" sz="2400" dirty="0">
                <a:latin typeface="Calibri" panose="020F0502020204030204" pitchFamily="34" charset="0"/>
                <a:cs typeface="Calibri" panose="020F0502020204030204" pitchFamily="34" charset="0"/>
              </a:rPr>
              <a:t>Since the F1 Score for the QDA, then it should be chosen more favorably ahead of the LDA.</a:t>
            </a:r>
          </a:p>
          <a:p>
            <a:r>
              <a:rPr lang="en-US" sz="2400" dirty="0">
                <a:latin typeface="Calibri" panose="020F0502020204030204" pitchFamily="34" charset="0"/>
                <a:cs typeface="Calibri" panose="020F0502020204030204" pitchFamily="34" charset="0"/>
              </a:rPr>
              <a:t>There was a clear violation of the assumption of normality of distribution from which each class is drawn. Despite fairly good performances by the two models, it might be better to use a model that does not work with this assumption. Like the </a:t>
            </a:r>
            <a:r>
              <a:rPr lang="en-US" sz="2400" b="1" dirty="0">
                <a:latin typeface="Calibri" panose="020F0502020204030204" pitchFamily="34" charset="0"/>
                <a:cs typeface="Calibri" panose="020F0502020204030204" pitchFamily="34" charset="0"/>
              </a:rPr>
              <a:t>Support Vector Machines</a:t>
            </a:r>
            <a:r>
              <a:rPr lang="en-US" sz="2400" dirty="0">
                <a:latin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Recommendations to Mr. John Hughes</a:t>
            </a:r>
          </a:p>
        </p:txBody>
      </p:sp>
    </p:spTree>
    <p:extLst>
      <p:ext uri="{BB962C8B-B14F-4D97-AF65-F5344CB8AC3E}">
        <p14:creationId xmlns:p14="http://schemas.microsoft.com/office/powerpoint/2010/main" val="848806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2838</TotalTime>
  <Words>698</Words>
  <Application>Microsoft Office PowerPoint</Application>
  <PresentationFormat>Custom</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Euphemia</vt:lpstr>
      <vt:lpstr>Math 16x9</vt:lpstr>
      <vt:lpstr>ASSIGNMENT 3 DISCRIMINANT STATISTICS (DATA 2204)</vt:lpstr>
      <vt:lpstr>Rational Statement</vt:lpstr>
      <vt:lpstr>assumptions</vt:lpstr>
      <vt:lpstr>Insights from profile report</vt:lpstr>
      <vt:lpstr>Optimized Linear discriminant analysis (LDA) metrics</vt:lpstr>
      <vt:lpstr>Optimized quadratic discriminant analysis (qda) metrics</vt:lpstr>
      <vt:lpstr>Comparing LDA and QDA</vt:lpstr>
      <vt:lpstr>Recommendations to Mr. John Hughes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Chi-Squared Analysis (Assignment 4)</dc:title>
  <dc:creator>Oluwaseyi Babalola</dc:creator>
  <cp:lastModifiedBy>Oluwaseyi Babalola</cp:lastModifiedBy>
  <cp:revision>17</cp:revision>
  <dcterms:created xsi:type="dcterms:W3CDTF">2022-07-19T01:19:41Z</dcterms:created>
  <dcterms:modified xsi:type="dcterms:W3CDTF">2022-10-23T09:28:04Z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