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56" r:id="rId2"/>
    <p:sldId id="267" r:id="rId3"/>
    <p:sldId id="284" r:id="rId4"/>
    <p:sldId id="264" r:id="rId5"/>
    <p:sldId id="296" r:id="rId6"/>
    <p:sldId id="298" r:id="rId7"/>
    <p:sldId id="297" r:id="rId8"/>
    <p:sldId id="299" r:id="rId9"/>
    <p:sldId id="258" r:id="rId10"/>
    <p:sldId id="294" r:id="rId11"/>
    <p:sldId id="300" r:id="rId12"/>
    <p:sldId id="301" r:id="rId13"/>
    <p:sldId id="309" r:id="rId14"/>
    <p:sldId id="285" r:id="rId15"/>
    <p:sldId id="308" r:id="rId16"/>
    <p:sldId id="283" r:id="rId17"/>
    <p:sldId id="305" r:id="rId18"/>
    <p:sldId id="290" r:id="rId19"/>
    <p:sldId id="291" r:id="rId20"/>
    <p:sldId id="286" r:id="rId21"/>
    <p:sldId id="310" r:id="rId22"/>
    <p:sldId id="313" r:id="rId23"/>
    <p:sldId id="302" r:id="rId24"/>
    <p:sldId id="303" r:id="rId25"/>
    <p:sldId id="289" r:id="rId26"/>
    <p:sldId id="306" r:id="rId27"/>
    <p:sldId id="311" r:id="rId28"/>
    <p:sldId id="307" r:id="rId29"/>
    <p:sldId id="304" r:id="rId30"/>
    <p:sldId id="312" r:id="rId31"/>
    <p:sldId id="292" r:id="rId32"/>
    <p:sldId id="281" r:id="rId33"/>
    <p:sldId id="293" r:id="rId34"/>
    <p:sldId id="261" r:id="rId3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77" d="100"/>
          <a:sy n="77" d="100"/>
        </p:scale>
        <p:origin x="498" y="90"/>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8/15/2022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8/15/2022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8/15/2022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8/15/2022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8/15/2022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8/15/2022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8/15/2022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8/15/2022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8/15/2022</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8/15/2022</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8/15/2022</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8/15/2022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8/15/2022</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8/15/2022</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FINAL PROJECT (DATA 1204)</a:t>
            </a:r>
            <a:endParaRPr lang="en-US" sz="2000" dirty="0"/>
          </a:p>
        </p:txBody>
      </p:sp>
      <p:sp>
        <p:nvSpPr>
          <p:cNvPr id="3" name="Subtitle 2"/>
          <p:cNvSpPr>
            <a:spLocks noGrp="1"/>
          </p:cNvSpPr>
          <p:nvPr>
            <p:ph type="subTitle" idx="1"/>
          </p:nvPr>
        </p:nvSpPr>
        <p:spPr/>
        <p:txBody>
          <a:bodyPr/>
          <a:lstStyle/>
          <a:p>
            <a:r>
              <a:rPr lang="en-US" b="1" dirty="0"/>
              <a:t>Oluwaseyi Babalola - 100808940</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782800" cy="4572000"/>
          </a:xfrm>
        </p:spPr>
        <p:txBody>
          <a:bodyPr>
            <a:normAutofit/>
          </a:bodyPr>
          <a:lstStyle/>
          <a:p>
            <a:pPr marL="0" indent="0">
              <a:buNone/>
            </a:pPr>
            <a:r>
              <a:rPr lang="en-US" sz="2400" b="1" dirty="0">
                <a:latin typeface="Calibri" panose="020F0502020204030204" pitchFamily="34" charset="0"/>
                <a:cs typeface="Calibri" panose="020F0502020204030204" pitchFamily="34" charset="0"/>
              </a:rPr>
              <a:t>NULL HYPOTHESIS</a:t>
            </a:r>
          </a:p>
          <a:p>
            <a:pPr marL="0" indent="0">
              <a:buNone/>
            </a:pPr>
            <a:r>
              <a:rPr lang="en-US" sz="2400" dirty="0">
                <a:latin typeface="Calibri" panose="020F0502020204030204" pitchFamily="34" charset="0"/>
                <a:cs typeface="Calibri" panose="020F0502020204030204" pitchFamily="34" charset="0"/>
              </a:rPr>
              <a:t>H</a:t>
            </a:r>
            <a:r>
              <a:rPr lang="en-US" sz="2400" baseline="-250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0</a:t>
            </a:r>
            <a:r>
              <a:rPr lang="en-US" sz="2400" dirty="0">
                <a:latin typeface="Calibri" panose="020F0502020204030204" pitchFamily="34" charset="0"/>
                <a:cs typeface="Calibri" panose="020F0502020204030204" pitchFamily="34" charset="0"/>
              </a:rPr>
              <a:t>: The mean of expenses accrued by the households is equal to 10,000</a:t>
            </a:r>
          </a:p>
          <a:p>
            <a:pPr marL="0" indent="0" algn="ctr">
              <a:buNone/>
            </a:pPr>
            <a:r>
              <a:rPr lang="en-US" sz="24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H</a:t>
            </a:r>
            <a:r>
              <a:rPr lang="en-US" sz="2400" baseline="-250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0</a:t>
            </a:r>
            <a:r>
              <a:rPr lang="en-US" sz="24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a:t>
            </a:r>
            <a:r>
              <a:rPr lang="en-US" sz="2400" dirty="0" err="1">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μ</a:t>
            </a:r>
            <a:r>
              <a:rPr lang="en-US" sz="2400" baseline="-25000" dirty="0" err="1">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h</a:t>
            </a:r>
            <a:r>
              <a:rPr lang="en-US" sz="2400" baseline="-250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a:t>
            </a:r>
            <a:r>
              <a:rPr lang="en-US" sz="24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$10,000</a:t>
            </a:r>
            <a:endParaRPr lang="en-US" sz="2400"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ALTERNATIVE HYPOTHESIS</a:t>
            </a:r>
          </a:p>
          <a:p>
            <a:pPr marL="0" indent="0">
              <a:buNone/>
            </a:pPr>
            <a:r>
              <a:rPr lang="en-US" sz="2400" dirty="0">
                <a:latin typeface="Calibri" panose="020F0502020204030204" pitchFamily="34" charset="0"/>
                <a:cs typeface="Calibri" panose="020F0502020204030204" pitchFamily="34" charset="0"/>
              </a:rPr>
              <a:t>H</a:t>
            </a:r>
            <a:r>
              <a:rPr lang="en-US" sz="2400" baseline="-250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a </a:t>
            </a:r>
            <a:r>
              <a:rPr lang="en-US" sz="2400" dirty="0">
                <a:latin typeface="Calibri" panose="020F0502020204030204" pitchFamily="34" charset="0"/>
                <a:cs typeface="Calibri" panose="020F0502020204030204" pitchFamily="34" charset="0"/>
              </a:rPr>
              <a:t>: The mean of expenses accrued by the households is NOT equal to 10,000</a:t>
            </a:r>
          </a:p>
          <a:p>
            <a:pPr marL="0" indent="0" algn="ctr">
              <a:buNone/>
            </a:pPr>
            <a:r>
              <a:rPr lang="en-US" sz="24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H</a:t>
            </a:r>
            <a:r>
              <a:rPr lang="en-US" sz="2400" baseline="-250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a</a:t>
            </a:r>
            <a:r>
              <a:rPr lang="en-US" sz="24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a:t>
            </a:r>
            <a:r>
              <a:rPr lang="en-US" sz="2400" dirty="0" err="1">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μ</a:t>
            </a:r>
            <a:r>
              <a:rPr lang="en-US" sz="2400" baseline="-25000" dirty="0" err="1">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h</a:t>
            </a:r>
            <a:r>
              <a:rPr lang="en-US" sz="2400" baseline="-250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a:t>
            </a:r>
            <a:r>
              <a:rPr lang="en-US" sz="24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 $10,000</a:t>
            </a:r>
            <a:endParaRPr lang="en-NG" sz="2400"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400" b="1" dirty="0">
                <a:latin typeface="Calibri" panose="020F0502020204030204" pitchFamily="34" charset="0"/>
                <a:cs typeface="Calibri" panose="020F0502020204030204" pitchFamily="34" charset="0"/>
              </a:rPr>
              <a:t>SIGNIFICANCE LEVEL</a:t>
            </a:r>
          </a:p>
          <a:p>
            <a:pPr marL="0" indent="0">
              <a:buNone/>
            </a:pPr>
            <a:r>
              <a:rPr lang="en-US" sz="2400" dirty="0">
                <a:latin typeface="Calibri" panose="020F0502020204030204" pitchFamily="34" charset="0"/>
                <a:cs typeface="Calibri" panose="020F0502020204030204" pitchFamily="34" charset="0"/>
              </a:rPr>
              <a:t>The significance level utilized for this analysis is 0.05</a:t>
            </a:r>
          </a:p>
          <a:p>
            <a:pPr marL="0" indent="0" algn="ctr">
              <a:buNone/>
            </a:pPr>
            <a:r>
              <a:rPr lang="en-US" sz="2400" dirty="0">
                <a:effectLst/>
                <a:latin typeface="Calibri" panose="020F0502020204030204" pitchFamily="34" charset="0"/>
                <a:ea typeface="Times New Roman" panose="02020603050405020304" pitchFamily="18" charset="0"/>
              </a:rPr>
              <a:t>α = 0.05</a:t>
            </a: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a:t>T-Test</a:t>
            </a:r>
            <a:endParaRPr lang="en-US" dirty="0"/>
          </a:p>
        </p:txBody>
      </p:sp>
    </p:spTree>
    <p:extLst>
      <p:ext uri="{BB962C8B-B14F-4D97-AF65-F5344CB8AC3E}">
        <p14:creationId xmlns:p14="http://schemas.microsoft.com/office/powerpoint/2010/main" val="1371908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77800"/>
            <a:ext cx="9782801" cy="1239837"/>
          </a:xfrm>
        </p:spPr>
        <p:txBody>
          <a:bodyPr anchor="b">
            <a:normAutofit/>
          </a:bodyPr>
          <a:lstStyle/>
          <a:p>
            <a:r>
              <a:rPr lang="en-US" dirty="0"/>
              <a:t>T-Test Results</a:t>
            </a:r>
            <a:endParaRPr lang="en-US"/>
          </a:p>
        </p:txBody>
      </p:sp>
      <p:sp>
        <p:nvSpPr>
          <p:cNvPr id="10" name="Text Placeholder 9"/>
          <p:cNvSpPr>
            <a:spLocks noGrp="1"/>
          </p:cNvSpPr>
          <p:nvPr>
            <p:ph sz="half" idx="1"/>
          </p:nvPr>
        </p:nvSpPr>
        <p:spPr>
          <a:xfrm>
            <a:off x="1593436" y="4581128"/>
            <a:ext cx="9685552" cy="1591072"/>
          </a:xfrm>
        </p:spPr>
        <p:txBody>
          <a:bodyPr>
            <a:normAutofit/>
          </a:bodyPr>
          <a:lstStyle/>
          <a:p>
            <a:pPr marL="0" indent="0">
              <a:buNone/>
            </a:pPr>
            <a:r>
              <a:rPr lang="en-US" sz="2200" dirty="0"/>
              <a:t>Since the P-Value is </a:t>
            </a:r>
            <a:r>
              <a:rPr lang="en-US" sz="2200" b="1" dirty="0"/>
              <a:t>2.2e-</a:t>
            </a:r>
            <a:r>
              <a:rPr lang="en-US" sz="2200" b="1" baseline="30000" dirty="0"/>
              <a:t>16 </a:t>
            </a:r>
            <a:r>
              <a:rPr lang="en-US" sz="2200" dirty="0"/>
              <a:t>which is much lower than significance level of </a:t>
            </a:r>
            <a:r>
              <a:rPr lang="en-US" sz="2200" b="1" dirty="0"/>
              <a:t>0.05</a:t>
            </a:r>
            <a:r>
              <a:rPr lang="en-US" sz="2200" dirty="0"/>
              <a:t> we can reject the null hypothesis.</a:t>
            </a:r>
          </a:p>
          <a:p>
            <a:pPr marL="0" indent="0">
              <a:buNone/>
            </a:pPr>
            <a:r>
              <a:rPr lang="en-US" sz="2200" dirty="0"/>
              <a:t>This means that we have enough evidence to reject the null hypothesis that states that the mean of household expenses is </a:t>
            </a:r>
            <a:r>
              <a:rPr lang="en-US" sz="2200" b="1" dirty="0"/>
              <a:t>$10,000</a:t>
            </a:r>
            <a:r>
              <a:rPr lang="en-US" sz="2200" dirty="0"/>
              <a:t>.</a:t>
            </a:r>
            <a:endParaRPr lang="en-US" sz="2200" baseline="30000" dirty="0"/>
          </a:p>
        </p:txBody>
      </p:sp>
      <p:pic>
        <p:nvPicPr>
          <p:cNvPr id="3" name="Picture 2" descr="Text, letter&#10;&#10;Description automatically generated">
            <a:extLst>
              <a:ext uri="{FF2B5EF4-FFF2-40B4-BE49-F238E27FC236}">
                <a16:creationId xmlns:a16="http://schemas.microsoft.com/office/drawing/2014/main" id="{D90D9DCC-A682-EF00-704A-45A468E8619A}"/>
              </a:ext>
            </a:extLst>
          </p:cNvPr>
          <p:cNvPicPr>
            <a:picLocks noChangeAspect="1"/>
          </p:cNvPicPr>
          <p:nvPr/>
        </p:nvPicPr>
        <p:blipFill>
          <a:blip r:embed="rId2"/>
          <a:stretch>
            <a:fillRect/>
          </a:stretch>
        </p:blipFill>
        <p:spPr>
          <a:xfrm>
            <a:off x="2807657" y="1700808"/>
            <a:ext cx="6959163" cy="2592288"/>
          </a:xfrm>
          <a:prstGeom prst="rect">
            <a:avLst/>
          </a:prstGeom>
          <a:noFill/>
        </p:spPr>
      </p:pic>
    </p:spTree>
    <p:extLst>
      <p:ext uri="{BB962C8B-B14F-4D97-AF65-F5344CB8AC3E}">
        <p14:creationId xmlns:p14="http://schemas.microsoft.com/office/powerpoint/2010/main" val="3151654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782800" cy="4572000"/>
          </a:xfrm>
        </p:spPr>
        <p:txBody>
          <a:bodyPr>
            <a:normAutofit/>
          </a:bodyPr>
          <a:lstStyle/>
          <a:p>
            <a:pPr marL="0" indent="0">
              <a:buNone/>
            </a:pPr>
            <a:r>
              <a:rPr lang="en-US" sz="2400" b="1">
                <a:latin typeface="Calibri" panose="020F0502020204030204" pitchFamily="34" charset="0"/>
                <a:cs typeface="Calibri" panose="020F0502020204030204" pitchFamily="34" charset="0"/>
              </a:rPr>
              <a:t>NULL HYPOTHESIS</a:t>
            </a:r>
          </a:p>
          <a:p>
            <a:pPr marL="0" indent="0">
              <a:buNone/>
            </a:pPr>
            <a:r>
              <a:rPr lang="en-US" sz="2400">
                <a:latin typeface="Calibri" panose="020F0502020204030204" pitchFamily="34" charset="0"/>
                <a:cs typeface="Calibri" panose="020F0502020204030204" pitchFamily="34" charset="0"/>
              </a:rPr>
              <a:t>Ho: β=0, co-efficient of the predictor i.e., slope is zero and not statistically significant</a:t>
            </a:r>
          </a:p>
          <a:p>
            <a:pPr marL="0" indent="0">
              <a:buNone/>
            </a:pPr>
            <a:endParaRPr lang="en-US" sz="2400">
              <a:latin typeface="Calibri" panose="020F0502020204030204" pitchFamily="34" charset="0"/>
              <a:cs typeface="Calibri" panose="020F0502020204030204" pitchFamily="34" charset="0"/>
            </a:endParaRPr>
          </a:p>
          <a:p>
            <a:pPr marL="0" indent="0">
              <a:buNone/>
            </a:pPr>
            <a:r>
              <a:rPr lang="en-US" sz="2400" b="1">
                <a:latin typeface="Calibri" panose="020F0502020204030204" pitchFamily="34" charset="0"/>
                <a:cs typeface="Calibri" panose="020F0502020204030204" pitchFamily="34" charset="0"/>
              </a:rPr>
              <a:t>ALTERNATIVE HYPOTHESIS</a:t>
            </a:r>
          </a:p>
          <a:p>
            <a:r>
              <a:rPr lang="en-US" sz="2400">
                <a:latin typeface="Calibri" panose="020F0502020204030204" pitchFamily="34" charset="0"/>
                <a:cs typeface="Calibri" panose="020F0502020204030204" pitchFamily="34" charset="0"/>
              </a:rPr>
              <a:t>Ha: β ≠0, co-efficient of the predictor i.e., slope is not equal to zero and is statistically significant</a:t>
            </a:r>
            <a:endParaRPr lang="en-US" sz="2400"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a:t>T-Test</a:t>
            </a:r>
            <a:endParaRPr lang="en-US" dirty="0"/>
          </a:p>
        </p:txBody>
      </p:sp>
    </p:spTree>
    <p:extLst>
      <p:ext uri="{BB962C8B-B14F-4D97-AF65-F5344CB8AC3E}">
        <p14:creationId xmlns:p14="http://schemas.microsoft.com/office/powerpoint/2010/main" val="1498085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200000"/>
              </a:lnSpc>
            </a:pPr>
            <a:r>
              <a:rPr lang="en-US" dirty="0"/>
              <a:t>Simple Linear Regression Model</a:t>
            </a:r>
          </a:p>
        </p:txBody>
      </p:sp>
    </p:spTree>
    <p:extLst>
      <p:ext uri="{BB962C8B-B14F-4D97-AF65-F5344CB8AC3E}">
        <p14:creationId xmlns:p14="http://schemas.microsoft.com/office/powerpoint/2010/main" val="185620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The Simple Linear Model Results</a:t>
            </a:r>
          </a:p>
        </p:txBody>
      </p:sp>
      <p:sp>
        <p:nvSpPr>
          <p:cNvPr id="7" name="Text Placeholder 9">
            <a:extLst>
              <a:ext uri="{FF2B5EF4-FFF2-40B4-BE49-F238E27FC236}">
                <a16:creationId xmlns:a16="http://schemas.microsoft.com/office/drawing/2014/main" id="{EC629F12-1BDF-4E14-7F92-46B4F79544D0}"/>
              </a:ext>
            </a:extLst>
          </p:cNvPr>
          <p:cNvSpPr>
            <a:spLocks noGrp="1"/>
          </p:cNvSpPr>
          <p:nvPr>
            <p:ph sz="half" idx="1"/>
          </p:nvPr>
        </p:nvSpPr>
        <p:spPr>
          <a:xfrm>
            <a:off x="1593436" y="1600200"/>
            <a:ext cx="9782800" cy="4572000"/>
          </a:xfrm>
        </p:spPr>
        <p:txBody>
          <a:bodyPr>
            <a:normAutofit/>
          </a:bodyPr>
          <a:lstStyle/>
          <a:p>
            <a:pPr marL="0" indent="0">
              <a:buNone/>
            </a:pPr>
            <a:r>
              <a:rPr lang="en-US" sz="2400" b="1" dirty="0">
                <a:latin typeface="Calibri" panose="020F0502020204030204" pitchFamily="34" charset="0"/>
                <a:cs typeface="Calibri" panose="020F0502020204030204" pitchFamily="34" charset="0"/>
              </a:rPr>
              <a:t>NULL HYPOTHESIS</a:t>
            </a:r>
          </a:p>
          <a:p>
            <a:pPr marL="0" indent="0">
              <a:buNone/>
            </a:pPr>
            <a:r>
              <a:rPr lang="en-US" sz="2400" dirty="0">
                <a:latin typeface="Calibri" panose="020F0502020204030204" pitchFamily="34" charset="0"/>
                <a:cs typeface="Calibri" panose="020F0502020204030204" pitchFamily="34" charset="0"/>
              </a:rPr>
              <a:t>H</a:t>
            </a:r>
            <a:r>
              <a:rPr lang="en-US" sz="2400" baseline="-250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0</a:t>
            </a:r>
            <a:r>
              <a:rPr lang="en-US" sz="2400" dirty="0">
                <a:latin typeface="Calibri" panose="020F0502020204030204" pitchFamily="34" charset="0"/>
                <a:cs typeface="Calibri" panose="020F0502020204030204" pitchFamily="34" charset="0"/>
              </a:rPr>
              <a:t>: There is a relationship between smoking and expenses</a:t>
            </a:r>
          </a:p>
          <a:p>
            <a:pPr marL="0" indent="0">
              <a:buNone/>
            </a:pPr>
            <a:endParaRPr lang="en-US" sz="2400" b="1"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ALTERNATIVE HYPOTHESIS</a:t>
            </a:r>
          </a:p>
          <a:p>
            <a:pPr marL="0" indent="0">
              <a:buNone/>
            </a:pPr>
            <a:r>
              <a:rPr lang="en-US" sz="2400" dirty="0">
                <a:latin typeface="Calibri" panose="020F0502020204030204" pitchFamily="34" charset="0"/>
                <a:cs typeface="Calibri" panose="020F0502020204030204" pitchFamily="34" charset="0"/>
              </a:rPr>
              <a:t>H</a:t>
            </a:r>
            <a:r>
              <a:rPr lang="en-US" sz="2400" baseline="-250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a </a:t>
            </a:r>
            <a:r>
              <a:rPr lang="en-US" sz="2400" dirty="0">
                <a:latin typeface="Calibri" panose="020F0502020204030204" pitchFamily="34" charset="0"/>
                <a:cs typeface="Calibri" panose="020F0502020204030204" pitchFamily="34" charset="0"/>
              </a:rPr>
              <a:t>: There is NO relationship between smoking and expenses</a:t>
            </a:r>
          </a:p>
        </p:txBody>
      </p:sp>
    </p:spTree>
    <p:extLst>
      <p:ext uri="{BB962C8B-B14F-4D97-AF65-F5344CB8AC3E}">
        <p14:creationId xmlns:p14="http://schemas.microsoft.com/office/powerpoint/2010/main" val="261740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The Simple Linear Model Results</a:t>
            </a:r>
          </a:p>
        </p:txBody>
      </p:sp>
      <p:pic>
        <p:nvPicPr>
          <p:cNvPr id="4" name="Picture 3" descr="A screenshot of a computer&#10;&#10;Description automatically generated with medium confidence">
            <a:extLst>
              <a:ext uri="{FF2B5EF4-FFF2-40B4-BE49-F238E27FC236}">
                <a16:creationId xmlns:a16="http://schemas.microsoft.com/office/drawing/2014/main" id="{54542546-2B70-15AA-C717-790F3E8C496A}"/>
              </a:ext>
            </a:extLst>
          </p:cNvPr>
          <p:cNvPicPr>
            <a:picLocks noChangeAspect="1"/>
          </p:cNvPicPr>
          <p:nvPr/>
        </p:nvPicPr>
        <p:blipFill>
          <a:blip r:embed="rId2"/>
          <a:stretch>
            <a:fillRect/>
          </a:stretch>
        </p:blipFill>
        <p:spPr>
          <a:xfrm>
            <a:off x="1917948" y="1628800"/>
            <a:ext cx="9073008" cy="4764205"/>
          </a:xfrm>
          <a:prstGeom prst="rect">
            <a:avLst/>
          </a:prstGeom>
        </p:spPr>
      </p:pic>
    </p:spTree>
    <p:extLst>
      <p:ext uri="{BB962C8B-B14F-4D97-AF65-F5344CB8AC3E}">
        <p14:creationId xmlns:p14="http://schemas.microsoft.com/office/powerpoint/2010/main" val="3279183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782800" cy="4572000"/>
          </a:xfrm>
        </p:spPr>
        <p:txBody>
          <a:bodyPr>
            <a:normAutofit/>
          </a:bodyPr>
          <a:lstStyle/>
          <a:p>
            <a:pPr marL="0" indent="0">
              <a:buNone/>
            </a:pPr>
            <a:r>
              <a:rPr lang="en-US" sz="2400" b="1" dirty="0">
                <a:latin typeface="Calibri" panose="020F0502020204030204" pitchFamily="34" charset="0"/>
                <a:cs typeface="Calibri" panose="020F0502020204030204" pitchFamily="34" charset="0"/>
              </a:rPr>
              <a:t>Y = </a:t>
            </a:r>
            <a:r>
              <a:rPr lang="el-GR" sz="2400" b="1" dirty="0">
                <a:latin typeface="Calibri" panose="020F0502020204030204" pitchFamily="34" charset="0"/>
                <a:cs typeface="Calibri" panose="020F0502020204030204" pitchFamily="34" charset="0"/>
              </a:rPr>
              <a:t>β1 + β2</a:t>
            </a:r>
            <a:r>
              <a:rPr lang="en-US" sz="2400" b="1" dirty="0">
                <a:latin typeface="Calibri" panose="020F0502020204030204" pitchFamily="34" charset="0"/>
                <a:cs typeface="Calibri" panose="020F0502020204030204" pitchFamily="34" charset="0"/>
              </a:rPr>
              <a:t>X + </a:t>
            </a:r>
            <a:r>
              <a:rPr lang="el-GR" sz="2400" b="1" dirty="0">
                <a:latin typeface="Calibri" panose="020F0502020204030204" pitchFamily="34" charset="0"/>
                <a:cs typeface="Calibri" panose="020F0502020204030204" pitchFamily="34" charset="0"/>
              </a:rPr>
              <a:t>ϵ</a:t>
            </a:r>
            <a:endParaRPr lang="en-US" sz="2400" b="1"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Where:</a:t>
            </a:r>
          </a:p>
          <a:p>
            <a:pPr marL="0" indent="0">
              <a:buNone/>
            </a:pPr>
            <a:r>
              <a:rPr lang="en-US" sz="2400" dirty="0">
                <a:latin typeface="Calibri" panose="020F0502020204030204" pitchFamily="34" charset="0"/>
                <a:cs typeface="Calibri" panose="020F0502020204030204" pitchFamily="34" charset="0"/>
              </a:rPr>
              <a:t>Y = the variable we’re trying to predict = Expenses</a:t>
            </a:r>
          </a:p>
          <a:p>
            <a:pPr marL="0" indent="0">
              <a:buNone/>
            </a:pPr>
            <a:r>
              <a:rPr lang="el-GR" sz="2400" dirty="0">
                <a:latin typeface="Calibri" panose="020F0502020204030204" pitchFamily="34" charset="0"/>
                <a:cs typeface="Calibri" panose="020F0502020204030204" pitchFamily="34" charset="0"/>
              </a:rPr>
              <a:t>β1</a:t>
            </a:r>
            <a:r>
              <a:rPr lang="en-US" sz="2400" dirty="0">
                <a:latin typeface="Calibri" panose="020F0502020204030204" pitchFamily="34" charset="0"/>
                <a:cs typeface="Calibri" panose="020F0502020204030204" pitchFamily="34" charset="0"/>
              </a:rPr>
              <a:t> = coefficient of the intercept = 8434.3</a:t>
            </a:r>
          </a:p>
          <a:p>
            <a:pPr marL="0" indent="0">
              <a:buNone/>
            </a:pPr>
            <a:r>
              <a:rPr lang="el-GR" sz="2400" dirty="0">
                <a:latin typeface="Calibri" panose="020F0502020204030204" pitchFamily="34" charset="0"/>
                <a:cs typeface="Calibri" panose="020F0502020204030204" pitchFamily="34" charset="0"/>
              </a:rPr>
              <a:t>β</a:t>
            </a:r>
            <a:r>
              <a:rPr lang="en-US" sz="2400" dirty="0">
                <a:latin typeface="Calibri" panose="020F0502020204030204" pitchFamily="34" charset="0"/>
                <a:cs typeface="Calibri" panose="020F0502020204030204" pitchFamily="34" charset="0"/>
              </a:rPr>
              <a:t>2 = coefficient of the slope = 23616.0</a:t>
            </a:r>
          </a:p>
          <a:p>
            <a:pPr marL="0" indent="0">
              <a:buNone/>
            </a:pPr>
            <a:r>
              <a:rPr lang="en-US" sz="2400" dirty="0">
                <a:latin typeface="Calibri" panose="020F0502020204030204" pitchFamily="34" charset="0"/>
                <a:cs typeface="Calibri" panose="020F0502020204030204" pitchFamily="34" charset="0"/>
              </a:rPr>
              <a:t>X = the predictor variable = Smoker</a:t>
            </a:r>
          </a:p>
          <a:p>
            <a:pPr marL="0" indent="0">
              <a:buNone/>
            </a:pPr>
            <a:r>
              <a:rPr lang="el-GR" sz="2400" dirty="0">
                <a:latin typeface="Calibri" panose="020F0502020204030204" pitchFamily="34" charset="0"/>
                <a:cs typeface="Calibri" panose="020F0502020204030204" pitchFamily="34" charset="0"/>
              </a:rPr>
              <a:t>ϵ</a:t>
            </a:r>
            <a:r>
              <a:rPr lang="en-US" sz="2400" dirty="0">
                <a:latin typeface="Calibri" panose="020F0502020204030204" pitchFamily="34" charset="0"/>
                <a:cs typeface="Calibri" panose="020F0502020204030204" pitchFamily="34" charset="0"/>
              </a:rPr>
              <a:t> = error term.</a:t>
            </a:r>
          </a:p>
          <a:p>
            <a:pPr marL="0" indent="0" algn="ctr">
              <a:buNone/>
            </a:pPr>
            <a:r>
              <a:rPr lang="en-US" sz="3200" b="1" dirty="0">
                <a:latin typeface="Calibri" panose="020F0502020204030204" pitchFamily="34" charset="0"/>
                <a:cs typeface="Calibri" panose="020F0502020204030204" pitchFamily="34" charset="0"/>
              </a:rPr>
              <a:t>Y(Expenses) = 8434.3</a:t>
            </a:r>
            <a:r>
              <a:rPr lang="el-GR" sz="3200" b="1"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+ 23616.0 X(Smoker)</a:t>
            </a: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The Equation</a:t>
            </a:r>
          </a:p>
        </p:txBody>
      </p:sp>
    </p:spTree>
    <p:extLst>
      <p:ext uri="{BB962C8B-B14F-4D97-AF65-F5344CB8AC3E}">
        <p14:creationId xmlns:p14="http://schemas.microsoft.com/office/powerpoint/2010/main" val="306360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782800" cy="4572000"/>
          </a:xfrm>
        </p:spPr>
        <p:txBody>
          <a:bodyPr>
            <a:normAutofit/>
          </a:bodyPr>
          <a:lstStyle/>
          <a:p>
            <a:pPr marL="0" indent="0">
              <a:buNone/>
            </a:pPr>
            <a:r>
              <a:rPr lang="en-US" sz="2400" b="1" dirty="0">
                <a:latin typeface="Calibri" panose="020F0502020204030204" pitchFamily="34" charset="0"/>
                <a:cs typeface="Calibri" panose="020F0502020204030204" pitchFamily="34" charset="0"/>
              </a:rPr>
              <a:t>The Residuals</a:t>
            </a:r>
            <a:r>
              <a:rPr lang="en-US" sz="2400" dirty="0">
                <a:latin typeface="Calibri" panose="020F0502020204030204" pitchFamily="34" charset="0"/>
                <a:cs typeface="Calibri" panose="020F0502020204030204" pitchFamily="34" charset="0"/>
              </a:rPr>
              <a:t> explain the difference between the values observed and the predicted values of what was observed. By this definition, we can call them errors. They represent how far away data points are from the line of best fit.</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The values above show a wide range of residual values which suggest a weak relationship between Smokers and Expenses</a:t>
            </a: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Insights</a:t>
            </a:r>
          </a:p>
        </p:txBody>
      </p:sp>
      <p:pic>
        <p:nvPicPr>
          <p:cNvPr id="6" name="Picture 5">
            <a:extLst>
              <a:ext uri="{FF2B5EF4-FFF2-40B4-BE49-F238E27FC236}">
                <a16:creationId xmlns:a16="http://schemas.microsoft.com/office/drawing/2014/main" id="{D1F0E8B4-EDA4-C0DA-41C3-B1D8F932CD1F}"/>
              </a:ext>
            </a:extLst>
          </p:cNvPr>
          <p:cNvPicPr>
            <a:picLocks noChangeAspect="1"/>
          </p:cNvPicPr>
          <p:nvPr/>
        </p:nvPicPr>
        <p:blipFill rotWithShape="1">
          <a:blip r:embed="rId2"/>
          <a:srcRect l="2024" r="41995"/>
          <a:stretch/>
        </p:blipFill>
        <p:spPr>
          <a:xfrm>
            <a:off x="2422005" y="3068960"/>
            <a:ext cx="5976664" cy="1286054"/>
          </a:xfrm>
          <a:prstGeom prst="rect">
            <a:avLst/>
          </a:prstGeom>
        </p:spPr>
      </p:pic>
    </p:spTree>
    <p:extLst>
      <p:ext uri="{BB962C8B-B14F-4D97-AF65-F5344CB8AC3E}">
        <p14:creationId xmlns:p14="http://schemas.microsoft.com/office/powerpoint/2010/main" val="498773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782800" cy="4925144"/>
          </a:xfrm>
        </p:spPr>
        <p:txBody>
          <a:bodyPr>
            <a:normAutofit/>
          </a:bodyPr>
          <a:lstStyle/>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The Estimates indicate that for every 1% increase in Yes Smokers, there would be a 23616% increase in “Expenses”.</a:t>
            </a:r>
          </a:p>
          <a:p>
            <a:pPr marL="0" indent="0">
              <a:buNone/>
            </a:pPr>
            <a:r>
              <a:rPr lang="en-US" sz="2400" dirty="0">
                <a:latin typeface="Calibri" panose="020F0502020204030204" pitchFamily="34" charset="0"/>
                <a:cs typeface="Calibri" panose="020F0502020204030204" pitchFamily="34" charset="0"/>
              </a:rPr>
              <a:t>The level of variance between the estimates of the model and what is observed from the data is 229.0 (Expenses) and 506.1 (Smokers).</a:t>
            </a:r>
          </a:p>
          <a:p>
            <a:pPr marL="0" indent="0">
              <a:buNone/>
            </a:pPr>
            <a:r>
              <a:rPr lang="en-US" sz="2400" dirty="0">
                <a:latin typeface="Calibri" panose="020F0502020204030204" pitchFamily="34" charset="0"/>
                <a:cs typeface="Calibri" panose="020F0502020204030204" pitchFamily="34" charset="0"/>
              </a:rPr>
              <a:t>The t-value represents the quotient of Std error and Estimate and is a test value of how much the coefficients are close to 0. t-value of 46.66 suggests that “smokers” is not of any significant value to the model and should be discarded. This is because of the categorical nature of the variable</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Insights</a:t>
            </a:r>
          </a:p>
        </p:txBody>
      </p:sp>
      <p:pic>
        <p:nvPicPr>
          <p:cNvPr id="4" name="Picture 3" descr="Text&#10;&#10;Description automatically generated with low confidence">
            <a:extLst>
              <a:ext uri="{FF2B5EF4-FFF2-40B4-BE49-F238E27FC236}">
                <a16:creationId xmlns:a16="http://schemas.microsoft.com/office/drawing/2014/main" id="{E47B095D-9EB1-F249-4BCD-F301061FBEF1}"/>
              </a:ext>
            </a:extLst>
          </p:cNvPr>
          <p:cNvPicPr>
            <a:picLocks noChangeAspect="1"/>
          </p:cNvPicPr>
          <p:nvPr/>
        </p:nvPicPr>
        <p:blipFill>
          <a:blip r:embed="rId2"/>
          <a:stretch>
            <a:fillRect/>
          </a:stretch>
        </p:blipFill>
        <p:spPr>
          <a:xfrm>
            <a:off x="1698306" y="1564358"/>
            <a:ext cx="7924498" cy="1360586"/>
          </a:xfrm>
          <a:prstGeom prst="rect">
            <a:avLst/>
          </a:prstGeom>
        </p:spPr>
      </p:pic>
    </p:spTree>
    <p:extLst>
      <p:ext uri="{BB962C8B-B14F-4D97-AF65-F5344CB8AC3E}">
        <p14:creationId xmlns:p14="http://schemas.microsoft.com/office/powerpoint/2010/main" val="389283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782800" cy="4925144"/>
          </a:xfrm>
        </p:spPr>
        <p:txBody>
          <a:bodyPr>
            <a:normAutofit/>
          </a:bodyPr>
          <a:lstStyle/>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The Residual standard</a:t>
            </a:r>
            <a:r>
              <a:rPr lang="en-US" sz="2400" dirty="0">
                <a:latin typeface="Calibri" panose="020F0502020204030204" pitchFamily="34" charset="0"/>
                <a:cs typeface="Calibri" panose="020F0502020204030204" pitchFamily="34" charset="0"/>
              </a:rPr>
              <a:t> error tells us that the model is predicting “Expenses” with an average error of 7470, which is too high</a:t>
            </a:r>
          </a:p>
          <a:p>
            <a:pPr marL="0" indent="0">
              <a:buNone/>
            </a:pPr>
            <a:r>
              <a:rPr lang="en-US" sz="2400" b="1" dirty="0">
                <a:latin typeface="Calibri" panose="020F0502020204030204" pitchFamily="34" charset="0"/>
                <a:cs typeface="Calibri" panose="020F0502020204030204" pitchFamily="34" charset="0"/>
              </a:rPr>
              <a:t>R-squared</a:t>
            </a:r>
            <a:r>
              <a:rPr lang="en-US" sz="2400" dirty="0">
                <a:latin typeface="Calibri" panose="020F0502020204030204" pitchFamily="34" charset="0"/>
                <a:cs typeface="Calibri" panose="020F0502020204030204" pitchFamily="34" charset="0"/>
              </a:rPr>
              <a:t> is the square of the correlation coefficient of the variables. 0.6198 suggests there is some correlation between them but </a:t>
            </a:r>
            <a:r>
              <a:rPr lang="en-US" sz="2400" dirty="0" err="1">
                <a:latin typeface="Calibri" panose="020F0502020204030204" pitchFamily="34" charset="0"/>
                <a:cs typeface="Calibri" panose="020F0502020204030204" pitchFamily="34" charset="0"/>
              </a:rPr>
              <a:t>ther</a:t>
            </a:r>
            <a:r>
              <a:rPr lang="en-US" sz="2400" dirty="0">
                <a:latin typeface="Calibri" panose="020F0502020204030204" pitchFamily="34" charset="0"/>
                <a:cs typeface="Calibri" panose="020F0502020204030204" pitchFamily="34" charset="0"/>
              </a:rPr>
              <a:t> factors need to be considered.</a:t>
            </a:r>
          </a:p>
          <a:p>
            <a:pPr marL="0" indent="0">
              <a:buNone/>
            </a:pPr>
            <a:r>
              <a:rPr lang="en-US" sz="2400" b="1" dirty="0">
                <a:latin typeface="Calibri" panose="020F0502020204030204" pitchFamily="34" charset="0"/>
                <a:cs typeface="Calibri" panose="020F0502020204030204" pitchFamily="34" charset="0"/>
              </a:rPr>
              <a:t>The P-value</a:t>
            </a:r>
            <a:r>
              <a:rPr lang="en-US" sz="2400" dirty="0">
                <a:latin typeface="Calibri" panose="020F0502020204030204" pitchFamily="34" charset="0"/>
                <a:cs typeface="Calibri" panose="020F0502020204030204" pitchFamily="34" charset="0"/>
              </a:rPr>
              <a:t> is the most important performance measure of the model. A p-value of </a:t>
            </a:r>
            <a:r>
              <a:rPr lang="en-US" sz="2400" b="1" dirty="0">
                <a:latin typeface="Calibri" panose="020F0502020204030204" pitchFamily="34" charset="0"/>
                <a:cs typeface="Calibri" panose="020F0502020204030204" pitchFamily="34" charset="0"/>
              </a:rPr>
              <a:t>2.2e-16</a:t>
            </a:r>
            <a:r>
              <a:rPr lang="en-US" sz="2400" dirty="0">
                <a:latin typeface="Calibri" panose="020F0502020204030204" pitchFamily="34" charset="0"/>
                <a:cs typeface="Calibri" panose="020F0502020204030204" pitchFamily="34" charset="0"/>
              </a:rPr>
              <a:t> at 0.05 significance level shows that the model is performing reasonably well for this analysis.</a:t>
            </a:r>
            <a:endParaRPr lang="en-US" sz="2400" b="1"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Insights (Performance Measures)</a:t>
            </a:r>
          </a:p>
        </p:txBody>
      </p:sp>
      <p:pic>
        <p:nvPicPr>
          <p:cNvPr id="3" name="Picture 2" descr="Text&#10;&#10;Description automatically generated">
            <a:extLst>
              <a:ext uri="{FF2B5EF4-FFF2-40B4-BE49-F238E27FC236}">
                <a16:creationId xmlns:a16="http://schemas.microsoft.com/office/drawing/2014/main" id="{821D36C6-1B84-CC3E-1792-26690D4715A3}"/>
              </a:ext>
            </a:extLst>
          </p:cNvPr>
          <p:cNvPicPr>
            <a:picLocks noChangeAspect="1"/>
          </p:cNvPicPr>
          <p:nvPr/>
        </p:nvPicPr>
        <p:blipFill>
          <a:blip r:embed="rId2"/>
          <a:stretch>
            <a:fillRect/>
          </a:stretch>
        </p:blipFill>
        <p:spPr>
          <a:xfrm>
            <a:off x="1737453" y="1628800"/>
            <a:ext cx="9397519" cy="1186275"/>
          </a:xfrm>
          <a:prstGeom prst="rect">
            <a:avLst/>
          </a:prstGeom>
        </p:spPr>
      </p:pic>
    </p:spTree>
    <p:extLst>
      <p:ext uri="{BB962C8B-B14F-4D97-AF65-F5344CB8AC3E}">
        <p14:creationId xmlns:p14="http://schemas.microsoft.com/office/powerpoint/2010/main" val="293562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 Of The Report</a:t>
            </a:r>
          </a:p>
        </p:txBody>
      </p:sp>
      <p:sp>
        <p:nvSpPr>
          <p:cNvPr id="14" name="Content Placeholder 13"/>
          <p:cNvSpPr>
            <a:spLocks noGrp="1"/>
          </p:cNvSpPr>
          <p:nvPr>
            <p:ph idx="1"/>
          </p:nvPr>
        </p:nvSpPr>
        <p:spPr>
          <a:xfrm>
            <a:off x="1593436" y="1662831"/>
            <a:ext cx="9782801" cy="4572000"/>
          </a:xfrm>
        </p:spPr>
        <p:txBody>
          <a:bodyPr>
            <a:normAutofit lnSpcReduction="10000"/>
          </a:bodyPr>
          <a:lstStyle/>
          <a:p>
            <a:pPr lvl="1">
              <a:lnSpc>
                <a:spcPct val="200000"/>
              </a:lnSpc>
              <a:buFont typeface="Wingdings" panose="05000000000000000000" pitchFamily="2" charset="2"/>
              <a:buChar char="v"/>
            </a:pPr>
            <a:r>
              <a:rPr lang="en-US" dirty="0"/>
              <a:t>Description Of The Research</a:t>
            </a:r>
          </a:p>
          <a:p>
            <a:pPr lvl="1">
              <a:lnSpc>
                <a:spcPct val="200000"/>
              </a:lnSpc>
              <a:buFont typeface="Wingdings" panose="05000000000000000000" pitchFamily="2" charset="2"/>
              <a:buChar char="v"/>
            </a:pPr>
            <a:r>
              <a:rPr lang="en-US" dirty="0"/>
              <a:t>Summary Of Basic Statistics From The Data</a:t>
            </a:r>
          </a:p>
          <a:p>
            <a:pPr lvl="1">
              <a:lnSpc>
                <a:spcPct val="200000"/>
              </a:lnSpc>
              <a:buFont typeface="Wingdings" panose="05000000000000000000" pitchFamily="2" charset="2"/>
              <a:buChar char="v"/>
            </a:pPr>
            <a:r>
              <a:rPr lang="en-US" dirty="0"/>
              <a:t>T-Test Analysis</a:t>
            </a:r>
          </a:p>
          <a:p>
            <a:pPr lvl="1">
              <a:lnSpc>
                <a:spcPct val="200000"/>
              </a:lnSpc>
              <a:buFont typeface="Wingdings" panose="05000000000000000000" pitchFamily="2" charset="2"/>
              <a:buChar char="v"/>
            </a:pPr>
            <a:r>
              <a:rPr lang="en-US" dirty="0"/>
              <a:t>Simple Linear Regression Analysis</a:t>
            </a:r>
          </a:p>
          <a:p>
            <a:pPr lvl="1">
              <a:lnSpc>
                <a:spcPct val="200000"/>
              </a:lnSpc>
              <a:buFont typeface="Wingdings" panose="05000000000000000000" pitchFamily="2" charset="2"/>
              <a:buChar char="v"/>
            </a:pPr>
            <a:r>
              <a:rPr lang="en-US" dirty="0"/>
              <a:t>Multiple Linear Regression Analysis</a:t>
            </a:r>
          </a:p>
          <a:p>
            <a:pPr lvl="1">
              <a:lnSpc>
                <a:spcPct val="200000"/>
              </a:lnSpc>
              <a:buFont typeface="Wingdings" panose="05000000000000000000" pitchFamily="2" charset="2"/>
              <a:buChar char="v"/>
            </a:pPr>
            <a:r>
              <a:rPr lang="en-US" dirty="0"/>
              <a:t>Conclusions</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782800" cy="4572000"/>
          </a:xfrm>
        </p:spPr>
        <p:txBody>
          <a:bodyPr>
            <a:normAutofit lnSpcReduction="10000"/>
          </a:bodyPr>
          <a:lstStyle/>
          <a:p>
            <a:pPr marL="0" indent="0">
              <a:buNone/>
            </a:pPr>
            <a:r>
              <a:rPr lang="en-US" sz="2400" b="1" dirty="0">
                <a:latin typeface="Calibri" panose="020F0502020204030204" pitchFamily="34" charset="0"/>
                <a:cs typeface="Calibri" panose="020F0502020204030204" pitchFamily="34" charset="0"/>
              </a:rPr>
              <a:t>Purpose:</a:t>
            </a:r>
          </a:p>
          <a:p>
            <a:pPr marL="0" indent="0">
              <a:buNone/>
            </a:pPr>
            <a:r>
              <a:rPr lang="en-US" sz="2400" dirty="0">
                <a:latin typeface="Calibri" panose="020F0502020204030204" pitchFamily="34" charset="0"/>
                <a:cs typeface="Calibri" panose="020F0502020204030204" pitchFamily="34" charset="0"/>
              </a:rPr>
              <a:t>The purpose of this model is to determine the linear relationship between </a:t>
            </a:r>
            <a:r>
              <a:rPr lang="en-US" sz="2400" b="1" dirty="0">
                <a:latin typeface="Calibri" panose="020F0502020204030204" pitchFamily="34" charset="0"/>
                <a:cs typeface="Calibri" panose="020F0502020204030204" pitchFamily="34" charset="0"/>
              </a:rPr>
              <a:t>Smokers (independent variable) </a:t>
            </a:r>
            <a:r>
              <a:rPr lang="en-US" sz="2400" dirty="0">
                <a:latin typeface="Calibri" panose="020F0502020204030204" pitchFamily="34" charset="0"/>
                <a:cs typeface="Calibri" panose="020F0502020204030204" pitchFamily="34" charset="0"/>
              </a:rPr>
              <a:t>and </a:t>
            </a:r>
            <a:r>
              <a:rPr lang="en-US" sz="2400" b="1" dirty="0">
                <a:latin typeface="Calibri" panose="020F0502020204030204" pitchFamily="34" charset="0"/>
                <a:cs typeface="Calibri" panose="020F0502020204030204" pitchFamily="34" charset="0"/>
              </a:rPr>
              <a:t>Expenses (dependent variable)</a:t>
            </a:r>
            <a:r>
              <a:rPr lang="en-US" sz="2400" dirty="0">
                <a:latin typeface="Calibri" panose="020F0502020204030204" pitchFamily="34" charset="0"/>
                <a:cs typeface="Calibri" panose="020F0502020204030204" pitchFamily="34" charset="0"/>
              </a:rPr>
              <a:t> in analyzing the effect of smoking on Expenses.</a:t>
            </a:r>
          </a:p>
          <a:p>
            <a:pPr marL="0" indent="0">
              <a:buNone/>
            </a:pPr>
            <a:r>
              <a:rPr lang="en-US" sz="2400" dirty="0">
                <a:latin typeface="Calibri" panose="020F0502020204030204" pitchFamily="34" charset="0"/>
                <a:cs typeface="Calibri" panose="020F0502020204030204" pitchFamily="34" charset="0"/>
              </a:rPr>
              <a:t>The model would tell us if the relationship is significant or not. The results suggests there is some relationship.</a:t>
            </a:r>
          </a:p>
          <a:p>
            <a:pPr marL="0" indent="0">
              <a:buNone/>
            </a:pPr>
            <a:r>
              <a:rPr lang="en-US" sz="2400" b="1" dirty="0">
                <a:latin typeface="Calibri" panose="020F0502020204030204" pitchFamily="34" charset="0"/>
                <a:cs typeface="Calibri" panose="020F0502020204030204" pitchFamily="34" charset="0"/>
              </a:rPr>
              <a:t>Conclusion:</a:t>
            </a:r>
          </a:p>
          <a:p>
            <a:pPr marL="0" indent="0">
              <a:buNone/>
            </a:pPr>
            <a:r>
              <a:rPr lang="en-US" sz="2400" dirty="0">
                <a:latin typeface="Calibri" panose="020F0502020204030204" pitchFamily="34" charset="0"/>
                <a:cs typeface="Calibri" panose="020F0502020204030204" pitchFamily="34" charset="0"/>
              </a:rPr>
              <a:t>Since the </a:t>
            </a:r>
            <a:r>
              <a:rPr lang="en-US" sz="2400" b="1" dirty="0">
                <a:latin typeface="Calibri" panose="020F0502020204030204" pitchFamily="34" charset="0"/>
                <a:cs typeface="Calibri" panose="020F0502020204030204" pitchFamily="34" charset="0"/>
              </a:rPr>
              <a:t>P-Value</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2.2e-16</a:t>
            </a:r>
            <a:r>
              <a:rPr lang="en-US" sz="2400" dirty="0">
                <a:latin typeface="Calibri" panose="020F0502020204030204" pitchFamily="34" charset="0"/>
                <a:cs typeface="Calibri" panose="020F0502020204030204" pitchFamily="34" charset="0"/>
              </a:rPr>
              <a:t> is less than the </a:t>
            </a:r>
            <a:r>
              <a:rPr lang="en-US" sz="2400" b="1" dirty="0">
                <a:latin typeface="Calibri" panose="020F0502020204030204" pitchFamily="34" charset="0"/>
                <a:cs typeface="Calibri" panose="020F0502020204030204" pitchFamily="34" charset="0"/>
              </a:rPr>
              <a:t>significance level 0.05</a:t>
            </a:r>
            <a:r>
              <a:rPr lang="en-US" sz="2400" dirty="0">
                <a:latin typeface="Calibri" panose="020F0502020204030204" pitchFamily="34" charset="0"/>
                <a:cs typeface="Calibri" panose="020F0502020204030204" pitchFamily="34" charset="0"/>
              </a:rPr>
              <a:t>, we do not have enough evidence to reject the null hypothesis that states that there is a relationship between the 2 variables.</a:t>
            </a:r>
          </a:p>
          <a:p>
            <a:pPr marL="0" indent="0">
              <a:buNone/>
            </a:pPr>
            <a:r>
              <a:rPr lang="en-US" sz="2400" dirty="0">
                <a:latin typeface="Calibri" panose="020F0502020204030204" pitchFamily="34" charset="0"/>
                <a:cs typeface="Calibri" panose="020F0502020204030204" pitchFamily="34" charset="0"/>
              </a:rPr>
              <a:t>This means there is evidence of a relationship between them</a:t>
            </a:r>
            <a:endParaRPr lang="en-US" sz="2400" b="1"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3200" b="1"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Summary</a:t>
            </a:r>
          </a:p>
        </p:txBody>
      </p:sp>
    </p:spTree>
    <p:extLst>
      <p:ext uri="{BB962C8B-B14F-4D97-AF65-F5344CB8AC3E}">
        <p14:creationId xmlns:p14="http://schemas.microsoft.com/office/powerpoint/2010/main" val="323106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200000"/>
              </a:lnSpc>
            </a:pPr>
            <a:r>
              <a:rPr lang="en-US" dirty="0"/>
              <a:t>Multiple Linear Regression Model</a:t>
            </a:r>
          </a:p>
        </p:txBody>
      </p:sp>
    </p:spTree>
    <p:extLst>
      <p:ext uri="{BB962C8B-B14F-4D97-AF65-F5344CB8AC3E}">
        <p14:creationId xmlns:p14="http://schemas.microsoft.com/office/powerpoint/2010/main" val="3185876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The Multiple Linear Model Results</a:t>
            </a:r>
          </a:p>
        </p:txBody>
      </p:sp>
      <p:sp>
        <p:nvSpPr>
          <p:cNvPr id="7" name="Text Placeholder 9">
            <a:extLst>
              <a:ext uri="{FF2B5EF4-FFF2-40B4-BE49-F238E27FC236}">
                <a16:creationId xmlns:a16="http://schemas.microsoft.com/office/drawing/2014/main" id="{EC629F12-1BDF-4E14-7F92-46B4F79544D0}"/>
              </a:ext>
            </a:extLst>
          </p:cNvPr>
          <p:cNvSpPr>
            <a:spLocks noGrp="1"/>
          </p:cNvSpPr>
          <p:nvPr>
            <p:ph sz="half" idx="1"/>
          </p:nvPr>
        </p:nvSpPr>
        <p:spPr>
          <a:xfrm>
            <a:off x="1593436" y="1600200"/>
            <a:ext cx="9782800" cy="4572000"/>
          </a:xfrm>
        </p:spPr>
        <p:txBody>
          <a:bodyPr>
            <a:normAutofit/>
          </a:bodyPr>
          <a:lstStyle/>
          <a:p>
            <a:pPr marL="0" indent="0">
              <a:buNone/>
            </a:pPr>
            <a:r>
              <a:rPr lang="en-US" sz="2400" b="1" dirty="0">
                <a:latin typeface="Calibri" panose="020F0502020204030204" pitchFamily="34" charset="0"/>
                <a:cs typeface="Calibri" panose="020F0502020204030204" pitchFamily="34" charset="0"/>
              </a:rPr>
              <a:t>NULL HYPOTHESIS</a:t>
            </a:r>
          </a:p>
          <a:p>
            <a:pPr marL="0" indent="0">
              <a:buNone/>
            </a:pPr>
            <a:r>
              <a:rPr lang="en-US" sz="2400" dirty="0">
                <a:latin typeface="Calibri" panose="020F0502020204030204" pitchFamily="34" charset="0"/>
                <a:cs typeface="Calibri" panose="020F0502020204030204" pitchFamily="34" charset="0"/>
              </a:rPr>
              <a:t>H</a:t>
            </a:r>
            <a:r>
              <a:rPr lang="en-US" sz="2400" baseline="-250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0</a:t>
            </a:r>
            <a:r>
              <a:rPr lang="en-US" sz="2400" dirty="0">
                <a:latin typeface="Calibri" panose="020F0502020204030204" pitchFamily="34" charset="0"/>
                <a:cs typeface="Calibri" panose="020F0502020204030204" pitchFamily="34" charset="0"/>
              </a:rPr>
              <a:t>: There is a relationship between the household attributes I.e., Sex, Age, BMI, Smokers, Children</a:t>
            </a:r>
            <a:r>
              <a:rPr lang="en-US" sz="2400">
                <a:latin typeface="Calibri" panose="020F0502020204030204" pitchFamily="34" charset="0"/>
                <a:cs typeface="Calibri" panose="020F0502020204030204" pitchFamily="34" charset="0"/>
              </a:rPr>
              <a:t>, Region; </a:t>
            </a:r>
            <a:r>
              <a:rPr lang="en-US" sz="2400" dirty="0">
                <a:latin typeface="Calibri" panose="020F0502020204030204" pitchFamily="34" charset="0"/>
                <a:cs typeface="Calibri" panose="020F0502020204030204" pitchFamily="34" charset="0"/>
              </a:rPr>
              <a:t>and Expenses</a:t>
            </a:r>
          </a:p>
          <a:p>
            <a:pPr marL="0" indent="0">
              <a:buNone/>
            </a:pPr>
            <a:endParaRPr lang="en-US" sz="2400" b="1"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ALTERNATIVE HYPOTHESIS</a:t>
            </a:r>
          </a:p>
          <a:p>
            <a:pPr marL="0" indent="0">
              <a:buNone/>
            </a:pPr>
            <a:r>
              <a:rPr lang="en-US" sz="2400" dirty="0">
                <a:latin typeface="Calibri" panose="020F0502020204030204" pitchFamily="34" charset="0"/>
                <a:cs typeface="Calibri" panose="020F0502020204030204" pitchFamily="34" charset="0"/>
              </a:rPr>
              <a:t>H</a:t>
            </a:r>
            <a:r>
              <a:rPr lang="en-US" sz="2400" baseline="-250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a </a:t>
            </a:r>
            <a:r>
              <a:rPr lang="en-US" sz="2400" dirty="0">
                <a:latin typeface="Calibri" panose="020F0502020204030204" pitchFamily="34" charset="0"/>
                <a:cs typeface="Calibri" panose="020F0502020204030204" pitchFamily="34" charset="0"/>
              </a:rPr>
              <a:t>: There is NO relationship between the household attributes I.e., Sex, Age, BMI, Smokers, Children, Region; and Expenses</a:t>
            </a:r>
          </a:p>
        </p:txBody>
      </p:sp>
    </p:spTree>
    <p:extLst>
      <p:ext uri="{BB962C8B-B14F-4D97-AF65-F5344CB8AC3E}">
        <p14:creationId xmlns:p14="http://schemas.microsoft.com/office/powerpoint/2010/main" val="4235379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The Model Results</a:t>
            </a:r>
          </a:p>
        </p:txBody>
      </p:sp>
      <p:pic>
        <p:nvPicPr>
          <p:cNvPr id="4" name="Picture 3" descr="A screenshot of a computer&#10;&#10;Description automatically generated with low confidence">
            <a:extLst>
              <a:ext uri="{FF2B5EF4-FFF2-40B4-BE49-F238E27FC236}">
                <a16:creationId xmlns:a16="http://schemas.microsoft.com/office/drawing/2014/main" id="{416D6AF7-938D-6169-DEAD-3711DEC28CB4}"/>
              </a:ext>
            </a:extLst>
          </p:cNvPr>
          <p:cNvPicPr>
            <a:picLocks noChangeAspect="1"/>
          </p:cNvPicPr>
          <p:nvPr/>
        </p:nvPicPr>
        <p:blipFill>
          <a:blip r:embed="rId2"/>
          <a:stretch>
            <a:fillRect/>
          </a:stretch>
        </p:blipFill>
        <p:spPr>
          <a:xfrm>
            <a:off x="2782044" y="1566602"/>
            <a:ext cx="6408712" cy="4828144"/>
          </a:xfrm>
          <a:prstGeom prst="rect">
            <a:avLst/>
          </a:prstGeom>
        </p:spPr>
      </p:pic>
    </p:spTree>
    <p:extLst>
      <p:ext uri="{BB962C8B-B14F-4D97-AF65-F5344CB8AC3E}">
        <p14:creationId xmlns:p14="http://schemas.microsoft.com/office/powerpoint/2010/main" val="197007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782800" cy="4572000"/>
          </a:xfrm>
        </p:spPr>
        <p:txBody>
          <a:bodyPr>
            <a:normAutofit fontScale="70000" lnSpcReduction="20000"/>
          </a:bodyPr>
          <a:lstStyle/>
          <a:p>
            <a:pPr marL="0" indent="0">
              <a:buNone/>
            </a:pPr>
            <a:r>
              <a:rPr lang="en-US" sz="2400" b="1" dirty="0">
                <a:latin typeface="Calibri" panose="020F0502020204030204" pitchFamily="34" charset="0"/>
                <a:cs typeface="Calibri" panose="020F0502020204030204" pitchFamily="34" charset="0"/>
              </a:rPr>
              <a:t>Y = </a:t>
            </a:r>
            <a:r>
              <a:rPr lang="el-GR" sz="2400" b="1" dirty="0">
                <a:latin typeface="Calibri" panose="020F0502020204030204" pitchFamily="34" charset="0"/>
                <a:cs typeface="Calibri" panose="020F0502020204030204" pitchFamily="34" charset="0"/>
              </a:rPr>
              <a:t>β</a:t>
            </a:r>
            <a:r>
              <a:rPr lang="en-US" sz="2400" b="1" baseline="-25000" dirty="0">
                <a:latin typeface="Calibri" panose="020F0502020204030204" pitchFamily="34" charset="0"/>
                <a:cs typeface="Calibri" panose="020F0502020204030204" pitchFamily="34" charset="0"/>
              </a:rPr>
              <a:t>0</a:t>
            </a:r>
            <a:r>
              <a:rPr lang="el-GR" sz="2400" b="1" dirty="0">
                <a:latin typeface="Calibri" panose="020F0502020204030204" pitchFamily="34" charset="0"/>
                <a:cs typeface="Calibri" panose="020F0502020204030204" pitchFamily="34" charset="0"/>
              </a:rPr>
              <a:t> + β</a:t>
            </a:r>
            <a:r>
              <a:rPr lang="en-US" sz="2400" b="1" baseline="-25000" dirty="0">
                <a:latin typeface="Calibri" panose="020F0502020204030204" pitchFamily="34" charset="0"/>
                <a:cs typeface="Calibri" panose="020F0502020204030204" pitchFamily="34" charset="0"/>
              </a:rPr>
              <a:t>1 </a:t>
            </a:r>
            <a:r>
              <a:rPr lang="en-US" sz="2400" b="1" dirty="0">
                <a:latin typeface="Calibri" panose="020F0502020204030204" pitchFamily="34" charset="0"/>
                <a:cs typeface="Calibri" panose="020F0502020204030204" pitchFamily="34" charset="0"/>
              </a:rPr>
              <a:t>X</a:t>
            </a:r>
            <a:r>
              <a:rPr lang="en-US" sz="2400" b="1" baseline="-25000" dirty="0">
                <a:latin typeface="Calibri" panose="020F0502020204030204" pitchFamily="34" charset="0"/>
                <a:cs typeface="Calibri" panose="020F0502020204030204" pitchFamily="34" charset="0"/>
              </a:rPr>
              <a:t>1</a:t>
            </a:r>
            <a:r>
              <a:rPr lang="en-US" sz="2400" b="1" dirty="0">
                <a:latin typeface="Calibri" panose="020F0502020204030204" pitchFamily="34" charset="0"/>
                <a:cs typeface="Calibri" panose="020F0502020204030204" pitchFamily="34" charset="0"/>
              </a:rPr>
              <a:t> + </a:t>
            </a:r>
            <a:r>
              <a:rPr lang="el-GR" sz="2400" b="1" dirty="0">
                <a:latin typeface="Calibri" panose="020F0502020204030204" pitchFamily="34" charset="0"/>
                <a:cs typeface="Calibri" panose="020F0502020204030204" pitchFamily="34" charset="0"/>
              </a:rPr>
              <a:t>β</a:t>
            </a:r>
            <a:r>
              <a:rPr lang="en-US" sz="2400" b="1" baseline="-25000" dirty="0">
                <a:latin typeface="Calibri" panose="020F0502020204030204" pitchFamily="34" charset="0"/>
                <a:cs typeface="Calibri" panose="020F0502020204030204" pitchFamily="34" charset="0"/>
              </a:rPr>
              <a:t>2 </a:t>
            </a:r>
            <a:r>
              <a:rPr lang="en-US" sz="2400" b="1" dirty="0">
                <a:latin typeface="Calibri" panose="020F0502020204030204" pitchFamily="34" charset="0"/>
                <a:cs typeface="Calibri" panose="020F0502020204030204" pitchFamily="34" charset="0"/>
              </a:rPr>
              <a:t>X</a:t>
            </a:r>
            <a:r>
              <a:rPr lang="en-US" sz="2400" b="1" baseline="-25000" dirty="0">
                <a:latin typeface="Calibri" panose="020F0502020204030204" pitchFamily="34" charset="0"/>
                <a:cs typeface="Calibri" panose="020F0502020204030204" pitchFamily="34" charset="0"/>
              </a:rPr>
              <a:t>2</a:t>
            </a:r>
            <a:r>
              <a:rPr lang="el-GR" sz="2400" b="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β</a:t>
            </a:r>
            <a:r>
              <a:rPr lang="en-US" sz="2400" b="1" baseline="-25000" dirty="0">
                <a:latin typeface="Calibri" panose="020F0502020204030204" pitchFamily="34" charset="0"/>
                <a:cs typeface="Calibri" panose="020F0502020204030204" pitchFamily="34" charset="0"/>
              </a:rPr>
              <a:t>3 </a:t>
            </a:r>
            <a:r>
              <a:rPr lang="en-US" sz="2400" b="1" dirty="0">
                <a:latin typeface="Calibri" panose="020F0502020204030204" pitchFamily="34" charset="0"/>
                <a:cs typeface="Calibri" panose="020F0502020204030204" pitchFamily="34" charset="0"/>
              </a:rPr>
              <a:t>X</a:t>
            </a:r>
            <a:r>
              <a:rPr lang="en-US" sz="2400" b="1" baseline="-25000" dirty="0">
                <a:latin typeface="Calibri" panose="020F0502020204030204" pitchFamily="34" charset="0"/>
                <a:cs typeface="Calibri" panose="020F0502020204030204" pitchFamily="34" charset="0"/>
              </a:rPr>
              <a:t>3</a:t>
            </a:r>
            <a:r>
              <a:rPr lang="el-GR" sz="2400" b="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β</a:t>
            </a:r>
            <a:r>
              <a:rPr lang="en-US" sz="2400" b="1" baseline="-25000" dirty="0">
                <a:latin typeface="Calibri" panose="020F0502020204030204" pitchFamily="34" charset="0"/>
                <a:cs typeface="Calibri" panose="020F0502020204030204" pitchFamily="34" charset="0"/>
              </a:rPr>
              <a:t>4 </a:t>
            </a:r>
            <a:r>
              <a:rPr lang="en-US" sz="2400" b="1" dirty="0">
                <a:latin typeface="Calibri" panose="020F0502020204030204" pitchFamily="34" charset="0"/>
                <a:cs typeface="Calibri" panose="020F0502020204030204" pitchFamily="34" charset="0"/>
              </a:rPr>
              <a:t>X</a:t>
            </a:r>
            <a:r>
              <a:rPr lang="en-US" sz="2400" b="1" baseline="-25000" dirty="0">
                <a:latin typeface="Calibri" panose="020F0502020204030204" pitchFamily="34" charset="0"/>
                <a:cs typeface="Calibri" panose="020F0502020204030204" pitchFamily="34" charset="0"/>
              </a:rPr>
              <a:t>4</a:t>
            </a:r>
            <a:r>
              <a:rPr lang="el-GR" sz="2400" b="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β</a:t>
            </a:r>
            <a:r>
              <a:rPr lang="en-US" sz="2400" b="1" baseline="-25000" dirty="0">
                <a:latin typeface="Calibri" panose="020F0502020204030204" pitchFamily="34" charset="0"/>
                <a:cs typeface="Calibri" panose="020F0502020204030204" pitchFamily="34" charset="0"/>
              </a:rPr>
              <a:t>5 </a:t>
            </a:r>
            <a:r>
              <a:rPr lang="en-US" sz="2400" b="1" dirty="0">
                <a:latin typeface="Calibri" panose="020F0502020204030204" pitchFamily="34" charset="0"/>
                <a:cs typeface="Calibri" panose="020F0502020204030204" pitchFamily="34" charset="0"/>
              </a:rPr>
              <a:t>X</a:t>
            </a:r>
            <a:r>
              <a:rPr lang="en-US" sz="2400" b="1" baseline="-25000" dirty="0">
                <a:latin typeface="Calibri" panose="020F0502020204030204" pitchFamily="34" charset="0"/>
                <a:cs typeface="Calibri" panose="020F0502020204030204" pitchFamily="34" charset="0"/>
              </a:rPr>
              <a:t>5</a:t>
            </a:r>
            <a:r>
              <a:rPr lang="el-GR" sz="2400" b="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β</a:t>
            </a:r>
            <a:r>
              <a:rPr lang="en-US" sz="2400" b="1" baseline="-25000" dirty="0">
                <a:latin typeface="Calibri" panose="020F0502020204030204" pitchFamily="34" charset="0"/>
                <a:cs typeface="Calibri" panose="020F0502020204030204" pitchFamily="34" charset="0"/>
              </a:rPr>
              <a:t>6 </a:t>
            </a:r>
            <a:r>
              <a:rPr lang="en-US" sz="2400" b="1" dirty="0">
                <a:latin typeface="Calibri" panose="020F0502020204030204" pitchFamily="34" charset="0"/>
                <a:cs typeface="Calibri" panose="020F0502020204030204" pitchFamily="34" charset="0"/>
              </a:rPr>
              <a:t>X</a:t>
            </a:r>
            <a:r>
              <a:rPr lang="en-US" sz="2400" b="1" baseline="-25000" dirty="0">
                <a:latin typeface="Calibri" panose="020F0502020204030204" pitchFamily="34" charset="0"/>
                <a:cs typeface="Calibri" panose="020F0502020204030204" pitchFamily="34" charset="0"/>
              </a:rPr>
              <a:t>6</a:t>
            </a:r>
            <a:r>
              <a:rPr lang="el-GR" sz="2400" b="1" dirty="0">
                <a:latin typeface="Calibri" panose="020F0502020204030204" pitchFamily="34" charset="0"/>
                <a:cs typeface="Calibri" panose="020F0502020204030204" pitchFamily="34" charset="0"/>
              </a:rPr>
              <a:t> </a:t>
            </a:r>
            <a:endParaRPr lang="en-US" sz="2400" b="1"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Where:</a:t>
            </a:r>
          </a:p>
          <a:p>
            <a:pPr marL="0" indent="0">
              <a:buNone/>
            </a:pPr>
            <a:r>
              <a:rPr lang="en-US" sz="2400" dirty="0">
                <a:latin typeface="Calibri" panose="020F0502020204030204" pitchFamily="34" charset="0"/>
                <a:cs typeface="Calibri" panose="020F0502020204030204" pitchFamily="34" charset="0"/>
              </a:rPr>
              <a:t>Y = the variable we’re trying to predict = Expenses</a:t>
            </a:r>
          </a:p>
          <a:p>
            <a:pPr marL="0" indent="0">
              <a:buNone/>
            </a:pPr>
            <a:r>
              <a:rPr lang="en-US" sz="2400" dirty="0">
                <a:latin typeface="Calibri" panose="020F0502020204030204" pitchFamily="34" charset="0"/>
                <a:cs typeface="Calibri" panose="020F0502020204030204" pitchFamily="34" charset="0"/>
              </a:rPr>
              <a:t>X</a:t>
            </a:r>
            <a:r>
              <a:rPr lang="en-US" sz="2400" baseline="-25000" dirty="0">
                <a:latin typeface="Calibri" panose="020F0502020204030204" pitchFamily="34" charset="0"/>
                <a:cs typeface="Calibri" panose="020F0502020204030204" pitchFamily="34" charset="0"/>
              </a:rPr>
              <a:t>1</a:t>
            </a:r>
            <a:r>
              <a:rPr lang="en-US" sz="2400" dirty="0">
                <a:latin typeface="Calibri" panose="020F0502020204030204" pitchFamily="34" charset="0"/>
                <a:cs typeface="Calibri" panose="020F0502020204030204" pitchFamily="34" charset="0"/>
              </a:rPr>
              <a:t> = Age; X</a:t>
            </a:r>
            <a:r>
              <a:rPr lang="en-US" sz="2400" baseline="-25000" dirty="0">
                <a:latin typeface="Calibri" panose="020F0502020204030204" pitchFamily="34" charset="0"/>
                <a:cs typeface="Calibri" panose="020F0502020204030204" pitchFamily="34" charset="0"/>
              </a:rPr>
              <a:t>2</a:t>
            </a:r>
            <a:r>
              <a:rPr lang="en-US" sz="2400" dirty="0">
                <a:latin typeface="Calibri" panose="020F0502020204030204" pitchFamily="34" charset="0"/>
                <a:cs typeface="Calibri" panose="020F0502020204030204" pitchFamily="34" charset="0"/>
              </a:rPr>
              <a:t> = Sex; X</a:t>
            </a:r>
            <a:r>
              <a:rPr lang="en-US" sz="2400" baseline="-25000" dirty="0">
                <a:latin typeface="Calibri" panose="020F0502020204030204" pitchFamily="34" charset="0"/>
                <a:cs typeface="Calibri" panose="020F0502020204030204" pitchFamily="34" charset="0"/>
              </a:rPr>
              <a:t>3</a:t>
            </a:r>
            <a:r>
              <a:rPr lang="en-US" sz="2400" dirty="0">
                <a:latin typeface="Calibri" panose="020F0502020204030204" pitchFamily="34" charset="0"/>
                <a:cs typeface="Calibri" panose="020F0502020204030204" pitchFamily="34" charset="0"/>
              </a:rPr>
              <a:t> = BMI; X</a:t>
            </a:r>
            <a:r>
              <a:rPr lang="en-US" sz="2400" baseline="-25000" dirty="0">
                <a:latin typeface="Calibri" panose="020F0502020204030204" pitchFamily="34" charset="0"/>
                <a:cs typeface="Calibri" panose="020F0502020204030204" pitchFamily="34" charset="0"/>
              </a:rPr>
              <a:t>4</a:t>
            </a:r>
            <a:r>
              <a:rPr lang="en-US" sz="2400" dirty="0">
                <a:latin typeface="Calibri" panose="020F0502020204030204" pitchFamily="34" charset="0"/>
                <a:cs typeface="Calibri" panose="020F0502020204030204" pitchFamily="34" charset="0"/>
              </a:rPr>
              <a:t> = Children; X</a:t>
            </a:r>
            <a:r>
              <a:rPr lang="en-US" sz="2400" baseline="-25000" dirty="0">
                <a:latin typeface="Calibri" panose="020F0502020204030204" pitchFamily="34" charset="0"/>
                <a:cs typeface="Calibri" panose="020F0502020204030204" pitchFamily="34" charset="0"/>
              </a:rPr>
              <a:t>5</a:t>
            </a:r>
            <a:r>
              <a:rPr lang="en-US" sz="2400" dirty="0">
                <a:latin typeface="Calibri" panose="020F0502020204030204" pitchFamily="34" charset="0"/>
                <a:cs typeface="Calibri" panose="020F0502020204030204" pitchFamily="34" charset="0"/>
              </a:rPr>
              <a:t> = Smoker; X</a:t>
            </a:r>
            <a:r>
              <a:rPr lang="en-US" sz="2400" baseline="-25000" dirty="0">
                <a:latin typeface="Calibri" panose="020F0502020204030204" pitchFamily="34" charset="0"/>
                <a:cs typeface="Calibri" panose="020F0502020204030204" pitchFamily="34" charset="0"/>
              </a:rPr>
              <a:t>1</a:t>
            </a:r>
            <a:r>
              <a:rPr lang="en-US" sz="2400" dirty="0">
                <a:latin typeface="Calibri" panose="020F0502020204030204" pitchFamily="34" charset="0"/>
                <a:cs typeface="Calibri" panose="020F0502020204030204" pitchFamily="34" charset="0"/>
              </a:rPr>
              <a:t> = Region;</a:t>
            </a:r>
          </a:p>
          <a:p>
            <a:pPr marL="0" indent="0">
              <a:buNone/>
            </a:pPr>
            <a:r>
              <a:rPr lang="el-GR" sz="2400" dirty="0">
                <a:latin typeface="Calibri" panose="020F0502020204030204" pitchFamily="34" charset="0"/>
                <a:cs typeface="Calibri" panose="020F0502020204030204" pitchFamily="34" charset="0"/>
              </a:rPr>
              <a:t>β</a:t>
            </a:r>
            <a:r>
              <a:rPr lang="en-US" sz="2400" baseline="-25000" dirty="0">
                <a:latin typeface="Calibri" panose="020F0502020204030204" pitchFamily="34" charset="0"/>
                <a:cs typeface="Calibri" panose="020F0502020204030204" pitchFamily="34" charset="0"/>
              </a:rPr>
              <a:t>0</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coeff</a:t>
            </a:r>
            <a:r>
              <a:rPr lang="en-US" sz="2400" dirty="0">
                <a:latin typeface="Calibri" panose="020F0502020204030204" pitchFamily="34" charset="0"/>
                <a:cs typeface="Calibri" panose="020F0502020204030204" pitchFamily="34" charset="0"/>
              </a:rPr>
              <a:t>. of the intercept = -11941.6; </a:t>
            </a:r>
            <a:r>
              <a:rPr lang="el-GR" sz="2400" dirty="0">
                <a:latin typeface="Calibri" panose="020F0502020204030204" pitchFamily="34" charset="0"/>
                <a:cs typeface="Calibri" panose="020F0502020204030204" pitchFamily="34" charset="0"/>
              </a:rPr>
              <a:t>β</a:t>
            </a:r>
            <a:r>
              <a:rPr lang="en-US" sz="2400" baseline="-25000" dirty="0">
                <a:latin typeface="Calibri" panose="020F0502020204030204" pitchFamily="34" charset="0"/>
                <a:cs typeface="Calibri" panose="020F0502020204030204" pitchFamily="34" charset="0"/>
              </a:rPr>
              <a:t>1</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coeff</a:t>
            </a:r>
            <a:r>
              <a:rPr lang="en-US" sz="2400" dirty="0">
                <a:latin typeface="Calibri" panose="020F0502020204030204" pitchFamily="34" charset="0"/>
                <a:cs typeface="Calibri" panose="020F0502020204030204" pitchFamily="34" charset="0"/>
              </a:rPr>
              <a:t>. of age = 256.8; </a:t>
            </a:r>
            <a:r>
              <a:rPr lang="el-GR" sz="2400" dirty="0">
                <a:latin typeface="Calibri" panose="020F0502020204030204" pitchFamily="34" charset="0"/>
                <a:cs typeface="Calibri" panose="020F0502020204030204" pitchFamily="34" charset="0"/>
              </a:rPr>
              <a:t>β</a:t>
            </a:r>
            <a:r>
              <a:rPr lang="en-US" sz="2400" baseline="-25000" dirty="0">
                <a:latin typeface="Calibri" panose="020F0502020204030204" pitchFamily="34" charset="0"/>
                <a:cs typeface="Calibri" panose="020F0502020204030204" pitchFamily="34" charset="0"/>
              </a:rPr>
              <a:t>3</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coeff</a:t>
            </a:r>
            <a:r>
              <a:rPr lang="en-US" sz="2400" dirty="0">
                <a:latin typeface="Calibri" panose="020F0502020204030204" pitchFamily="34" charset="0"/>
                <a:cs typeface="Calibri" panose="020F0502020204030204" pitchFamily="34" charset="0"/>
              </a:rPr>
              <a:t>. of BMI = 339.3;</a:t>
            </a:r>
          </a:p>
          <a:p>
            <a:pPr marL="0" indent="0">
              <a:buNone/>
            </a:pPr>
            <a:r>
              <a:rPr lang="el-GR" sz="2400" dirty="0">
                <a:latin typeface="Calibri" panose="020F0502020204030204" pitchFamily="34" charset="0"/>
                <a:cs typeface="Calibri" panose="020F0502020204030204" pitchFamily="34" charset="0"/>
              </a:rPr>
              <a:t>β</a:t>
            </a:r>
            <a:r>
              <a:rPr lang="en-US" sz="2400" baseline="-25000" dirty="0">
                <a:latin typeface="Calibri" panose="020F0502020204030204" pitchFamily="34" charset="0"/>
                <a:cs typeface="Calibri" panose="020F0502020204030204" pitchFamily="34" charset="0"/>
              </a:rPr>
              <a:t>4</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coeff</a:t>
            </a:r>
            <a:r>
              <a:rPr lang="en-US" sz="2400" dirty="0">
                <a:latin typeface="Calibri" panose="020F0502020204030204" pitchFamily="34" charset="0"/>
                <a:cs typeface="Calibri" panose="020F0502020204030204" pitchFamily="34" charset="0"/>
              </a:rPr>
              <a:t>. of children = 475.7; </a:t>
            </a:r>
          </a:p>
          <a:p>
            <a:pPr marL="0" indent="0">
              <a:buNone/>
            </a:pPr>
            <a:r>
              <a:rPr lang="el-GR" sz="2400" dirty="0">
                <a:latin typeface="Calibri" panose="020F0502020204030204" pitchFamily="34" charset="0"/>
                <a:cs typeface="Calibri" panose="020F0502020204030204" pitchFamily="34" charset="0"/>
              </a:rPr>
              <a:t>β</a:t>
            </a:r>
            <a:r>
              <a:rPr lang="en-US" sz="2400" baseline="-25000" dirty="0">
                <a:latin typeface="Calibri" panose="020F0502020204030204" pitchFamily="34" charset="0"/>
                <a:cs typeface="Calibri" panose="020F0502020204030204" pitchFamily="34" charset="0"/>
              </a:rPr>
              <a:t>2</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coeff</a:t>
            </a:r>
            <a:r>
              <a:rPr lang="en-US" sz="2400" dirty="0">
                <a:latin typeface="Calibri" panose="020F0502020204030204" pitchFamily="34" charset="0"/>
                <a:cs typeface="Calibri" panose="020F0502020204030204" pitchFamily="34" charset="0"/>
              </a:rPr>
              <a:t>. of sex = {-131.3 when X</a:t>
            </a:r>
            <a:r>
              <a:rPr lang="en-US" sz="2400" baseline="-25000" dirty="0">
                <a:latin typeface="Calibri" panose="020F0502020204030204" pitchFamily="34" charset="0"/>
                <a:cs typeface="Calibri" panose="020F0502020204030204" pitchFamily="34" charset="0"/>
              </a:rPr>
              <a:t>2 </a:t>
            </a:r>
            <a:r>
              <a:rPr lang="en-US" sz="2400" dirty="0">
                <a:latin typeface="Calibri" panose="020F0502020204030204" pitchFamily="34" charset="0"/>
                <a:cs typeface="Calibri" panose="020F0502020204030204" pitchFamily="34" charset="0"/>
              </a:rPr>
              <a:t>= male; 0 when X</a:t>
            </a:r>
            <a:r>
              <a:rPr lang="en-US" sz="2400" baseline="-25000" dirty="0">
                <a:latin typeface="Calibri" panose="020F0502020204030204" pitchFamily="34" charset="0"/>
                <a:cs typeface="Calibri" panose="020F0502020204030204" pitchFamily="34" charset="0"/>
              </a:rPr>
              <a:t>2 </a:t>
            </a:r>
            <a:r>
              <a:rPr lang="en-US" sz="2400" dirty="0">
                <a:latin typeface="Calibri" panose="020F0502020204030204" pitchFamily="34" charset="0"/>
                <a:cs typeface="Calibri" panose="020F0502020204030204" pitchFamily="34" charset="0"/>
              </a:rPr>
              <a:t>= female}</a:t>
            </a:r>
          </a:p>
          <a:p>
            <a:pPr marL="0" indent="0">
              <a:buNone/>
            </a:pPr>
            <a:r>
              <a:rPr lang="el-GR" sz="2400" dirty="0">
                <a:latin typeface="Calibri" panose="020F0502020204030204" pitchFamily="34" charset="0"/>
                <a:cs typeface="Calibri" panose="020F0502020204030204" pitchFamily="34" charset="0"/>
              </a:rPr>
              <a:t>β</a:t>
            </a:r>
            <a:r>
              <a:rPr lang="en-US" sz="2400" baseline="-25000" dirty="0">
                <a:latin typeface="Calibri" panose="020F0502020204030204" pitchFamily="34" charset="0"/>
                <a:cs typeface="Calibri" panose="020F0502020204030204" pitchFamily="34" charset="0"/>
              </a:rPr>
              <a:t>5</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coeff</a:t>
            </a:r>
            <a:r>
              <a:rPr lang="en-US" sz="2400" dirty="0">
                <a:latin typeface="Calibri" panose="020F0502020204030204" pitchFamily="34" charset="0"/>
                <a:cs typeface="Calibri" panose="020F0502020204030204" pitchFamily="34" charset="0"/>
              </a:rPr>
              <a:t>. of smoker = {23847.5 when X</a:t>
            </a:r>
            <a:r>
              <a:rPr lang="en-US" sz="2400" baseline="-25000" dirty="0">
                <a:latin typeface="Calibri" panose="020F0502020204030204" pitchFamily="34" charset="0"/>
                <a:cs typeface="Calibri" panose="020F0502020204030204" pitchFamily="34" charset="0"/>
              </a:rPr>
              <a:t>5 </a:t>
            </a:r>
            <a:r>
              <a:rPr lang="en-US" sz="2400" dirty="0">
                <a:latin typeface="Calibri" panose="020F0502020204030204" pitchFamily="34" charset="0"/>
                <a:cs typeface="Calibri" panose="020F0502020204030204" pitchFamily="34" charset="0"/>
              </a:rPr>
              <a:t>= Yes; 0 when X</a:t>
            </a:r>
            <a:r>
              <a:rPr lang="en-US" sz="2400" baseline="-25000" dirty="0">
                <a:latin typeface="Calibri" panose="020F0502020204030204" pitchFamily="34" charset="0"/>
                <a:cs typeface="Calibri" panose="020F0502020204030204" pitchFamily="34" charset="0"/>
              </a:rPr>
              <a:t>5 </a:t>
            </a:r>
            <a:r>
              <a:rPr lang="en-US" sz="2400" dirty="0">
                <a:latin typeface="Calibri" panose="020F0502020204030204" pitchFamily="34" charset="0"/>
                <a:cs typeface="Calibri" panose="020F0502020204030204" pitchFamily="34" charset="0"/>
              </a:rPr>
              <a:t>= No}</a:t>
            </a:r>
          </a:p>
          <a:p>
            <a:pPr marL="0" indent="0">
              <a:buNone/>
            </a:pPr>
            <a:r>
              <a:rPr lang="el-GR" sz="2400" dirty="0">
                <a:latin typeface="Calibri" panose="020F0502020204030204" pitchFamily="34" charset="0"/>
                <a:cs typeface="Calibri" panose="020F0502020204030204" pitchFamily="34" charset="0"/>
              </a:rPr>
              <a:t>β</a:t>
            </a:r>
            <a:r>
              <a:rPr lang="en-US" sz="2400" baseline="-25000" dirty="0">
                <a:latin typeface="Calibri" panose="020F0502020204030204" pitchFamily="34" charset="0"/>
                <a:cs typeface="Calibri" panose="020F0502020204030204" pitchFamily="34" charset="0"/>
              </a:rPr>
              <a:t>5</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coeff</a:t>
            </a:r>
            <a:r>
              <a:rPr lang="en-US" sz="2400" dirty="0">
                <a:latin typeface="Calibri" panose="020F0502020204030204" pitchFamily="34" charset="0"/>
                <a:cs typeface="Calibri" panose="020F0502020204030204" pitchFamily="34" charset="0"/>
              </a:rPr>
              <a:t>. of region = {-352.8 when X</a:t>
            </a:r>
            <a:r>
              <a:rPr lang="en-US" sz="2400" baseline="-25000" dirty="0">
                <a:latin typeface="Calibri" panose="020F0502020204030204" pitchFamily="34" charset="0"/>
                <a:cs typeface="Calibri" panose="020F0502020204030204" pitchFamily="34" charset="0"/>
              </a:rPr>
              <a:t>5 </a:t>
            </a:r>
            <a:r>
              <a:rPr lang="en-US" sz="2400" dirty="0">
                <a:latin typeface="Calibri" panose="020F0502020204030204" pitchFamily="34" charset="0"/>
                <a:cs typeface="Calibri" panose="020F0502020204030204" pitchFamily="34" charset="0"/>
              </a:rPr>
              <a:t>= NW ; -1035.6 when X</a:t>
            </a:r>
            <a:r>
              <a:rPr lang="en-US" sz="2400" baseline="-25000" dirty="0">
                <a:latin typeface="Calibri" panose="020F0502020204030204" pitchFamily="34" charset="0"/>
                <a:cs typeface="Calibri" panose="020F0502020204030204" pitchFamily="34" charset="0"/>
              </a:rPr>
              <a:t>5 </a:t>
            </a:r>
            <a:r>
              <a:rPr lang="en-US" sz="2400" dirty="0">
                <a:latin typeface="Calibri" panose="020F0502020204030204" pitchFamily="34" charset="0"/>
                <a:cs typeface="Calibri" panose="020F0502020204030204" pitchFamily="34" charset="0"/>
              </a:rPr>
              <a:t>= SE ; -959.3 when X</a:t>
            </a:r>
            <a:r>
              <a:rPr lang="en-US" sz="2400" baseline="-25000" dirty="0">
                <a:latin typeface="Calibri" panose="020F0502020204030204" pitchFamily="34" charset="0"/>
                <a:cs typeface="Calibri" panose="020F0502020204030204" pitchFamily="34" charset="0"/>
              </a:rPr>
              <a:t>5 </a:t>
            </a:r>
            <a:r>
              <a:rPr lang="en-US" sz="2400" dirty="0">
                <a:latin typeface="Calibri" panose="020F0502020204030204" pitchFamily="34" charset="0"/>
                <a:cs typeface="Calibri" panose="020F0502020204030204" pitchFamily="34" charset="0"/>
              </a:rPr>
              <a:t>= SW}</a:t>
            </a:r>
          </a:p>
          <a:p>
            <a:pPr marL="0" indent="0">
              <a:buNone/>
            </a:pPr>
            <a:endParaRPr lang="en-US" sz="2400" dirty="0">
              <a:latin typeface="Calibri" panose="020F0502020204030204" pitchFamily="34" charset="0"/>
              <a:cs typeface="Calibri" panose="020F0502020204030204" pitchFamily="34" charset="0"/>
            </a:endParaRPr>
          </a:p>
          <a:p>
            <a:pPr marL="0" indent="0" algn="ctr">
              <a:buNone/>
            </a:pPr>
            <a:r>
              <a:rPr lang="en-US" sz="3200" b="1" dirty="0">
                <a:latin typeface="Calibri" panose="020F0502020204030204" pitchFamily="34" charset="0"/>
                <a:cs typeface="Calibri" panose="020F0502020204030204" pitchFamily="34" charset="0"/>
              </a:rPr>
              <a:t>Y(Expenses)</a:t>
            </a:r>
          </a:p>
          <a:p>
            <a:pPr marL="0" indent="0" algn="ctr">
              <a:buNone/>
            </a:pPr>
            <a:r>
              <a:rPr lang="en-US" sz="3200" b="1" dirty="0">
                <a:latin typeface="Calibri" panose="020F0502020204030204" pitchFamily="34" charset="0"/>
                <a:cs typeface="Calibri" panose="020F0502020204030204" pitchFamily="34" charset="0"/>
              </a:rPr>
              <a:t>= -11941.6 + (256.8 * X</a:t>
            </a:r>
            <a:r>
              <a:rPr lang="en-US" sz="3200" b="1" baseline="-25000" dirty="0">
                <a:latin typeface="Calibri" panose="020F0502020204030204" pitchFamily="34" charset="0"/>
                <a:cs typeface="Calibri" panose="020F0502020204030204" pitchFamily="34" charset="0"/>
              </a:rPr>
              <a:t>1</a:t>
            </a:r>
            <a:r>
              <a:rPr lang="en-US" sz="3200" b="1" dirty="0">
                <a:latin typeface="Calibri" panose="020F0502020204030204" pitchFamily="34" charset="0"/>
                <a:cs typeface="Calibri" panose="020F0502020204030204" pitchFamily="34" charset="0"/>
              </a:rPr>
              <a:t>) + (</a:t>
            </a:r>
            <a:r>
              <a:rPr lang="el-GR" sz="3200" b="1" dirty="0">
                <a:latin typeface="Calibri" panose="020F0502020204030204" pitchFamily="34" charset="0"/>
                <a:cs typeface="Calibri" panose="020F0502020204030204" pitchFamily="34" charset="0"/>
              </a:rPr>
              <a:t>β</a:t>
            </a:r>
            <a:r>
              <a:rPr lang="en-US" sz="3200" b="1" baseline="-25000" dirty="0">
                <a:latin typeface="Calibri" panose="020F0502020204030204" pitchFamily="34" charset="0"/>
                <a:cs typeface="Calibri" panose="020F0502020204030204" pitchFamily="34" charset="0"/>
              </a:rPr>
              <a:t>2 </a:t>
            </a:r>
            <a:r>
              <a:rPr lang="en-US" sz="3200" b="1" dirty="0">
                <a:latin typeface="Calibri" panose="020F0502020204030204" pitchFamily="34" charset="0"/>
                <a:cs typeface="Calibri" panose="020F0502020204030204" pitchFamily="34" charset="0"/>
              </a:rPr>
              <a:t>X</a:t>
            </a:r>
            <a:r>
              <a:rPr lang="en-US" sz="3200" b="1" baseline="-25000" dirty="0">
                <a:latin typeface="Calibri" panose="020F0502020204030204" pitchFamily="34" charset="0"/>
                <a:cs typeface="Calibri" panose="020F0502020204030204" pitchFamily="34" charset="0"/>
              </a:rPr>
              <a:t>2</a:t>
            </a:r>
            <a:r>
              <a:rPr lang="en-US" sz="3200" b="1" dirty="0">
                <a:latin typeface="Calibri" panose="020F0502020204030204" pitchFamily="34" charset="0"/>
                <a:cs typeface="Calibri" panose="020F0502020204030204" pitchFamily="34" charset="0"/>
              </a:rPr>
              <a:t>) + (339.3 * X</a:t>
            </a:r>
            <a:r>
              <a:rPr lang="en-US" sz="3200" b="1" baseline="-25000" dirty="0">
                <a:latin typeface="Calibri" panose="020F0502020204030204" pitchFamily="34" charset="0"/>
                <a:cs typeface="Calibri" panose="020F0502020204030204" pitchFamily="34" charset="0"/>
              </a:rPr>
              <a:t>3</a:t>
            </a:r>
            <a:r>
              <a:rPr lang="en-US" sz="3200" b="1" dirty="0">
                <a:latin typeface="Calibri" panose="020F0502020204030204" pitchFamily="34" charset="0"/>
                <a:cs typeface="Calibri" panose="020F0502020204030204" pitchFamily="34" charset="0"/>
              </a:rPr>
              <a:t>) + (475.7 * X</a:t>
            </a:r>
            <a:r>
              <a:rPr lang="en-US" sz="3200" b="1" baseline="-25000" dirty="0">
                <a:latin typeface="Calibri" panose="020F0502020204030204" pitchFamily="34" charset="0"/>
                <a:cs typeface="Calibri" panose="020F0502020204030204" pitchFamily="34" charset="0"/>
              </a:rPr>
              <a:t>4</a:t>
            </a:r>
            <a:r>
              <a:rPr lang="en-US" sz="3200" b="1" dirty="0">
                <a:latin typeface="Calibri" panose="020F0502020204030204" pitchFamily="34" charset="0"/>
                <a:cs typeface="Calibri" panose="020F0502020204030204" pitchFamily="34" charset="0"/>
              </a:rPr>
              <a:t>) + (</a:t>
            </a:r>
            <a:r>
              <a:rPr lang="el-GR" sz="3200" b="1" dirty="0">
                <a:latin typeface="Calibri" panose="020F0502020204030204" pitchFamily="34" charset="0"/>
                <a:cs typeface="Calibri" panose="020F0502020204030204" pitchFamily="34" charset="0"/>
              </a:rPr>
              <a:t>β</a:t>
            </a:r>
            <a:r>
              <a:rPr lang="en-US" sz="3200" b="1" baseline="-25000" dirty="0">
                <a:latin typeface="Calibri" panose="020F0502020204030204" pitchFamily="34" charset="0"/>
                <a:cs typeface="Calibri" panose="020F0502020204030204" pitchFamily="34" charset="0"/>
              </a:rPr>
              <a:t>5 </a:t>
            </a:r>
            <a:r>
              <a:rPr lang="en-US" sz="3200" b="1" dirty="0">
                <a:latin typeface="Calibri" panose="020F0502020204030204" pitchFamily="34" charset="0"/>
                <a:cs typeface="Calibri" panose="020F0502020204030204" pitchFamily="34" charset="0"/>
              </a:rPr>
              <a:t>X</a:t>
            </a:r>
            <a:r>
              <a:rPr lang="en-US" sz="3200" b="1" baseline="-25000" dirty="0">
                <a:latin typeface="Calibri" panose="020F0502020204030204" pitchFamily="34" charset="0"/>
                <a:cs typeface="Calibri" panose="020F0502020204030204" pitchFamily="34" charset="0"/>
              </a:rPr>
              <a:t>5</a:t>
            </a:r>
            <a:r>
              <a:rPr lang="en-US" sz="3200" b="1" dirty="0">
                <a:latin typeface="Calibri" panose="020F0502020204030204" pitchFamily="34" charset="0"/>
                <a:cs typeface="Calibri" panose="020F0502020204030204" pitchFamily="34" charset="0"/>
              </a:rPr>
              <a:t>) + (</a:t>
            </a:r>
            <a:r>
              <a:rPr lang="el-GR" sz="3200" b="1" dirty="0">
                <a:latin typeface="Calibri" panose="020F0502020204030204" pitchFamily="34" charset="0"/>
                <a:cs typeface="Calibri" panose="020F0502020204030204" pitchFamily="34" charset="0"/>
              </a:rPr>
              <a:t>β</a:t>
            </a:r>
            <a:r>
              <a:rPr lang="en-US" sz="3200" b="1" baseline="-25000" dirty="0">
                <a:latin typeface="Calibri" panose="020F0502020204030204" pitchFamily="34" charset="0"/>
                <a:cs typeface="Calibri" panose="020F0502020204030204" pitchFamily="34" charset="0"/>
              </a:rPr>
              <a:t>6 </a:t>
            </a:r>
            <a:r>
              <a:rPr lang="en-US" sz="3200" b="1" dirty="0">
                <a:latin typeface="Calibri" panose="020F0502020204030204" pitchFamily="34" charset="0"/>
                <a:cs typeface="Calibri" panose="020F0502020204030204" pitchFamily="34" charset="0"/>
              </a:rPr>
              <a:t>X</a:t>
            </a:r>
            <a:r>
              <a:rPr lang="en-US" sz="3200" b="1" baseline="-25000" dirty="0">
                <a:latin typeface="Calibri" panose="020F0502020204030204" pitchFamily="34" charset="0"/>
                <a:cs typeface="Calibri" panose="020F0502020204030204" pitchFamily="34" charset="0"/>
              </a:rPr>
              <a:t>6</a:t>
            </a:r>
            <a:r>
              <a:rPr lang="en-US" sz="3200" b="1" dirty="0">
                <a:latin typeface="Calibri" panose="020F0502020204030204" pitchFamily="34" charset="0"/>
                <a:cs typeface="Calibri" panose="020F0502020204030204" pitchFamily="34" charset="0"/>
              </a:rPr>
              <a:t>)</a:t>
            </a: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The Equation</a:t>
            </a:r>
          </a:p>
        </p:txBody>
      </p:sp>
    </p:spTree>
    <p:extLst>
      <p:ext uri="{BB962C8B-B14F-4D97-AF65-F5344CB8AC3E}">
        <p14:creationId xmlns:p14="http://schemas.microsoft.com/office/powerpoint/2010/main" val="2564891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782800" cy="4572000"/>
          </a:xfrm>
        </p:spPr>
        <p:txBody>
          <a:bodyPr>
            <a:normAutofit/>
          </a:bodyPr>
          <a:lstStyle/>
          <a:p>
            <a:pPr marL="0" indent="0">
              <a:buNone/>
            </a:pPr>
            <a:r>
              <a:rPr lang="en-US" sz="2400" b="1" dirty="0">
                <a:latin typeface="Calibri" panose="020F0502020204030204" pitchFamily="34" charset="0"/>
                <a:cs typeface="Calibri" panose="020F0502020204030204" pitchFamily="34" charset="0"/>
              </a:rPr>
              <a:t>The Residuals</a:t>
            </a:r>
            <a:r>
              <a:rPr lang="en-US" sz="2400" dirty="0">
                <a:latin typeface="Calibri" panose="020F0502020204030204" pitchFamily="34" charset="0"/>
                <a:cs typeface="Calibri" panose="020F0502020204030204" pitchFamily="34" charset="0"/>
              </a:rPr>
              <a:t> explain the difference between the values observed and the predicted values of what was observed. By this definition, we can call them errors. They represent how far away data points are from the line of best fit.</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The values above show a wide range of residual values skewed towards the maximum value (right skewed).</a:t>
            </a: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Insights</a:t>
            </a:r>
          </a:p>
        </p:txBody>
      </p:sp>
      <p:pic>
        <p:nvPicPr>
          <p:cNvPr id="3" name="Picture 2" descr="Text&#10;&#10;Description automatically generated with medium confidence">
            <a:extLst>
              <a:ext uri="{FF2B5EF4-FFF2-40B4-BE49-F238E27FC236}">
                <a16:creationId xmlns:a16="http://schemas.microsoft.com/office/drawing/2014/main" id="{5E5042C6-FA8A-F239-C43B-3F90DFC21B1F}"/>
              </a:ext>
            </a:extLst>
          </p:cNvPr>
          <p:cNvPicPr>
            <a:picLocks noChangeAspect="1"/>
          </p:cNvPicPr>
          <p:nvPr/>
        </p:nvPicPr>
        <p:blipFill>
          <a:blip r:embed="rId2"/>
          <a:stretch>
            <a:fillRect/>
          </a:stretch>
        </p:blipFill>
        <p:spPr>
          <a:xfrm>
            <a:off x="2031871" y="2924944"/>
            <a:ext cx="8300543" cy="1471260"/>
          </a:xfrm>
          <a:prstGeom prst="rect">
            <a:avLst/>
          </a:prstGeom>
        </p:spPr>
      </p:pic>
    </p:spTree>
    <p:extLst>
      <p:ext uri="{BB962C8B-B14F-4D97-AF65-F5344CB8AC3E}">
        <p14:creationId xmlns:p14="http://schemas.microsoft.com/office/powerpoint/2010/main" val="331847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5" y="4174770"/>
            <a:ext cx="9782801" cy="2350574"/>
          </a:xfrm>
        </p:spPr>
        <p:txBody>
          <a:bodyPr>
            <a:normAutofit fontScale="85000" lnSpcReduction="20000"/>
          </a:bodyPr>
          <a:lstStyle/>
          <a:p>
            <a:r>
              <a:rPr lang="en-US" sz="2400" dirty="0">
                <a:latin typeface="Calibri" panose="020F0502020204030204" pitchFamily="34" charset="0"/>
                <a:cs typeface="Calibri" panose="020F0502020204030204" pitchFamily="34" charset="0"/>
              </a:rPr>
              <a:t>The Estimates indicate that for every 1% increase in </a:t>
            </a:r>
            <a:r>
              <a:rPr lang="en-US" sz="2400" b="1" dirty="0">
                <a:latin typeface="Calibri" panose="020F0502020204030204" pitchFamily="34" charset="0"/>
                <a:cs typeface="Calibri" panose="020F0502020204030204" pitchFamily="34" charset="0"/>
              </a:rPr>
              <a:t>age</a:t>
            </a:r>
            <a:r>
              <a:rPr lang="en-US" sz="2400" dirty="0">
                <a:latin typeface="Calibri" panose="020F0502020204030204" pitchFamily="34" charset="0"/>
                <a:cs typeface="Calibri" panose="020F0502020204030204" pitchFamily="34" charset="0"/>
              </a:rPr>
              <a:t>, there would be a 256.8% increase in </a:t>
            </a:r>
            <a:r>
              <a:rPr lang="en-US" sz="2400" b="1" dirty="0">
                <a:latin typeface="Calibri" panose="020F0502020204030204" pitchFamily="34" charset="0"/>
                <a:cs typeface="Calibri" panose="020F0502020204030204" pitchFamily="34" charset="0"/>
              </a:rPr>
              <a:t>Expenses</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The Estimates indicate that for every 1% increase in </a:t>
            </a:r>
            <a:r>
              <a:rPr lang="en-US" sz="2400" b="1" dirty="0">
                <a:latin typeface="Calibri" panose="020F0502020204030204" pitchFamily="34" charset="0"/>
                <a:cs typeface="Calibri" panose="020F0502020204030204" pitchFamily="34" charset="0"/>
              </a:rPr>
              <a:t>male respondents</a:t>
            </a:r>
            <a:r>
              <a:rPr lang="en-US" sz="2400" dirty="0">
                <a:latin typeface="Calibri" panose="020F0502020204030204" pitchFamily="34" charset="0"/>
                <a:cs typeface="Calibri" panose="020F0502020204030204" pitchFamily="34" charset="0"/>
              </a:rPr>
              <a:t>, there would be a 131.4% decrease in </a:t>
            </a:r>
            <a:r>
              <a:rPr lang="en-US" sz="2400" b="1" dirty="0">
                <a:latin typeface="Calibri" panose="020F0502020204030204" pitchFamily="34" charset="0"/>
                <a:cs typeface="Calibri" panose="020F0502020204030204" pitchFamily="34" charset="0"/>
              </a:rPr>
              <a:t>Expenses</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The Estimates indicate that for every 1% increase in </a:t>
            </a:r>
            <a:r>
              <a:rPr lang="en-US" sz="2400" b="1" dirty="0">
                <a:latin typeface="Calibri" panose="020F0502020204030204" pitchFamily="34" charset="0"/>
                <a:cs typeface="Calibri" panose="020F0502020204030204" pitchFamily="34" charset="0"/>
              </a:rPr>
              <a:t>BMI</a:t>
            </a:r>
            <a:r>
              <a:rPr lang="en-US" sz="2400" dirty="0">
                <a:latin typeface="Calibri" panose="020F0502020204030204" pitchFamily="34" charset="0"/>
                <a:cs typeface="Calibri" panose="020F0502020204030204" pitchFamily="34" charset="0"/>
              </a:rPr>
              <a:t>, there would be a 339.9% increase in </a:t>
            </a:r>
            <a:r>
              <a:rPr lang="en-US" sz="2400" b="1" dirty="0">
                <a:latin typeface="Calibri" panose="020F0502020204030204" pitchFamily="34" charset="0"/>
                <a:cs typeface="Calibri" panose="020F0502020204030204" pitchFamily="34" charset="0"/>
              </a:rPr>
              <a:t>Expenses</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The Estimates indicate that for every 1% increase in </a:t>
            </a:r>
            <a:r>
              <a:rPr lang="en-US" sz="2400" b="1" dirty="0">
                <a:latin typeface="Calibri" panose="020F0502020204030204" pitchFamily="34" charset="0"/>
                <a:cs typeface="Calibri" panose="020F0502020204030204" pitchFamily="34" charset="0"/>
              </a:rPr>
              <a:t>children</a:t>
            </a:r>
            <a:r>
              <a:rPr lang="en-US" sz="2400" dirty="0">
                <a:latin typeface="Calibri" panose="020F0502020204030204" pitchFamily="34" charset="0"/>
                <a:cs typeface="Calibri" panose="020F0502020204030204" pitchFamily="34" charset="0"/>
              </a:rPr>
              <a:t>, there would be a 475.7% increase in </a:t>
            </a:r>
            <a:r>
              <a:rPr lang="en-US" sz="2400" b="1" dirty="0">
                <a:latin typeface="Calibri" panose="020F0502020204030204" pitchFamily="34" charset="0"/>
                <a:cs typeface="Calibri" panose="020F0502020204030204" pitchFamily="34" charset="0"/>
              </a:rPr>
              <a:t>Expenses</a:t>
            </a:r>
            <a:r>
              <a:rPr lang="en-US" sz="2400" dirty="0">
                <a:latin typeface="Calibri" panose="020F0502020204030204" pitchFamily="34" charset="0"/>
                <a:cs typeface="Calibri" panose="020F0502020204030204" pitchFamily="34" charset="0"/>
              </a:rPr>
              <a:t>.</a:t>
            </a:r>
          </a:p>
          <a:p>
            <a:pPr marL="0" indent="0">
              <a:buNone/>
            </a:pPr>
            <a:endParaRPr lang="en-US" sz="2400"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Insights</a:t>
            </a:r>
          </a:p>
        </p:txBody>
      </p:sp>
      <p:pic>
        <p:nvPicPr>
          <p:cNvPr id="4" name="Picture 3" descr="Text, letter&#10;&#10;Description automatically generated">
            <a:extLst>
              <a:ext uri="{FF2B5EF4-FFF2-40B4-BE49-F238E27FC236}">
                <a16:creationId xmlns:a16="http://schemas.microsoft.com/office/drawing/2014/main" id="{C15E5F39-DF2B-E16B-979F-3959417A5AA8}"/>
              </a:ext>
            </a:extLst>
          </p:cNvPr>
          <p:cNvPicPr>
            <a:picLocks noChangeAspect="1"/>
          </p:cNvPicPr>
          <p:nvPr/>
        </p:nvPicPr>
        <p:blipFill>
          <a:blip r:embed="rId2"/>
          <a:stretch>
            <a:fillRect/>
          </a:stretch>
        </p:blipFill>
        <p:spPr>
          <a:xfrm>
            <a:off x="1773932" y="1600200"/>
            <a:ext cx="7128792" cy="2350574"/>
          </a:xfrm>
          <a:prstGeom prst="rect">
            <a:avLst/>
          </a:prstGeom>
        </p:spPr>
      </p:pic>
    </p:spTree>
    <p:extLst>
      <p:ext uri="{BB962C8B-B14F-4D97-AF65-F5344CB8AC3E}">
        <p14:creationId xmlns:p14="http://schemas.microsoft.com/office/powerpoint/2010/main" val="4104120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485901" y="3789040"/>
            <a:ext cx="9890336" cy="2736304"/>
          </a:xfrm>
        </p:spPr>
        <p:txBody>
          <a:bodyPr>
            <a:normAutofit fontScale="92500" lnSpcReduction="20000"/>
          </a:bodyPr>
          <a:lstStyle/>
          <a:p>
            <a:r>
              <a:rPr lang="en-US" sz="2400" dirty="0">
                <a:latin typeface="Calibri" panose="020F0502020204030204" pitchFamily="34" charset="0"/>
                <a:cs typeface="Calibri" panose="020F0502020204030204" pitchFamily="34" charset="0"/>
              </a:rPr>
              <a:t>The Estimates indicate that for every 1% increase in </a:t>
            </a:r>
            <a:r>
              <a:rPr lang="en-US" sz="2400" b="1" dirty="0">
                <a:latin typeface="Calibri" panose="020F0502020204030204" pitchFamily="34" charset="0"/>
                <a:cs typeface="Calibri" panose="020F0502020204030204" pitchFamily="34" charset="0"/>
              </a:rPr>
              <a:t>People that smoke</a:t>
            </a:r>
            <a:r>
              <a:rPr lang="en-US" sz="2400" dirty="0">
                <a:latin typeface="Calibri" panose="020F0502020204030204" pitchFamily="34" charset="0"/>
                <a:cs typeface="Calibri" panose="020F0502020204030204" pitchFamily="34" charset="0"/>
              </a:rPr>
              <a:t>, there would be a 23847.5% increase in </a:t>
            </a:r>
            <a:r>
              <a:rPr lang="en-US" sz="2400" b="1" dirty="0">
                <a:latin typeface="Calibri" panose="020F0502020204030204" pitchFamily="34" charset="0"/>
                <a:cs typeface="Calibri" panose="020F0502020204030204" pitchFamily="34" charset="0"/>
              </a:rPr>
              <a:t>Expenses</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The Estimates indicate that for every 1% increase in </a:t>
            </a:r>
            <a:r>
              <a:rPr lang="en-US" sz="2400" b="1" dirty="0">
                <a:latin typeface="Calibri" panose="020F0502020204030204" pitchFamily="34" charset="0"/>
                <a:cs typeface="Calibri" panose="020F0502020204030204" pitchFamily="34" charset="0"/>
              </a:rPr>
              <a:t>respondents in the North-West</a:t>
            </a:r>
            <a:r>
              <a:rPr lang="en-US" sz="2400" dirty="0">
                <a:latin typeface="Calibri" panose="020F0502020204030204" pitchFamily="34" charset="0"/>
                <a:cs typeface="Calibri" panose="020F0502020204030204" pitchFamily="34" charset="0"/>
              </a:rPr>
              <a:t>, there would be a 352.8% decrease in </a:t>
            </a:r>
            <a:r>
              <a:rPr lang="en-US" sz="2400" b="1" dirty="0">
                <a:latin typeface="Calibri" panose="020F0502020204030204" pitchFamily="34" charset="0"/>
                <a:cs typeface="Calibri" panose="020F0502020204030204" pitchFamily="34" charset="0"/>
              </a:rPr>
              <a:t>Expenses</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The Estimates indicate that for every 1% increase in </a:t>
            </a:r>
            <a:r>
              <a:rPr lang="en-US" sz="2400" b="1" dirty="0">
                <a:latin typeface="Calibri" panose="020F0502020204030204" pitchFamily="34" charset="0"/>
                <a:cs typeface="Calibri" panose="020F0502020204030204" pitchFamily="34" charset="0"/>
              </a:rPr>
              <a:t>respondents in the South-East</a:t>
            </a:r>
            <a:r>
              <a:rPr lang="en-US" sz="2400" dirty="0">
                <a:latin typeface="Calibri" panose="020F0502020204030204" pitchFamily="34" charset="0"/>
                <a:cs typeface="Calibri" panose="020F0502020204030204" pitchFamily="34" charset="0"/>
              </a:rPr>
              <a:t>, there would be a 1035.6% decrease in </a:t>
            </a:r>
            <a:r>
              <a:rPr lang="en-US" sz="2400" b="1" dirty="0">
                <a:latin typeface="Calibri" panose="020F0502020204030204" pitchFamily="34" charset="0"/>
                <a:cs typeface="Calibri" panose="020F0502020204030204" pitchFamily="34" charset="0"/>
              </a:rPr>
              <a:t>Expenses</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The Estimates indicate that for every 1% increase in </a:t>
            </a:r>
            <a:r>
              <a:rPr lang="en-US" sz="2400" b="1" dirty="0">
                <a:latin typeface="Calibri" panose="020F0502020204030204" pitchFamily="34" charset="0"/>
                <a:cs typeface="Calibri" panose="020F0502020204030204" pitchFamily="34" charset="0"/>
              </a:rPr>
              <a:t>respondents in the South-West</a:t>
            </a:r>
            <a:r>
              <a:rPr lang="en-US" sz="2400" dirty="0">
                <a:latin typeface="Calibri" panose="020F0502020204030204" pitchFamily="34" charset="0"/>
                <a:cs typeface="Calibri" panose="020F0502020204030204" pitchFamily="34" charset="0"/>
              </a:rPr>
              <a:t>, there would be a 959.3% decrease in </a:t>
            </a:r>
            <a:r>
              <a:rPr lang="en-US" sz="2400" b="1" dirty="0">
                <a:latin typeface="Calibri" panose="020F0502020204030204" pitchFamily="34" charset="0"/>
                <a:cs typeface="Calibri" panose="020F0502020204030204" pitchFamily="34" charset="0"/>
              </a:rPr>
              <a:t>Expenses</a:t>
            </a:r>
            <a:r>
              <a:rPr lang="en-US" sz="2400" dirty="0">
                <a:latin typeface="Calibri" panose="020F0502020204030204" pitchFamily="34" charset="0"/>
                <a:cs typeface="Calibri" panose="020F0502020204030204" pitchFamily="34" charset="0"/>
              </a:rPr>
              <a:t>.</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Insights</a:t>
            </a:r>
          </a:p>
        </p:txBody>
      </p:sp>
      <p:pic>
        <p:nvPicPr>
          <p:cNvPr id="4" name="Picture 3" descr="Text, letter&#10;&#10;Description automatically generated">
            <a:extLst>
              <a:ext uri="{FF2B5EF4-FFF2-40B4-BE49-F238E27FC236}">
                <a16:creationId xmlns:a16="http://schemas.microsoft.com/office/drawing/2014/main" id="{C15E5F39-DF2B-E16B-979F-3959417A5AA8}"/>
              </a:ext>
            </a:extLst>
          </p:cNvPr>
          <p:cNvPicPr>
            <a:picLocks noChangeAspect="1"/>
          </p:cNvPicPr>
          <p:nvPr/>
        </p:nvPicPr>
        <p:blipFill>
          <a:blip r:embed="rId2"/>
          <a:stretch>
            <a:fillRect/>
          </a:stretch>
        </p:blipFill>
        <p:spPr>
          <a:xfrm>
            <a:off x="3214092" y="1484784"/>
            <a:ext cx="6264696" cy="2065656"/>
          </a:xfrm>
          <a:prstGeom prst="rect">
            <a:avLst/>
          </a:prstGeom>
        </p:spPr>
      </p:pic>
    </p:spTree>
    <p:extLst>
      <p:ext uri="{BB962C8B-B14F-4D97-AF65-F5344CB8AC3E}">
        <p14:creationId xmlns:p14="http://schemas.microsoft.com/office/powerpoint/2010/main" val="1478429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782800" cy="4925144"/>
          </a:xfrm>
        </p:spPr>
        <p:txBody>
          <a:bodyPr>
            <a:normAutofit/>
          </a:bodyPr>
          <a:lstStyle/>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The Residual standard</a:t>
            </a:r>
            <a:r>
              <a:rPr lang="en-US" sz="2400" dirty="0">
                <a:latin typeface="Calibri" panose="020F0502020204030204" pitchFamily="34" charset="0"/>
                <a:cs typeface="Calibri" panose="020F0502020204030204" pitchFamily="34" charset="0"/>
              </a:rPr>
              <a:t> error tells us that the model is predicting </a:t>
            </a:r>
            <a:r>
              <a:rPr lang="en-US" sz="2400" b="1" dirty="0">
                <a:latin typeface="Calibri" panose="020F0502020204030204" pitchFamily="34" charset="0"/>
                <a:cs typeface="Calibri" panose="020F0502020204030204" pitchFamily="34" charset="0"/>
              </a:rPr>
              <a:t>Expenses </a:t>
            </a:r>
            <a:r>
              <a:rPr lang="en-US" sz="2400" dirty="0">
                <a:latin typeface="Calibri" panose="020F0502020204030204" pitchFamily="34" charset="0"/>
                <a:cs typeface="Calibri" panose="020F0502020204030204" pitchFamily="34" charset="0"/>
              </a:rPr>
              <a:t>with an average error of 6062, which is high</a:t>
            </a:r>
          </a:p>
          <a:p>
            <a:pPr marL="0" indent="0">
              <a:buNone/>
            </a:pPr>
            <a:r>
              <a:rPr lang="en-US" sz="2400" b="1" dirty="0">
                <a:latin typeface="Calibri" panose="020F0502020204030204" pitchFamily="34" charset="0"/>
                <a:cs typeface="Calibri" panose="020F0502020204030204" pitchFamily="34" charset="0"/>
              </a:rPr>
              <a:t>R-squared</a:t>
            </a:r>
            <a:r>
              <a:rPr lang="en-US" sz="2400" dirty="0">
                <a:latin typeface="Calibri" panose="020F0502020204030204" pitchFamily="34" charset="0"/>
                <a:cs typeface="Calibri" panose="020F0502020204030204" pitchFamily="34" charset="0"/>
              </a:rPr>
              <a:t> is the square of the correlation coefficient of the dependent and independent variables. 0.7509 is high and suggests fairly strong correlation between them.</a:t>
            </a:r>
          </a:p>
          <a:p>
            <a:pPr marL="0" indent="0">
              <a:buNone/>
            </a:pPr>
            <a:r>
              <a:rPr lang="en-US" sz="2400" b="1" dirty="0">
                <a:latin typeface="Calibri" panose="020F0502020204030204" pitchFamily="34" charset="0"/>
                <a:cs typeface="Calibri" panose="020F0502020204030204" pitchFamily="34" charset="0"/>
              </a:rPr>
              <a:t>The P-value</a:t>
            </a:r>
            <a:r>
              <a:rPr lang="en-US" sz="2400" dirty="0">
                <a:latin typeface="Calibri" panose="020F0502020204030204" pitchFamily="34" charset="0"/>
                <a:cs typeface="Calibri" panose="020F0502020204030204" pitchFamily="34" charset="0"/>
              </a:rPr>
              <a:t> is the most important performance measure of the model. A p-value of </a:t>
            </a:r>
            <a:r>
              <a:rPr lang="en-US" sz="2400" b="1" dirty="0">
                <a:latin typeface="Calibri" panose="020F0502020204030204" pitchFamily="34" charset="0"/>
                <a:cs typeface="Calibri" panose="020F0502020204030204" pitchFamily="34" charset="0"/>
              </a:rPr>
              <a:t>2.2e-16</a:t>
            </a:r>
            <a:r>
              <a:rPr lang="en-US" sz="2400" dirty="0">
                <a:latin typeface="Calibri" panose="020F0502020204030204" pitchFamily="34" charset="0"/>
                <a:cs typeface="Calibri" panose="020F0502020204030204" pitchFamily="34" charset="0"/>
              </a:rPr>
              <a:t> at 0.05 significance level is a very good indication for the model.</a:t>
            </a:r>
            <a:endParaRPr lang="en-US" sz="2400" b="1"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Insights (Performance Measures)</a:t>
            </a:r>
          </a:p>
        </p:txBody>
      </p:sp>
      <p:pic>
        <p:nvPicPr>
          <p:cNvPr id="3" name="Picture 2">
            <a:extLst>
              <a:ext uri="{FF2B5EF4-FFF2-40B4-BE49-F238E27FC236}">
                <a16:creationId xmlns:a16="http://schemas.microsoft.com/office/drawing/2014/main" id="{3503C2A8-6AE3-0D0C-446F-3B1E4E929053}"/>
              </a:ext>
            </a:extLst>
          </p:cNvPr>
          <p:cNvPicPr>
            <a:picLocks noChangeAspect="1"/>
          </p:cNvPicPr>
          <p:nvPr/>
        </p:nvPicPr>
        <p:blipFill>
          <a:blip r:embed="rId2"/>
          <a:stretch>
            <a:fillRect/>
          </a:stretch>
        </p:blipFill>
        <p:spPr>
          <a:xfrm>
            <a:off x="1629916" y="1628800"/>
            <a:ext cx="9602304" cy="995361"/>
          </a:xfrm>
          <a:prstGeom prst="rect">
            <a:avLst/>
          </a:prstGeom>
        </p:spPr>
      </p:pic>
    </p:spTree>
    <p:extLst>
      <p:ext uri="{BB962C8B-B14F-4D97-AF65-F5344CB8AC3E}">
        <p14:creationId xmlns:p14="http://schemas.microsoft.com/office/powerpoint/2010/main" val="2389616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782800" cy="4572000"/>
          </a:xfrm>
        </p:spPr>
        <p:txBody>
          <a:bodyPr>
            <a:normAutofit/>
          </a:bodyPr>
          <a:lstStyle/>
          <a:p>
            <a:pPr marL="0" indent="0">
              <a:buNone/>
            </a:pPr>
            <a:r>
              <a:rPr lang="en-US" sz="2400" b="1" dirty="0">
                <a:latin typeface="Calibri" panose="020F0502020204030204" pitchFamily="34" charset="0"/>
                <a:cs typeface="Calibri" panose="020F0502020204030204" pitchFamily="34" charset="0"/>
              </a:rPr>
              <a:t>Purpose:</a:t>
            </a:r>
          </a:p>
          <a:p>
            <a:pPr marL="0" indent="0">
              <a:buNone/>
            </a:pPr>
            <a:r>
              <a:rPr lang="en-US" sz="2400" dirty="0">
                <a:latin typeface="Calibri" panose="020F0502020204030204" pitchFamily="34" charset="0"/>
                <a:cs typeface="Calibri" panose="020F0502020204030204" pitchFamily="34" charset="0"/>
              </a:rPr>
              <a:t>The purpose of this model is to determine the linear relationship between </a:t>
            </a:r>
            <a:r>
              <a:rPr lang="en-US" sz="2400" b="1" dirty="0">
                <a:latin typeface="Calibri" panose="020F0502020204030204" pitchFamily="34" charset="0"/>
                <a:cs typeface="Calibri" panose="020F0502020204030204" pitchFamily="34" charset="0"/>
              </a:rPr>
              <a:t>Dividend (independent variable) </a:t>
            </a:r>
            <a:r>
              <a:rPr lang="en-US" sz="2400" dirty="0">
                <a:latin typeface="Calibri" panose="020F0502020204030204" pitchFamily="34" charset="0"/>
                <a:cs typeface="Calibri" panose="020F0502020204030204" pitchFamily="34" charset="0"/>
              </a:rPr>
              <a:t>and </a:t>
            </a:r>
            <a:r>
              <a:rPr lang="en-US" sz="2400" b="1" dirty="0" err="1">
                <a:latin typeface="Calibri" panose="020F0502020204030204" pitchFamily="34" charset="0"/>
                <a:cs typeface="Calibri" panose="020F0502020204030204" pitchFamily="34" charset="0"/>
              </a:rPr>
              <a:t>Stock_Return_Scaled</a:t>
            </a:r>
            <a:r>
              <a:rPr lang="en-US" sz="2400" b="1" dirty="0">
                <a:latin typeface="Calibri" panose="020F0502020204030204" pitchFamily="34" charset="0"/>
                <a:cs typeface="Calibri" panose="020F0502020204030204" pitchFamily="34" charset="0"/>
              </a:rPr>
              <a:t> (dependent variable)</a:t>
            </a:r>
            <a:r>
              <a:rPr lang="en-US" sz="2400" dirty="0">
                <a:latin typeface="Calibri" panose="020F0502020204030204" pitchFamily="34" charset="0"/>
                <a:cs typeface="Calibri" panose="020F0502020204030204" pitchFamily="34" charset="0"/>
              </a:rPr>
              <a:t> in analyzing the stock market. In so doing, we are attempting to predict dependent variable using the independent variable.</a:t>
            </a:r>
          </a:p>
          <a:p>
            <a:pPr marL="0" indent="0">
              <a:buNone/>
            </a:pPr>
            <a:r>
              <a:rPr lang="en-US" sz="2400" dirty="0">
                <a:latin typeface="Calibri" panose="020F0502020204030204" pitchFamily="34" charset="0"/>
                <a:cs typeface="Calibri" panose="020F0502020204030204" pitchFamily="34" charset="0"/>
              </a:rPr>
              <a:t>The model would tell us if the relationship is significant or not.</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3200" b="1"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Summary</a:t>
            </a:r>
          </a:p>
        </p:txBody>
      </p:sp>
    </p:spTree>
    <p:extLst>
      <p:ext uri="{BB962C8B-B14F-4D97-AF65-F5344CB8AC3E}">
        <p14:creationId xmlns:p14="http://schemas.microsoft.com/office/powerpoint/2010/main" val="849303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pPr>
            <a:r>
              <a:rPr lang="en-US" dirty="0"/>
              <a:t>Hypothesis Statement</a:t>
            </a:r>
          </a:p>
        </p:txBody>
      </p:sp>
    </p:spTree>
    <p:extLst>
      <p:ext uri="{BB962C8B-B14F-4D97-AF65-F5344CB8AC3E}">
        <p14:creationId xmlns:p14="http://schemas.microsoft.com/office/powerpoint/2010/main" val="127523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782800" cy="4572000"/>
          </a:xfrm>
        </p:spPr>
        <p:txBody>
          <a:bodyPr>
            <a:normAutofit lnSpcReduction="10000"/>
          </a:bodyPr>
          <a:lstStyle/>
          <a:p>
            <a:pPr marL="0" indent="0">
              <a:buNone/>
            </a:pPr>
            <a:r>
              <a:rPr lang="en-US" sz="2400" b="1" dirty="0">
                <a:latin typeface="Calibri" panose="020F0502020204030204" pitchFamily="34" charset="0"/>
                <a:cs typeface="Calibri" panose="020F0502020204030204" pitchFamily="34" charset="0"/>
              </a:rPr>
              <a:t>Purpose:</a:t>
            </a:r>
          </a:p>
          <a:p>
            <a:pPr marL="0" indent="0">
              <a:buNone/>
            </a:pPr>
            <a:r>
              <a:rPr lang="en-US" sz="2400" dirty="0">
                <a:latin typeface="Calibri" panose="020F0502020204030204" pitchFamily="34" charset="0"/>
                <a:cs typeface="Calibri" panose="020F0502020204030204" pitchFamily="34" charset="0"/>
              </a:rPr>
              <a:t>The purpose of this model is to determine the linear relationship between </a:t>
            </a:r>
            <a:r>
              <a:rPr lang="en-US" sz="2400" b="1" dirty="0">
                <a:latin typeface="Calibri" panose="020F0502020204030204" pitchFamily="34" charset="0"/>
                <a:cs typeface="Calibri" panose="020F0502020204030204" pitchFamily="34" charset="0"/>
              </a:rPr>
              <a:t>The household attributes I.e., Sex, Age, Smoker, BMI, Region, Children (independent Variable)  </a:t>
            </a:r>
            <a:r>
              <a:rPr lang="en-US" sz="2400" dirty="0">
                <a:latin typeface="Calibri" panose="020F0502020204030204" pitchFamily="34" charset="0"/>
                <a:cs typeface="Calibri" panose="020F0502020204030204" pitchFamily="34" charset="0"/>
              </a:rPr>
              <a:t>and </a:t>
            </a:r>
            <a:r>
              <a:rPr lang="en-US" sz="2400" b="1" dirty="0">
                <a:latin typeface="Calibri" panose="020F0502020204030204" pitchFamily="34" charset="0"/>
                <a:cs typeface="Calibri" panose="020F0502020204030204" pitchFamily="34" charset="0"/>
              </a:rPr>
              <a:t>Expenses (dependent variable)</a:t>
            </a:r>
            <a:r>
              <a:rPr lang="en-US" sz="2400" dirty="0">
                <a:latin typeface="Calibri" panose="020F0502020204030204" pitchFamily="34" charset="0"/>
                <a:cs typeface="Calibri" panose="020F0502020204030204" pitchFamily="34" charset="0"/>
              </a:rPr>
              <a:t> in analyzing the effect of those attributes on Expenses.</a:t>
            </a:r>
          </a:p>
          <a:p>
            <a:pPr marL="0" indent="0">
              <a:buNone/>
            </a:pPr>
            <a:r>
              <a:rPr lang="en-US" sz="2400" dirty="0">
                <a:latin typeface="Calibri" panose="020F0502020204030204" pitchFamily="34" charset="0"/>
                <a:cs typeface="Calibri" panose="020F0502020204030204" pitchFamily="34" charset="0"/>
              </a:rPr>
              <a:t>The model would tell us if the relationship is significant or not. The results suggests there is some relationship.</a:t>
            </a:r>
          </a:p>
          <a:p>
            <a:pPr marL="0" indent="0">
              <a:buNone/>
            </a:pPr>
            <a:r>
              <a:rPr lang="en-US" sz="2400" b="1" dirty="0">
                <a:latin typeface="Calibri" panose="020F0502020204030204" pitchFamily="34" charset="0"/>
                <a:cs typeface="Calibri" panose="020F0502020204030204" pitchFamily="34" charset="0"/>
              </a:rPr>
              <a:t>Conclusion:</a:t>
            </a:r>
          </a:p>
          <a:p>
            <a:pPr marL="0" indent="0">
              <a:buNone/>
            </a:pPr>
            <a:r>
              <a:rPr lang="en-US" sz="2400" dirty="0">
                <a:latin typeface="Calibri" panose="020F0502020204030204" pitchFamily="34" charset="0"/>
                <a:cs typeface="Calibri" panose="020F0502020204030204" pitchFamily="34" charset="0"/>
              </a:rPr>
              <a:t>Since the </a:t>
            </a:r>
            <a:r>
              <a:rPr lang="en-US" sz="2400" b="1" dirty="0">
                <a:latin typeface="Calibri" panose="020F0502020204030204" pitchFamily="34" charset="0"/>
                <a:cs typeface="Calibri" panose="020F0502020204030204" pitchFamily="34" charset="0"/>
              </a:rPr>
              <a:t>P-Value</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2.2e-16</a:t>
            </a:r>
            <a:r>
              <a:rPr lang="en-US" sz="2400" dirty="0">
                <a:latin typeface="Calibri" panose="020F0502020204030204" pitchFamily="34" charset="0"/>
                <a:cs typeface="Calibri" panose="020F0502020204030204" pitchFamily="34" charset="0"/>
              </a:rPr>
              <a:t> is less than the </a:t>
            </a:r>
            <a:r>
              <a:rPr lang="en-US" sz="2400" b="1" dirty="0">
                <a:latin typeface="Calibri" panose="020F0502020204030204" pitchFamily="34" charset="0"/>
                <a:cs typeface="Calibri" panose="020F0502020204030204" pitchFamily="34" charset="0"/>
              </a:rPr>
              <a:t>significance level 0.05</a:t>
            </a:r>
            <a:r>
              <a:rPr lang="en-US" sz="2400" dirty="0">
                <a:latin typeface="Calibri" panose="020F0502020204030204" pitchFamily="34" charset="0"/>
                <a:cs typeface="Calibri" panose="020F0502020204030204" pitchFamily="34" charset="0"/>
              </a:rPr>
              <a:t>, we do not have enough evidence to reject the null hypothesis that states that there is a relationship between the 2 variables.</a:t>
            </a:r>
          </a:p>
          <a:p>
            <a:pPr marL="0" indent="0">
              <a:buNone/>
            </a:pPr>
            <a:r>
              <a:rPr lang="en-US" sz="2400" dirty="0">
                <a:latin typeface="Calibri" panose="020F0502020204030204" pitchFamily="34" charset="0"/>
                <a:cs typeface="Calibri" panose="020F0502020204030204" pitchFamily="34" charset="0"/>
              </a:rPr>
              <a:t>This means there is evidence of a relationship between them</a:t>
            </a:r>
          </a:p>
          <a:p>
            <a:pPr marL="0" indent="0">
              <a:buNone/>
            </a:pPr>
            <a:endParaRPr lang="en-US" sz="3200" b="1"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Summary</a:t>
            </a:r>
          </a:p>
        </p:txBody>
      </p:sp>
    </p:spTree>
    <p:extLst>
      <p:ext uri="{BB962C8B-B14F-4D97-AF65-F5344CB8AC3E}">
        <p14:creationId xmlns:p14="http://schemas.microsoft.com/office/powerpoint/2010/main" val="710565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34353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685552" cy="4853136"/>
          </a:xfrm>
        </p:spPr>
        <p:txBody>
          <a:bodyPr>
            <a:normAutofit/>
          </a:bodyPr>
          <a:lstStyle/>
          <a:p>
            <a:r>
              <a:rPr lang="en-US" sz="2400" dirty="0">
                <a:latin typeface="Calibri" panose="020F0502020204030204" pitchFamily="34" charset="0"/>
                <a:cs typeface="Calibri" panose="020F0502020204030204" pitchFamily="34" charset="0"/>
              </a:rPr>
              <a:t>Having considered all evidence as shown in the performance measures, and most importantly, Since </a:t>
            </a:r>
            <a:r>
              <a:rPr lang="en-US" sz="2400" b="1" dirty="0">
                <a:latin typeface="Calibri" panose="020F0502020204030204" pitchFamily="34" charset="0"/>
                <a:cs typeface="Calibri" panose="020F0502020204030204" pitchFamily="34" charset="0"/>
              </a:rPr>
              <a:t>The P-value</a:t>
            </a:r>
            <a:r>
              <a:rPr lang="en-US" sz="2400" dirty="0">
                <a:latin typeface="Calibri" panose="020F0502020204030204" pitchFamily="34" charset="0"/>
                <a:cs typeface="Calibri" panose="020F0502020204030204" pitchFamily="34" charset="0"/>
              </a:rPr>
              <a:t> is </a:t>
            </a:r>
            <a:r>
              <a:rPr lang="en-US" sz="2400" b="1" dirty="0">
                <a:latin typeface="Calibri" panose="020F0502020204030204" pitchFamily="34" charset="0"/>
                <a:cs typeface="Calibri" panose="020F0502020204030204" pitchFamily="34" charset="0"/>
              </a:rPr>
              <a:t>0.7579</a:t>
            </a:r>
            <a:r>
              <a:rPr lang="en-US" sz="2400" dirty="0">
                <a:latin typeface="Calibri" panose="020F0502020204030204" pitchFamily="34" charset="0"/>
                <a:cs typeface="Calibri" panose="020F0502020204030204" pitchFamily="34" charset="0"/>
              </a:rPr>
              <a:t> and significantly greater than the ideal significance level </a:t>
            </a:r>
            <a:r>
              <a:rPr lang="en-US" sz="2400" b="1" dirty="0">
                <a:latin typeface="Calibri" panose="020F0502020204030204" pitchFamily="34" charset="0"/>
                <a:cs typeface="Calibri" panose="020F0502020204030204" pitchFamily="34" charset="0"/>
              </a:rPr>
              <a:t>0.05</a:t>
            </a:r>
            <a:r>
              <a:rPr lang="en-US" sz="2400" dirty="0">
                <a:latin typeface="Calibri" panose="020F0502020204030204" pitchFamily="34" charset="0"/>
                <a:cs typeface="Calibri" panose="020F0502020204030204" pitchFamily="34" charset="0"/>
              </a:rPr>
              <a:t>, we fail to reject the null hypothesis that:</a:t>
            </a:r>
          </a:p>
          <a:p>
            <a:pPr marL="365760" lvl="1" indent="0">
              <a:buNone/>
            </a:pPr>
            <a:r>
              <a:rPr lang="en-US" b="1" dirty="0">
                <a:latin typeface="Calibri" panose="020F0502020204030204" pitchFamily="34" charset="0"/>
                <a:cs typeface="Calibri" panose="020F0502020204030204" pitchFamily="34" charset="0"/>
              </a:rPr>
              <a:t>“The co-efficient of the predictor i.e., slope is zero and not statistically significant”</a:t>
            </a:r>
          </a:p>
          <a:p>
            <a:r>
              <a:rPr lang="en-US" sz="2400" dirty="0">
                <a:latin typeface="Calibri" panose="020F0502020204030204" pitchFamily="34" charset="0"/>
                <a:cs typeface="Calibri" panose="020F0502020204030204" pitchFamily="34" charset="0"/>
              </a:rPr>
              <a:t>This means that the model shows that there is practically no relationship between </a:t>
            </a:r>
            <a:r>
              <a:rPr lang="en-US" sz="2400" b="1" dirty="0">
                <a:latin typeface="Calibri" panose="020F0502020204030204" pitchFamily="34" charset="0"/>
                <a:cs typeface="Calibri" panose="020F0502020204030204" pitchFamily="34" charset="0"/>
              </a:rPr>
              <a:t>dividend</a:t>
            </a:r>
            <a:r>
              <a:rPr lang="en-US" sz="2400" dirty="0">
                <a:latin typeface="Calibri" panose="020F0502020204030204" pitchFamily="34" charset="0"/>
                <a:cs typeface="Calibri" panose="020F0502020204030204" pitchFamily="34" charset="0"/>
              </a:rPr>
              <a:t> and </a:t>
            </a:r>
            <a:r>
              <a:rPr lang="en-US" sz="2400" b="1" dirty="0" err="1">
                <a:latin typeface="Calibri" panose="020F0502020204030204" pitchFamily="34" charset="0"/>
                <a:cs typeface="Calibri" panose="020F0502020204030204" pitchFamily="34" charset="0"/>
              </a:rPr>
              <a:t>stock_return_scaled</a:t>
            </a:r>
            <a:r>
              <a:rPr lang="en-US" sz="2400" dirty="0">
                <a:latin typeface="Calibri" panose="020F0502020204030204" pitchFamily="34" charset="0"/>
                <a:cs typeface="Calibri" panose="020F0502020204030204" pitchFamily="34" charset="0"/>
              </a:rPr>
              <a:t>.</a:t>
            </a:r>
            <a:endParaRPr lang="en-US" b="1" dirty="0">
              <a:latin typeface="Calibri" panose="020F0502020204030204" pitchFamily="34" charset="0"/>
              <a:cs typeface="Calibri" panose="020F0502020204030204" pitchFamily="34" charset="0"/>
            </a:endParaRPr>
          </a:p>
          <a:p>
            <a:pPr marL="365760" lvl="1" indent="0">
              <a:buNone/>
            </a:pPr>
            <a:endParaRPr lang="en-US" b="1"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r>
              <a:rPr lang="en-US" b="1" dirty="0"/>
              <a:t>Conclusion</a:t>
            </a:r>
          </a:p>
        </p:txBody>
      </p:sp>
    </p:spTree>
    <p:extLst>
      <p:ext uri="{BB962C8B-B14F-4D97-AF65-F5344CB8AC3E}">
        <p14:creationId xmlns:p14="http://schemas.microsoft.com/office/powerpoint/2010/main" val="309183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685552" cy="4853136"/>
          </a:xfrm>
        </p:spPr>
        <p:txBody>
          <a:bodyPr>
            <a:normAutofit/>
          </a:bodyPr>
          <a:lstStyle/>
          <a:p>
            <a:r>
              <a:rPr lang="en-US" sz="2400" dirty="0">
                <a:latin typeface="Calibri" panose="020F0502020204030204" pitchFamily="34" charset="0"/>
                <a:cs typeface="Calibri" panose="020F0502020204030204" pitchFamily="34" charset="0"/>
              </a:rPr>
              <a:t>One measure I would recommend to be included is </a:t>
            </a:r>
            <a:r>
              <a:rPr lang="en-US" sz="2400" b="1" dirty="0">
                <a:latin typeface="Calibri" panose="020F0502020204030204" pitchFamily="34" charset="0"/>
                <a:cs typeface="Calibri" panose="020F0502020204030204" pitchFamily="34" charset="0"/>
              </a:rPr>
              <a:t>Stock size</a:t>
            </a:r>
            <a:r>
              <a:rPr lang="en-US" sz="2400" dirty="0">
                <a:latin typeface="Calibri" panose="020F0502020204030204" pitchFamily="34" charset="0"/>
                <a:cs typeface="Calibri" panose="020F0502020204030204" pitchFamily="34" charset="0"/>
              </a:rPr>
              <a:t>. There is a direct relationship between the size of stocks and the stock returns. Historically, small-cap stocks have often outperformed large-cap stocks.  If the size of the stock is measured, we would be able to find a direct relationship using the linear regression model.</a:t>
            </a:r>
            <a:endParaRPr lang="en-US" b="1"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Another measure I would recommend is </a:t>
            </a:r>
            <a:r>
              <a:rPr lang="en-US" sz="2400" b="1" dirty="0">
                <a:latin typeface="Calibri" panose="020F0502020204030204" pitchFamily="34" charset="0"/>
                <a:cs typeface="Calibri" panose="020F0502020204030204" pitchFamily="34" charset="0"/>
              </a:rPr>
              <a:t>Market Risk</a:t>
            </a:r>
            <a:r>
              <a:rPr lang="en-US" sz="2400" dirty="0">
                <a:latin typeface="Calibri" panose="020F0502020204030204" pitchFamily="34" charset="0"/>
                <a:cs typeface="Calibri" panose="020F0502020204030204" pitchFamily="34" charset="0"/>
              </a:rPr>
              <a:t>. This is a measure of the riskiness of a stock compared with that of its benchmark. Stocks with less market risk have tended to outperform those with larger market risk over time.</a:t>
            </a:r>
            <a:endParaRPr lang="en-US" b="1"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r>
              <a:rPr lang="en-US" b="1" dirty="0"/>
              <a:t>Recommendation of Variables</a:t>
            </a:r>
          </a:p>
        </p:txBody>
      </p:sp>
    </p:spTree>
    <p:extLst>
      <p:ext uri="{BB962C8B-B14F-4D97-AF65-F5344CB8AC3E}">
        <p14:creationId xmlns:p14="http://schemas.microsoft.com/office/powerpoint/2010/main" val="138989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Appendix (R-Script)</a:t>
            </a:r>
          </a:p>
        </p:txBody>
      </p:sp>
      <p:sp>
        <p:nvSpPr>
          <p:cNvPr id="3" name="TextBox 2">
            <a:extLst>
              <a:ext uri="{FF2B5EF4-FFF2-40B4-BE49-F238E27FC236}">
                <a16:creationId xmlns:a16="http://schemas.microsoft.com/office/drawing/2014/main" id="{653D90E7-226A-3777-77EC-7DBC559D46CB}"/>
              </a:ext>
            </a:extLst>
          </p:cNvPr>
          <p:cNvSpPr txBox="1"/>
          <p:nvPr/>
        </p:nvSpPr>
        <p:spPr>
          <a:xfrm>
            <a:off x="1773932" y="1700808"/>
            <a:ext cx="8928992" cy="3139321"/>
          </a:xfrm>
          <a:prstGeom prst="rect">
            <a:avLst/>
          </a:prstGeom>
          <a:noFill/>
        </p:spPr>
        <p:txBody>
          <a:bodyPr wrap="square" rtlCol="0">
            <a:spAutoFit/>
          </a:bodyPr>
          <a:lstStyle/>
          <a:p>
            <a:r>
              <a:rPr lang="en-US" dirty="0"/>
              <a:t>#Load_Dataset</a:t>
            </a:r>
          </a:p>
          <a:p>
            <a:r>
              <a:rPr lang="en-US" dirty="0"/>
              <a:t>library(</a:t>
            </a:r>
            <a:r>
              <a:rPr lang="en-US" dirty="0" err="1"/>
              <a:t>readxl</a:t>
            </a:r>
            <a:r>
              <a:rPr lang="en-US" dirty="0"/>
              <a:t>)</a:t>
            </a:r>
          </a:p>
          <a:p>
            <a:r>
              <a:rPr lang="en-US" dirty="0" err="1"/>
              <a:t>ols_stock</a:t>
            </a:r>
            <a:r>
              <a:rPr lang="en-US" dirty="0"/>
              <a:t> &lt;- </a:t>
            </a:r>
            <a:r>
              <a:rPr lang="en-US" dirty="0" err="1"/>
              <a:t>read_excel</a:t>
            </a:r>
            <a:r>
              <a:rPr lang="en-US" dirty="0"/>
              <a:t>("C:/Users/bablo/Desktop/Classes/1204/ols_stock.xlsx")</a:t>
            </a:r>
          </a:p>
          <a:p>
            <a:r>
              <a:rPr lang="en-US" dirty="0"/>
              <a:t>View(</a:t>
            </a:r>
            <a:r>
              <a:rPr lang="en-US" dirty="0" err="1"/>
              <a:t>ols_stock</a:t>
            </a:r>
            <a:r>
              <a:rPr lang="en-US" dirty="0"/>
              <a:t>)</a:t>
            </a:r>
          </a:p>
          <a:p>
            <a:endParaRPr lang="en-US" dirty="0"/>
          </a:p>
          <a:p>
            <a:r>
              <a:rPr lang="en-US" dirty="0"/>
              <a:t>#Build Linear Model</a:t>
            </a:r>
          </a:p>
          <a:p>
            <a:r>
              <a:rPr lang="en-US" dirty="0" err="1"/>
              <a:t>simple.fit</a:t>
            </a:r>
            <a:r>
              <a:rPr lang="en-US" dirty="0"/>
              <a:t>&lt;-</a:t>
            </a:r>
            <a:r>
              <a:rPr lang="en-US" dirty="0" err="1"/>
              <a:t>lm</a:t>
            </a:r>
            <a:r>
              <a:rPr lang="en-US" dirty="0"/>
              <a:t>(</a:t>
            </a:r>
            <a:r>
              <a:rPr lang="en-US" dirty="0" err="1"/>
              <a:t>stock_return_scaled~dividend</a:t>
            </a:r>
            <a:r>
              <a:rPr lang="en-US" dirty="0"/>
              <a:t>, data=</a:t>
            </a:r>
            <a:r>
              <a:rPr lang="en-US" dirty="0" err="1"/>
              <a:t>ols_stock</a:t>
            </a:r>
            <a:r>
              <a:rPr lang="en-US" dirty="0"/>
              <a:t>)</a:t>
            </a:r>
          </a:p>
          <a:p>
            <a:r>
              <a:rPr lang="en-US" dirty="0" err="1"/>
              <a:t>LinearModel</a:t>
            </a:r>
            <a:r>
              <a:rPr lang="en-US" dirty="0"/>
              <a:t>&lt;-</a:t>
            </a:r>
            <a:r>
              <a:rPr lang="en-US" dirty="0" err="1"/>
              <a:t>simple.fit</a:t>
            </a:r>
            <a:endParaRPr lang="en-US" dirty="0"/>
          </a:p>
          <a:p>
            <a:endParaRPr lang="en-US" dirty="0"/>
          </a:p>
          <a:p>
            <a:r>
              <a:rPr lang="en-US" dirty="0"/>
              <a:t>#Summary of Key Statistics of the Model</a:t>
            </a:r>
          </a:p>
          <a:p>
            <a:r>
              <a:rPr lang="en-US" dirty="0"/>
              <a:t>summary(</a:t>
            </a:r>
            <a:r>
              <a:rPr lang="en-US" dirty="0" err="1"/>
              <a:t>LinearModel</a:t>
            </a:r>
            <a:r>
              <a:rPr lang="en-US" dirty="0"/>
              <a:t>)</a:t>
            </a:r>
            <a:endParaRPr lang="en-NG" dirty="0"/>
          </a:p>
        </p:txBody>
      </p:sp>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782800" cy="4572000"/>
          </a:xfrm>
        </p:spPr>
        <p:txBody>
          <a:bodyPr>
            <a:normAutofit/>
          </a:bodyPr>
          <a:lstStyle/>
          <a:p>
            <a:pPr marL="0" indent="0">
              <a:buNone/>
            </a:pPr>
            <a:r>
              <a:rPr lang="en-US" sz="2400" dirty="0">
                <a:latin typeface="Calibri" panose="020F0502020204030204" pitchFamily="34" charset="0"/>
                <a:cs typeface="Calibri" panose="020F0502020204030204" pitchFamily="34" charset="0"/>
              </a:rPr>
              <a:t>Mr. John Hughes has asked us to conduct analysis on a dataset. The dataset contains data pertaining to certain personal attributes (i.e., Age, Sex, Body Mass Index, Number of Children, If they smoke &amp; Location) that could possibly influence household expenses.</a:t>
            </a:r>
          </a:p>
          <a:p>
            <a:pPr marL="0" indent="0">
              <a:buNone/>
            </a:pPr>
            <a:r>
              <a:rPr lang="en-US" sz="2400" dirty="0">
                <a:latin typeface="Calibri" panose="020F0502020204030204" pitchFamily="34" charset="0"/>
                <a:cs typeface="Calibri" panose="020F0502020204030204" pitchFamily="34" charset="0"/>
              </a:rPr>
              <a:t>This research would:</a:t>
            </a:r>
          </a:p>
          <a:p>
            <a:r>
              <a:rPr lang="en-US" sz="2400" dirty="0">
                <a:latin typeface="Calibri" panose="020F0502020204030204" pitchFamily="34" charset="0"/>
                <a:cs typeface="Calibri" panose="020F0502020204030204" pitchFamily="34" charset="0"/>
              </a:rPr>
              <a:t>Try to determine if the average household expense is equal to $10,000</a:t>
            </a:r>
          </a:p>
          <a:p>
            <a:r>
              <a:rPr lang="en-US" sz="2400" dirty="0">
                <a:latin typeface="Calibri" panose="020F0502020204030204" pitchFamily="34" charset="0"/>
                <a:cs typeface="Calibri" panose="020F0502020204030204" pitchFamily="34" charset="0"/>
              </a:rPr>
              <a:t>Determine the relationship between Expenses and the personal attributes using two regression models, namely:</a:t>
            </a:r>
          </a:p>
          <a:p>
            <a:pPr lvl="1"/>
            <a:r>
              <a:rPr lang="en-US" sz="2000" dirty="0">
                <a:latin typeface="Calibri" panose="020F0502020204030204" pitchFamily="34" charset="0"/>
                <a:cs typeface="Calibri" panose="020F0502020204030204" pitchFamily="34" charset="0"/>
              </a:rPr>
              <a:t>Simple Linear Regression Model</a:t>
            </a:r>
          </a:p>
          <a:p>
            <a:pPr lvl="1"/>
            <a:r>
              <a:rPr lang="en-US" sz="2000" dirty="0">
                <a:latin typeface="Calibri" panose="020F0502020204030204" pitchFamily="34" charset="0"/>
                <a:cs typeface="Calibri" panose="020F0502020204030204" pitchFamily="34" charset="0"/>
              </a:rPr>
              <a:t>Multiple Linear Regression Model</a:t>
            </a:r>
          </a:p>
          <a:p>
            <a:pPr marL="0" indent="0">
              <a:buNone/>
            </a:pPr>
            <a:endParaRPr lang="en-US" sz="2400"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Description Of The Research</a:t>
            </a:r>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074240" y="381000"/>
            <a:ext cx="3293422" cy="1371600"/>
          </a:xfrm>
        </p:spPr>
        <p:txBody>
          <a:bodyPr anchor="b">
            <a:normAutofit/>
          </a:bodyPr>
          <a:lstStyle/>
          <a:p>
            <a:r>
              <a:rPr lang="en-US"/>
              <a:t>Summary Of Basic Statistics From The Data</a:t>
            </a:r>
          </a:p>
        </p:txBody>
      </p:sp>
      <p:pic>
        <p:nvPicPr>
          <p:cNvPr id="7" name="Picture 6" descr="A screenshot of a computer&#10;&#10;Description automatically generated with low confidence">
            <a:extLst>
              <a:ext uri="{FF2B5EF4-FFF2-40B4-BE49-F238E27FC236}">
                <a16:creationId xmlns:a16="http://schemas.microsoft.com/office/drawing/2014/main" id="{746DAFFD-6590-155C-28F9-5057DF14FB6C}"/>
              </a:ext>
            </a:extLst>
          </p:cNvPr>
          <p:cNvPicPr>
            <a:picLocks noChangeAspect="1"/>
          </p:cNvPicPr>
          <p:nvPr/>
        </p:nvPicPr>
        <p:blipFill>
          <a:blip r:embed="rId2"/>
          <a:stretch>
            <a:fillRect/>
          </a:stretch>
        </p:blipFill>
        <p:spPr>
          <a:xfrm>
            <a:off x="5180251" y="2065040"/>
            <a:ext cx="6195986" cy="2524719"/>
          </a:xfrm>
          <a:prstGeom prst="rect">
            <a:avLst/>
          </a:prstGeom>
          <a:noFill/>
          <a:ln w="19050">
            <a:solidFill>
              <a:schemeClr val="bg1"/>
            </a:solidFill>
          </a:ln>
        </p:spPr>
      </p:pic>
      <p:sp>
        <p:nvSpPr>
          <p:cNvPr id="10" name="Text Placeholder 9"/>
          <p:cNvSpPr>
            <a:spLocks noGrp="1"/>
          </p:cNvSpPr>
          <p:nvPr>
            <p:ph type="body" sz="half" idx="2"/>
          </p:nvPr>
        </p:nvSpPr>
        <p:spPr>
          <a:xfrm>
            <a:off x="1074240" y="1828800"/>
            <a:ext cx="3293422" cy="4343400"/>
          </a:xfrm>
        </p:spPr>
        <p:txBody>
          <a:bodyPr>
            <a:normAutofit/>
          </a:bodyPr>
          <a:lstStyle/>
          <a:p>
            <a:pPr marL="0" indent="0">
              <a:buNone/>
            </a:pPr>
            <a:endParaRPr lang="en-US" sz="1700" b="1"/>
          </a:p>
          <a:p>
            <a:pPr marL="0" indent="0">
              <a:buNone/>
            </a:pPr>
            <a:r>
              <a:rPr lang="en-US" sz="1700" b="1"/>
              <a:t>AGE: </a:t>
            </a:r>
            <a:r>
              <a:rPr lang="en-US" sz="1700"/>
              <a:t>The respondents under review ranged from age </a:t>
            </a:r>
            <a:r>
              <a:rPr lang="en-US" sz="1700" b="1"/>
              <a:t>18</a:t>
            </a:r>
            <a:r>
              <a:rPr lang="en-US" sz="1700"/>
              <a:t> to </a:t>
            </a:r>
            <a:r>
              <a:rPr lang="en-US" sz="1700" b="1"/>
              <a:t>64</a:t>
            </a:r>
            <a:r>
              <a:rPr lang="en-US" sz="1700"/>
              <a:t> with an average age of </a:t>
            </a:r>
            <a:r>
              <a:rPr lang="en-US" sz="1700" b="1"/>
              <a:t>39.21</a:t>
            </a:r>
            <a:r>
              <a:rPr lang="en-US" sz="1700"/>
              <a:t>. </a:t>
            </a:r>
            <a:r>
              <a:rPr lang="en-US" sz="1700" b="1"/>
              <a:t>25%</a:t>
            </a:r>
            <a:r>
              <a:rPr lang="en-US" sz="1700"/>
              <a:t> of the respondents were aged between </a:t>
            </a:r>
            <a:r>
              <a:rPr lang="en-US" sz="1700" b="1"/>
              <a:t>18 </a:t>
            </a:r>
            <a:r>
              <a:rPr lang="en-US" sz="1700"/>
              <a:t>&amp;</a:t>
            </a:r>
            <a:r>
              <a:rPr lang="en-US" sz="1700" b="1"/>
              <a:t> 27</a:t>
            </a:r>
            <a:r>
              <a:rPr lang="en-US" sz="1700"/>
              <a:t>, while </a:t>
            </a:r>
            <a:r>
              <a:rPr lang="en-US" sz="1700" b="1"/>
              <a:t>75%</a:t>
            </a:r>
            <a:r>
              <a:rPr lang="en-US" sz="1700"/>
              <a:t> of the respondents were aged </a:t>
            </a:r>
            <a:r>
              <a:rPr lang="en-US" sz="1700" b="1"/>
              <a:t>51</a:t>
            </a:r>
            <a:r>
              <a:rPr lang="en-US" sz="1700"/>
              <a:t> to </a:t>
            </a:r>
            <a:r>
              <a:rPr lang="en-US" sz="1700" b="1"/>
              <a:t>64.</a:t>
            </a:r>
          </a:p>
          <a:p>
            <a:pPr marL="0" indent="0">
              <a:buNone/>
            </a:pPr>
            <a:r>
              <a:rPr lang="en-US" sz="1700" b="1"/>
              <a:t>BMI: </a:t>
            </a:r>
            <a:r>
              <a:rPr lang="en-US" sz="1700"/>
              <a:t>The BMIs recorded averaged out to around </a:t>
            </a:r>
            <a:r>
              <a:rPr lang="en-US" sz="1700" b="1"/>
              <a:t>30.67</a:t>
            </a:r>
            <a:r>
              <a:rPr lang="en-US" sz="1700"/>
              <a:t>, ranging from </a:t>
            </a:r>
            <a:r>
              <a:rPr lang="en-US" sz="1700" b="1"/>
              <a:t>16</a:t>
            </a:r>
            <a:r>
              <a:rPr lang="en-US" sz="1700"/>
              <a:t> to </a:t>
            </a:r>
            <a:r>
              <a:rPr lang="en-US" sz="1700" b="1"/>
              <a:t>53.1</a:t>
            </a:r>
            <a:r>
              <a:rPr lang="en-US" sz="1700"/>
              <a:t>. </a:t>
            </a:r>
            <a:r>
              <a:rPr lang="en-US" sz="1700" b="1"/>
              <a:t>25%</a:t>
            </a:r>
            <a:r>
              <a:rPr lang="en-US" sz="1700"/>
              <a:t> of BMIs recorded were between </a:t>
            </a:r>
            <a:r>
              <a:rPr lang="en-US" sz="1700" b="1"/>
              <a:t>16 </a:t>
            </a:r>
            <a:r>
              <a:rPr lang="en-US" sz="1700"/>
              <a:t>and</a:t>
            </a:r>
            <a:r>
              <a:rPr lang="en-US" sz="1700" b="1"/>
              <a:t> 26.3</a:t>
            </a:r>
            <a:r>
              <a:rPr lang="en-US" sz="1700"/>
              <a:t>, while </a:t>
            </a:r>
            <a:r>
              <a:rPr lang="en-US" sz="1700" b="1"/>
              <a:t>75%</a:t>
            </a:r>
            <a:r>
              <a:rPr lang="en-US" sz="1700"/>
              <a:t> were between </a:t>
            </a:r>
            <a:r>
              <a:rPr lang="en-US" sz="1700" b="1"/>
              <a:t>34.7</a:t>
            </a:r>
            <a:r>
              <a:rPr lang="en-US" sz="1700"/>
              <a:t> &amp; </a:t>
            </a:r>
            <a:r>
              <a:rPr lang="en-US" sz="1700" b="1"/>
              <a:t>53.1</a:t>
            </a:r>
            <a:r>
              <a:rPr lang="en-US" sz="1700"/>
              <a:t>.</a:t>
            </a:r>
          </a:p>
        </p:txBody>
      </p:sp>
    </p:spTree>
    <p:extLst>
      <p:ext uri="{BB962C8B-B14F-4D97-AF65-F5344CB8AC3E}">
        <p14:creationId xmlns:p14="http://schemas.microsoft.com/office/powerpoint/2010/main" val="2396884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074240" y="381000"/>
            <a:ext cx="3293422" cy="1371600"/>
          </a:xfrm>
        </p:spPr>
        <p:txBody>
          <a:bodyPr anchor="b">
            <a:normAutofit/>
          </a:bodyPr>
          <a:lstStyle/>
          <a:p>
            <a:r>
              <a:rPr lang="en-US"/>
              <a:t>Summary Of Basic Statistics From The Data</a:t>
            </a:r>
          </a:p>
        </p:txBody>
      </p:sp>
      <p:pic>
        <p:nvPicPr>
          <p:cNvPr id="7" name="Picture 6" descr="A screenshot of a computer&#10;&#10;Description automatically generated with low confidence">
            <a:extLst>
              <a:ext uri="{FF2B5EF4-FFF2-40B4-BE49-F238E27FC236}">
                <a16:creationId xmlns:a16="http://schemas.microsoft.com/office/drawing/2014/main" id="{746DAFFD-6590-155C-28F9-5057DF14FB6C}"/>
              </a:ext>
            </a:extLst>
          </p:cNvPr>
          <p:cNvPicPr>
            <a:picLocks noChangeAspect="1"/>
          </p:cNvPicPr>
          <p:nvPr/>
        </p:nvPicPr>
        <p:blipFill>
          <a:blip r:embed="rId2"/>
          <a:stretch>
            <a:fillRect/>
          </a:stretch>
        </p:blipFill>
        <p:spPr>
          <a:xfrm>
            <a:off x="5180251" y="2065040"/>
            <a:ext cx="6195986" cy="2524719"/>
          </a:xfrm>
          <a:prstGeom prst="rect">
            <a:avLst/>
          </a:prstGeom>
          <a:noFill/>
          <a:ln w="19050">
            <a:solidFill>
              <a:schemeClr val="bg1"/>
            </a:solidFill>
          </a:ln>
        </p:spPr>
      </p:pic>
      <p:sp>
        <p:nvSpPr>
          <p:cNvPr id="10" name="Text Placeholder 9"/>
          <p:cNvSpPr>
            <a:spLocks noGrp="1"/>
          </p:cNvSpPr>
          <p:nvPr>
            <p:ph type="body" sz="half" idx="2"/>
          </p:nvPr>
        </p:nvSpPr>
        <p:spPr>
          <a:xfrm>
            <a:off x="1074240" y="1828800"/>
            <a:ext cx="3293422" cy="4343400"/>
          </a:xfrm>
        </p:spPr>
        <p:txBody>
          <a:bodyPr>
            <a:normAutofit lnSpcReduction="10000"/>
          </a:bodyPr>
          <a:lstStyle/>
          <a:p>
            <a:pPr marL="0" indent="0">
              <a:buNone/>
            </a:pPr>
            <a:endParaRPr lang="en-US" sz="1700" b="1" dirty="0"/>
          </a:p>
          <a:p>
            <a:pPr marL="0" indent="0">
              <a:buNone/>
            </a:pPr>
            <a:r>
              <a:rPr lang="en-US" sz="1800" b="1" dirty="0">
                <a:latin typeface="Calibri" panose="020F0502020204030204" pitchFamily="34" charset="0"/>
                <a:cs typeface="Calibri" panose="020F0502020204030204" pitchFamily="34" charset="0"/>
              </a:rPr>
              <a:t>CHILDREN: </a:t>
            </a:r>
            <a:r>
              <a:rPr lang="en-US" sz="1800" dirty="0">
                <a:latin typeface="Calibri" panose="020F0502020204030204" pitchFamily="34" charset="0"/>
                <a:cs typeface="Calibri" panose="020F0502020204030204" pitchFamily="34" charset="0"/>
              </a:rPr>
              <a:t>The respondents had </a:t>
            </a:r>
            <a:r>
              <a:rPr lang="en-US" sz="1800" b="1" dirty="0">
                <a:latin typeface="Calibri" panose="020F0502020204030204" pitchFamily="34" charset="0"/>
                <a:cs typeface="Calibri" panose="020F0502020204030204" pitchFamily="34" charset="0"/>
              </a:rPr>
              <a:t>1.095</a:t>
            </a:r>
            <a:r>
              <a:rPr lang="en-US" sz="1800" dirty="0">
                <a:latin typeface="Calibri" panose="020F0502020204030204" pitchFamily="34" charset="0"/>
                <a:cs typeface="Calibri" panose="020F0502020204030204" pitchFamily="34" charset="0"/>
              </a:rPr>
              <a:t> children on average. Some had </a:t>
            </a:r>
            <a:r>
              <a:rPr lang="en-US" sz="1800" b="1" dirty="0">
                <a:latin typeface="Calibri" panose="020F0502020204030204" pitchFamily="34" charset="0"/>
                <a:cs typeface="Calibri" panose="020F0502020204030204" pitchFamily="34" charset="0"/>
              </a:rPr>
              <a:t>no children</a:t>
            </a:r>
            <a:r>
              <a:rPr lang="en-US" sz="1800" dirty="0">
                <a:latin typeface="Calibri" panose="020F0502020204030204" pitchFamily="34" charset="0"/>
                <a:cs typeface="Calibri" panose="020F0502020204030204" pitchFamily="34" charset="0"/>
              </a:rPr>
              <a:t> while the max children in a single household was </a:t>
            </a:r>
            <a:r>
              <a:rPr lang="en-US" sz="1800" b="1" dirty="0">
                <a:latin typeface="Calibri" panose="020F0502020204030204" pitchFamily="34" charset="0"/>
                <a:cs typeface="Calibri" panose="020F0502020204030204" pitchFamily="34" charset="0"/>
              </a:rPr>
              <a:t>5</a:t>
            </a: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25%</a:t>
            </a:r>
            <a:r>
              <a:rPr lang="en-US" sz="1800" dirty="0">
                <a:latin typeface="Calibri" panose="020F0502020204030204" pitchFamily="34" charset="0"/>
                <a:cs typeface="Calibri" panose="020F0502020204030204" pitchFamily="34" charset="0"/>
              </a:rPr>
              <a:t> of the households had </a:t>
            </a:r>
            <a:r>
              <a:rPr lang="en-US" sz="1800" b="1" dirty="0">
                <a:latin typeface="Calibri" panose="020F0502020204030204" pitchFamily="34" charset="0"/>
                <a:cs typeface="Calibri" panose="020F0502020204030204" pitchFamily="34" charset="0"/>
              </a:rPr>
              <a:t>no children</a:t>
            </a:r>
            <a:r>
              <a:rPr lang="en-US" sz="1800" dirty="0">
                <a:latin typeface="Calibri" panose="020F0502020204030204" pitchFamily="34" charset="0"/>
                <a:cs typeface="Calibri" panose="020F0502020204030204" pitchFamily="34" charset="0"/>
              </a:rPr>
              <a:t>, while </a:t>
            </a:r>
            <a:r>
              <a:rPr lang="en-US" sz="1800" b="1" dirty="0">
                <a:latin typeface="Calibri" panose="020F0502020204030204" pitchFamily="34" charset="0"/>
                <a:cs typeface="Calibri" panose="020F0502020204030204" pitchFamily="34" charset="0"/>
              </a:rPr>
              <a:t>75%</a:t>
            </a:r>
            <a:r>
              <a:rPr lang="en-US" sz="1800" dirty="0">
                <a:latin typeface="Calibri" panose="020F0502020204030204" pitchFamily="34" charset="0"/>
                <a:cs typeface="Calibri" panose="020F0502020204030204" pitchFamily="34" charset="0"/>
              </a:rPr>
              <a:t> of the households had </a:t>
            </a:r>
            <a:r>
              <a:rPr lang="en-US" sz="1800" b="1"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to </a:t>
            </a:r>
            <a:r>
              <a:rPr lang="en-US" sz="1800" b="1" dirty="0">
                <a:latin typeface="Calibri" panose="020F0502020204030204" pitchFamily="34" charset="0"/>
                <a:cs typeface="Calibri" panose="020F0502020204030204" pitchFamily="34" charset="0"/>
              </a:rPr>
              <a:t>5 </a:t>
            </a:r>
            <a:r>
              <a:rPr lang="en-US" sz="1800" dirty="0">
                <a:latin typeface="Calibri" panose="020F0502020204030204" pitchFamily="34" charset="0"/>
                <a:cs typeface="Calibri" panose="020F0502020204030204" pitchFamily="34" charset="0"/>
              </a:rPr>
              <a:t>children</a:t>
            </a:r>
            <a:r>
              <a:rPr lang="en-US" sz="1800" b="1" dirty="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EXPENSES:</a:t>
            </a:r>
            <a:r>
              <a:rPr lang="en-US" sz="1800" dirty="0">
                <a:latin typeface="Calibri" panose="020F0502020204030204" pitchFamily="34" charset="0"/>
                <a:cs typeface="Calibri" panose="020F0502020204030204" pitchFamily="34" charset="0"/>
              </a:rPr>
              <a:t> Households maintained average expenses of around </a:t>
            </a:r>
            <a:r>
              <a:rPr lang="en-US" sz="1800" b="1" dirty="0">
                <a:latin typeface="Calibri" panose="020F0502020204030204" pitchFamily="34" charset="0"/>
                <a:cs typeface="Calibri" panose="020F0502020204030204" pitchFamily="34" charset="0"/>
              </a:rPr>
              <a:t>$13,270</a:t>
            </a:r>
            <a:r>
              <a:rPr lang="en-US" sz="1800" dirty="0">
                <a:latin typeface="Calibri" panose="020F0502020204030204" pitchFamily="34" charset="0"/>
                <a:cs typeface="Calibri" panose="020F0502020204030204" pitchFamily="34" charset="0"/>
              </a:rPr>
              <a:t>, ranging from </a:t>
            </a:r>
            <a:r>
              <a:rPr lang="en-US" sz="1800" b="1" dirty="0">
                <a:latin typeface="Calibri" panose="020F0502020204030204" pitchFamily="34" charset="0"/>
                <a:cs typeface="Calibri" panose="020F0502020204030204" pitchFamily="34" charset="0"/>
              </a:rPr>
              <a:t>$1,122</a:t>
            </a:r>
            <a:r>
              <a:rPr lang="en-US" sz="1800" dirty="0">
                <a:latin typeface="Calibri" panose="020F0502020204030204" pitchFamily="34" charset="0"/>
                <a:cs typeface="Calibri" panose="020F0502020204030204" pitchFamily="34" charset="0"/>
              </a:rPr>
              <a:t> to </a:t>
            </a:r>
            <a:r>
              <a:rPr lang="en-US" sz="1800" b="1" dirty="0">
                <a:latin typeface="Calibri" panose="020F0502020204030204" pitchFamily="34" charset="0"/>
                <a:cs typeface="Calibri" panose="020F0502020204030204" pitchFamily="34" charset="0"/>
              </a:rPr>
              <a:t>$63,770</a:t>
            </a: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25%</a:t>
            </a:r>
            <a:r>
              <a:rPr lang="en-US" sz="1800" dirty="0">
                <a:latin typeface="Calibri" panose="020F0502020204030204" pitchFamily="34" charset="0"/>
                <a:cs typeface="Calibri" panose="020F0502020204030204" pitchFamily="34" charset="0"/>
              </a:rPr>
              <a:t> of households spent </a:t>
            </a:r>
            <a:r>
              <a:rPr lang="en-US" sz="1800" b="1" dirty="0">
                <a:latin typeface="Calibri" panose="020F0502020204030204" pitchFamily="34" charset="0"/>
                <a:cs typeface="Calibri" panose="020F0502020204030204" pitchFamily="34" charset="0"/>
              </a:rPr>
              <a:t>$4,740</a:t>
            </a:r>
            <a:r>
              <a:rPr lang="en-US" sz="1800" dirty="0">
                <a:latin typeface="Calibri" panose="020F0502020204030204" pitchFamily="34" charset="0"/>
                <a:cs typeface="Calibri" panose="020F0502020204030204" pitchFamily="34" charset="0"/>
              </a:rPr>
              <a:t>, while </a:t>
            </a:r>
            <a:r>
              <a:rPr lang="en-US" sz="1800" b="1" dirty="0">
                <a:latin typeface="Calibri" panose="020F0502020204030204" pitchFamily="34" charset="0"/>
                <a:cs typeface="Calibri" panose="020F0502020204030204" pitchFamily="34" charset="0"/>
              </a:rPr>
              <a:t>75%</a:t>
            </a:r>
            <a:r>
              <a:rPr lang="en-US" sz="1800" dirty="0">
                <a:latin typeface="Calibri" panose="020F0502020204030204" pitchFamily="34" charset="0"/>
                <a:cs typeface="Calibri" panose="020F0502020204030204" pitchFamily="34" charset="0"/>
              </a:rPr>
              <a:t> of the households spent </a:t>
            </a:r>
            <a:r>
              <a:rPr lang="en-US" sz="1800" b="1" dirty="0">
                <a:latin typeface="Calibri" panose="020F0502020204030204" pitchFamily="34" charset="0"/>
                <a:cs typeface="Calibri" panose="020F0502020204030204" pitchFamily="34" charset="0"/>
              </a:rPr>
              <a:t>$16,640</a:t>
            </a:r>
            <a:r>
              <a:rPr lang="en-US" sz="1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448316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sz="half" idx="1"/>
          </p:nvPr>
        </p:nvSpPr>
        <p:spPr>
          <a:xfrm>
            <a:off x="1593436" y="1600200"/>
            <a:ext cx="9782800" cy="4572000"/>
          </a:xfrm>
        </p:spPr>
        <p:txBody>
          <a:bodyPr>
            <a:normAutofit/>
          </a:bodyPr>
          <a:lstStyle/>
          <a:p>
            <a:pPr marL="0" indent="0">
              <a:buNone/>
            </a:pPr>
            <a:r>
              <a:rPr lang="en-US" sz="2400" dirty="0">
                <a:latin typeface="Calibri" panose="020F0502020204030204" pitchFamily="34" charset="0"/>
                <a:cs typeface="Calibri" panose="020F0502020204030204" pitchFamily="34" charset="0"/>
              </a:rPr>
              <a:t>Data for the following attributes were categorical:</a:t>
            </a:r>
          </a:p>
          <a:p>
            <a:r>
              <a:rPr lang="en-US" sz="2400" dirty="0">
                <a:latin typeface="Calibri" panose="020F0502020204030204" pitchFamily="34" charset="0"/>
                <a:cs typeface="Calibri" panose="020F0502020204030204" pitchFamily="34" charset="0"/>
              </a:rPr>
              <a:t>Sex – Male or Female</a:t>
            </a:r>
          </a:p>
          <a:p>
            <a:r>
              <a:rPr lang="en-US" sz="2400" dirty="0">
                <a:latin typeface="Calibri" panose="020F0502020204030204" pitchFamily="34" charset="0"/>
                <a:cs typeface="Calibri" panose="020F0502020204030204" pitchFamily="34" charset="0"/>
              </a:rPr>
              <a:t>Smoker – To determine if a respondent smokes or not</a:t>
            </a:r>
          </a:p>
          <a:p>
            <a:r>
              <a:rPr lang="en-US" sz="2400" dirty="0">
                <a:latin typeface="Calibri" panose="020F0502020204030204" pitchFamily="34" charset="0"/>
                <a:cs typeface="Calibri" panose="020F0502020204030204" pitchFamily="34" charset="0"/>
              </a:rPr>
              <a:t>Region – Tells of where a household lives</a:t>
            </a:r>
          </a:p>
        </p:txBody>
      </p:sp>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593436" y="115170"/>
            <a:ext cx="9782801" cy="1239837"/>
          </a:xfrm>
        </p:spPr>
        <p:txBody>
          <a:bodyPr/>
          <a:lstStyle/>
          <a:p>
            <a:pPr>
              <a:lnSpc>
                <a:spcPct val="200000"/>
              </a:lnSpc>
            </a:pPr>
            <a:r>
              <a:rPr lang="en-US" dirty="0"/>
              <a:t>Summary Of Basic Statistics From The Data</a:t>
            </a:r>
          </a:p>
        </p:txBody>
      </p:sp>
    </p:spTree>
    <p:extLst>
      <p:ext uri="{BB962C8B-B14F-4D97-AF65-F5344CB8AC3E}">
        <p14:creationId xmlns:p14="http://schemas.microsoft.com/office/powerpoint/2010/main" val="3009449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1BE7E2-97BC-6B61-0A3D-49B0A11B8A33}"/>
              </a:ext>
            </a:extLst>
          </p:cNvPr>
          <p:cNvSpPr>
            <a:spLocks noGrp="1"/>
          </p:cNvSpPr>
          <p:nvPr>
            <p:ph type="title"/>
          </p:nvPr>
        </p:nvSpPr>
        <p:spPr>
          <a:xfrm>
            <a:off x="1074240" y="381000"/>
            <a:ext cx="3293422" cy="1371600"/>
          </a:xfrm>
        </p:spPr>
        <p:txBody>
          <a:bodyPr anchor="b">
            <a:normAutofit/>
          </a:bodyPr>
          <a:lstStyle/>
          <a:p>
            <a:r>
              <a:rPr lang="en-US" dirty="0"/>
              <a:t>Summary Of Basic Statistics From The Data</a:t>
            </a:r>
            <a:endParaRPr lang="en-US"/>
          </a:p>
        </p:txBody>
      </p:sp>
      <p:sp>
        <p:nvSpPr>
          <p:cNvPr id="10" name="Text Placeholder 9"/>
          <p:cNvSpPr>
            <a:spLocks noGrp="1"/>
          </p:cNvSpPr>
          <p:nvPr>
            <p:ph type="body" sz="half" idx="2"/>
          </p:nvPr>
        </p:nvSpPr>
        <p:spPr>
          <a:xfrm>
            <a:off x="1074240" y="1828800"/>
            <a:ext cx="3293422" cy="4343400"/>
          </a:xfrm>
        </p:spPr>
        <p:txBody>
          <a:bodyPr>
            <a:normAutofit/>
          </a:bodyPr>
          <a:lstStyle/>
          <a:p>
            <a:pPr marL="0" indent="0">
              <a:buNone/>
            </a:pPr>
            <a:r>
              <a:rPr lang="en-US" b="1" dirty="0"/>
              <a:t>SKEWNESS</a:t>
            </a:r>
            <a:r>
              <a:rPr lang="en-US" dirty="0"/>
              <a:t> – The expenses of the households are right skewed</a:t>
            </a:r>
          </a:p>
          <a:p>
            <a:pPr marL="0" indent="0">
              <a:buNone/>
            </a:pPr>
            <a:r>
              <a:rPr lang="en-US" b="1" dirty="0"/>
              <a:t>SYMMETRY</a:t>
            </a:r>
            <a:r>
              <a:rPr lang="en-US" dirty="0"/>
              <a:t> – The Expenses are not symmetrical</a:t>
            </a:r>
          </a:p>
          <a:p>
            <a:pPr marL="0" indent="0">
              <a:buNone/>
            </a:pPr>
            <a:r>
              <a:rPr lang="en-US" b="1" dirty="0"/>
              <a:t>NORMARLITY – </a:t>
            </a:r>
            <a:r>
              <a:rPr lang="en-US" dirty="0"/>
              <a:t>The Expenses of the households are not normally distributed with most households spending below $15,000.</a:t>
            </a:r>
            <a:endParaRPr lang="en-US" b="1" dirty="0"/>
          </a:p>
        </p:txBody>
      </p:sp>
      <p:pic>
        <p:nvPicPr>
          <p:cNvPr id="5" name="Picture 4" descr="Chart, histogram&#10;&#10;Description automatically generated">
            <a:extLst>
              <a:ext uri="{FF2B5EF4-FFF2-40B4-BE49-F238E27FC236}">
                <a16:creationId xmlns:a16="http://schemas.microsoft.com/office/drawing/2014/main" id="{8246C8F8-4817-B27B-FAB1-27BC3EE8F8F6}"/>
              </a:ext>
            </a:extLst>
          </p:cNvPr>
          <p:cNvPicPr>
            <a:picLocks noChangeAspect="1"/>
          </p:cNvPicPr>
          <p:nvPr/>
        </p:nvPicPr>
        <p:blipFill>
          <a:blip r:embed="rId2"/>
          <a:stretch>
            <a:fillRect/>
          </a:stretch>
        </p:blipFill>
        <p:spPr>
          <a:xfrm>
            <a:off x="5158308" y="1418277"/>
            <a:ext cx="6336704" cy="4098955"/>
          </a:xfrm>
          <a:prstGeom prst="rect">
            <a:avLst/>
          </a:prstGeom>
        </p:spPr>
      </p:pic>
    </p:spTree>
    <p:extLst>
      <p:ext uri="{BB962C8B-B14F-4D97-AF65-F5344CB8AC3E}">
        <p14:creationId xmlns:p14="http://schemas.microsoft.com/office/powerpoint/2010/main" val="2048509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pPr>
            <a:r>
              <a:rPr lang="en-US" dirty="0"/>
              <a:t>Summary Of The Analysis</a:t>
            </a:r>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533</TotalTime>
  <Words>2108</Words>
  <Application>Microsoft Office PowerPoint</Application>
  <PresentationFormat>Custom</PresentationFormat>
  <Paragraphs>180</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Euphemia</vt:lpstr>
      <vt:lpstr>Wingdings</vt:lpstr>
      <vt:lpstr>Math 16x9</vt:lpstr>
      <vt:lpstr>FINAL PROJECT (DATA 1204)</vt:lpstr>
      <vt:lpstr>Content Of The Report</vt:lpstr>
      <vt:lpstr>Hypothesis Statement</vt:lpstr>
      <vt:lpstr>Description Of The Research</vt:lpstr>
      <vt:lpstr>Summary Of Basic Statistics From The Data</vt:lpstr>
      <vt:lpstr>Summary Of Basic Statistics From The Data</vt:lpstr>
      <vt:lpstr>Summary Of Basic Statistics From The Data</vt:lpstr>
      <vt:lpstr>Summary Of Basic Statistics From The Data</vt:lpstr>
      <vt:lpstr>Summary Of The Analysis</vt:lpstr>
      <vt:lpstr>T-Test</vt:lpstr>
      <vt:lpstr>T-Test Results</vt:lpstr>
      <vt:lpstr>T-Test</vt:lpstr>
      <vt:lpstr>Simple Linear Regression Model</vt:lpstr>
      <vt:lpstr>The Simple Linear Model Results</vt:lpstr>
      <vt:lpstr>The Simple Linear Model Results</vt:lpstr>
      <vt:lpstr>The Equation</vt:lpstr>
      <vt:lpstr>Insights</vt:lpstr>
      <vt:lpstr>Insights</vt:lpstr>
      <vt:lpstr>Insights (Performance Measures)</vt:lpstr>
      <vt:lpstr>Summary</vt:lpstr>
      <vt:lpstr>Multiple Linear Regression Model</vt:lpstr>
      <vt:lpstr>The Multiple Linear Model Results</vt:lpstr>
      <vt:lpstr>The Model Results</vt:lpstr>
      <vt:lpstr>The Equation</vt:lpstr>
      <vt:lpstr>Insights</vt:lpstr>
      <vt:lpstr>Insights</vt:lpstr>
      <vt:lpstr>Insights</vt:lpstr>
      <vt:lpstr>Insights (Performance Measures)</vt:lpstr>
      <vt:lpstr>Summary</vt:lpstr>
      <vt:lpstr>Summary</vt:lpstr>
      <vt:lpstr>Conclusion</vt:lpstr>
      <vt:lpstr>Conclusion</vt:lpstr>
      <vt:lpstr>Recommendation of Variables</vt:lpstr>
      <vt:lpstr>Appendix (R-Script)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Chi-Squared Analysis (Assignment 4)</dc:title>
  <dc:creator>Oluwaseyi Babalola</dc:creator>
  <cp:lastModifiedBy>Oluwaseyi Babalola</cp:lastModifiedBy>
  <cp:revision>10</cp:revision>
  <dcterms:created xsi:type="dcterms:W3CDTF">2022-07-19T01:19:41Z</dcterms:created>
  <dcterms:modified xsi:type="dcterms:W3CDTF">2022-08-16T03:32:49Z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