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5"/>
  </p:notesMasterIdLst>
  <p:sldIdLst>
    <p:sldId id="289" r:id="rId3"/>
    <p:sldId id="296" r:id="rId4"/>
    <p:sldId id="260" r:id="rId5"/>
    <p:sldId id="269" r:id="rId6"/>
    <p:sldId id="270" r:id="rId7"/>
    <p:sldId id="271" r:id="rId8"/>
    <p:sldId id="291" r:id="rId9"/>
    <p:sldId id="292" r:id="rId10"/>
    <p:sldId id="293" r:id="rId11"/>
    <p:sldId id="294" r:id="rId12"/>
    <p:sldId id="295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6391" autoAdjust="0"/>
  </p:normalViewPr>
  <p:slideViewPr>
    <p:cSldViewPr snapToGrid="0">
      <p:cViewPr varScale="1">
        <p:scale>
          <a:sx n="82" d="100"/>
          <a:sy n="82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09963-1DC0-43CA-9FD8-5A40290C8951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897E8-9132-474E-9C99-CCCA50EC4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197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897E8-9132-474E-9C99-CCCA50EC43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9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23B26-8683-4A60-8847-01C0D48844E6}" type="slidenum">
              <a:rPr lang="zh-CN" altLang="en-US" smtClean="0">
                <a:solidFill>
                  <a:prstClr val="black"/>
                </a:solidFill>
              </a:rPr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486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23B26-8683-4A60-8847-01C0D48844E6}" type="slidenum">
              <a:rPr lang="zh-CN" altLang="en-US" smtClean="0">
                <a:solidFill>
                  <a:prstClr val="black"/>
                </a:solidFill>
              </a:rPr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835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23B26-8683-4A60-8847-01C0D48844E6}" type="slidenum">
              <a:rPr lang="zh-CN" altLang="en-US" smtClean="0">
                <a:solidFill>
                  <a:prstClr val="black"/>
                </a:solidFill>
              </a:rPr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093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897E8-9132-474E-9C99-CCCA50EC433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07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23B26-8683-4A60-8847-01C0D48844E6}" type="slidenum">
              <a:rPr lang="zh-CN" altLang="en-US" smtClean="0">
                <a:solidFill>
                  <a:prstClr val="black"/>
                </a:solidFill>
              </a:rPr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811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23B26-8683-4A60-8847-01C0D48844E6}" type="slidenum">
              <a:rPr lang="zh-CN" altLang="en-US" smtClean="0">
                <a:solidFill>
                  <a:prstClr val="black"/>
                </a:solidFill>
              </a:rPr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619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23B26-8683-4A60-8847-01C0D48844E6}" type="slidenum">
              <a:rPr lang="zh-CN" altLang="en-US" smtClean="0">
                <a:solidFill>
                  <a:prstClr val="black"/>
                </a:solidFill>
              </a:rPr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149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23B26-8683-4A60-8847-01C0D48844E6}" type="slidenum">
              <a:rPr lang="zh-CN" altLang="en-US" smtClean="0">
                <a:solidFill>
                  <a:prstClr val="black"/>
                </a:solidFill>
              </a:r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512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23B26-8683-4A60-8847-01C0D48844E6}" type="slidenum">
              <a:rPr lang="zh-CN" altLang="en-US" smtClean="0">
                <a:solidFill>
                  <a:prstClr val="black"/>
                </a:solidFill>
              </a:rPr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476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23B26-8683-4A60-8847-01C0D48844E6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950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23B26-8683-4A60-8847-01C0D48844E6}" type="slidenum">
              <a:rPr lang="zh-CN" altLang="en-US" smtClean="0">
                <a:solidFill>
                  <a:prstClr val="black"/>
                </a:solidFill>
              </a:rPr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128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D99E-308A-4A59-9993-9DD6ECC40B4B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D6E0-D770-44E7-8278-FB998F0D9F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D99E-308A-4A59-9993-9DD6ECC40B4B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D6E0-D770-44E7-8278-FB998F0D9F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D99E-308A-4A59-9993-9DD6ECC40B4B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D6E0-D770-44E7-8278-FB998F0D9F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5CCF-6AF6-4ECE-997B-90D7D73A8E2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2E0A-CEDE-416C-A32F-15E661A2A3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5CCF-6AF6-4ECE-997B-90D7D73A8E2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2E0A-CEDE-416C-A32F-15E661A2A3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5CCF-6AF6-4ECE-997B-90D7D73A8E2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2E0A-CEDE-416C-A32F-15E661A2A3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5CCF-6AF6-4ECE-997B-90D7D73A8E2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2E0A-CEDE-416C-A32F-15E661A2A3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5CCF-6AF6-4ECE-997B-90D7D73A8E2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2E0A-CEDE-416C-A32F-15E661A2A3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5CCF-6AF6-4ECE-997B-90D7D73A8E2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2E0A-CEDE-416C-A32F-15E661A2A3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5CCF-6AF6-4ECE-997B-90D7D73A8E2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2E0A-CEDE-416C-A32F-15E661A2A3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5CCF-6AF6-4ECE-997B-90D7D73A8E2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2E0A-CEDE-416C-A32F-15E661A2A3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D99E-308A-4A59-9993-9DD6ECC40B4B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D6E0-D770-44E7-8278-FB998F0D9F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5CCF-6AF6-4ECE-997B-90D7D73A8E2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2E0A-CEDE-416C-A32F-15E661A2A3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5CCF-6AF6-4ECE-997B-90D7D73A8E2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2E0A-CEDE-416C-A32F-15E661A2A3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5CCF-6AF6-4ECE-997B-90D7D73A8E2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2E0A-CEDE-416C-A32F-15E661A2A3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D99E-308A-4A59-9993-9DD6ECC40B4B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D6E0-D770-44E7-8278-FB998F0D9F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D99E-308A-4A59-9993-9DD6ECC40B4B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D6E0-D770-44E7-8278-FB998F0D9F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D99E-308A-4A59-9993-9DD6ECC40B4B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D6E0-D770-44E7-8278-FB998F0D9F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D99E-308A-4A59-9993-9DD6ECC40B4B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D6E0-D770-44E7-8278-FB998F0D9F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D99E-308A-4A59-9993-9DD6ECC40B4B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D6E0-D770-44E7-8278-FB998F0D9F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D99E-308A-4A59-9993-9DD6ECC40B4B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D6E0-D770-44E7-8278-FB998F0D9F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D99E-308A-4A59-9993-9DD6ECC40B4B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D6E0-D770-44E7-8278-FB998F0D9F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ED99E-308A-4A59-9993-9DD6ECC40B4B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5D6E0-D770-44E7-8278-FB998F0D9F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65CCF-6AF6-4ECE-997B-90D7D73A8E2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62E0A-CEDE-416C-A32F-15E661A2A3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42754" y="3092605"/>
            <a:ext cx="8524904" cy="680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400"/>
              </a:lnSpc>
            </a:pP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人脸识别应用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39299" y="1954385"/>
            <a:ext cx="2531815" cy="749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400"/>
              </a:lnSpc>
            </a:pPr>
            <a:r>
              <a:rPr lang="en-US" altLang="zh-CN" sz="8800" dirty="0">
                <a:solidFill>
                  <a:srgbClr val="E4132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2019</a:t>
            </a:r>
            <a:endParaRPr lang="zh-CN" altLang="en-US" sz="5400" dirty="0">
              <a:solidFill>
                <a:srgbClr val="E4132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 rot="10800000">
            <a:off x="0" y="525494"/>
            <a:ext cx="1455995" cy="166252"/>
            <a:chOff x="5444484" y="3443844"/>
            <a:chExt cx="1455995" cy="166252"/>
          </a:xfrm>
        </p:grpSpPr>
        <p:sp>
          <p:nvSpPr>
            <p:cNvPr id="12" name="任意多边形 11"/>
            <p:cNvSpPr/>
            <p:nvPr/>
          </p:nvSpPr>
          <p:spPr>
            <a:xfrm flipV="1">
              <a:off x="5545778" y="3443844"/>
              <a:ext cx="1354701" cy="81975"/>
            </a:xfrm>
            <a:custGeom>
              <a:avLst/>
              <a:gdLst>
                <a:gd name="connsiteX0" fmla="*/ 0 w 7267699"/>
                <a:gd name="connsiteY0" fmla="*/ 0 h 0"/>
                <a:gd name="connsiteX1" fmla="*/ 7267699 w 7267699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699">
                  <a:moveTo>
                    <a:pt x="0" y="0"/>
                  </a:moveTo>
                  <a:lnTo>
                    <a:pt x="7267699" y="0"/>
                  </a:lnTo>
                </a:path>
              </a:pathLst>
            </a:custGeom>
            <a:noFill/>
            <a:ln>
              <a:solidFill>
                <a:srgbClr val="D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444484" y="3443844"/>
              <a:ext cx="166252" cy="166252"/>
            </a:xfrm>
            <a:prstGeom prst="ellipse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455995" y="316232"/>
            <a:ext cx="53976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DE0000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Gisha" panose="020B0502040204020203" pitchFamily="34" charset="-79"/>
              </a:rPr>
              <a:t>功能三    人脸搜索和人脸注册</a:t>
            </a:r>
            <a:endParaRPr lang="zh-CN" altLang="en-US" sz="3200" dirty="0">
              <a:solidFill>
                <a:srgbClr val="DE0000"/>
              </a:solidFill>
              <a:latin typeface="Impact" panose="020B080603090205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344047"/>
            <a:ext cx="564494" cy="556960"/>
            <a:chOff x="445380" y="344047"/>
            <a:chExt cx="564494" cy="556960"/>
          </a:xfrm>
        </p:grpSpPr>
        <p:sp>
          <p:nvSpPr>
            <p:cNvPr id="7" name="矩形 6"/>
            <p:cNvSpPr/>
            <p:nvPr/>
          </p:nvSpPr>
          <p:spPr>
            <a:xfrm>
              <a:off x="445380" y="344047"/>
              <a:ext cx="529144" cy="529144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53311" y="377787"/>
              <a:ext cx="55656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Gisha" panose="020B0502040204020203" pitchFamily="34" charset="-79"/>
                </a:rPr>
                <a:t>02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3B6ED6BB-D939-4572-9C67-7CB1F2768170}"/>
              </a:ext>
            </a:extLst>
          </p:cNvPr>
          <p:cNvSpPr txBox="1"/>
          <p:nvPr/>
        </p:nvSpPr>
        <p:spPr>
          <a:xfrm>
            <a:off x="1980324" y="571849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选择另外一张合照</a:t>
            </a:r>
            <a:endParaRPr lang="en-US" altLang="zh-CN" dirty="0"/>
          </a:p>
          <a:p>
            <a:r>
              <a:rPr lang="zh-CN" altLang="en-US" dirty="0"/>
              <a:t>进行人脸搜索</a:t>
            </a:r>
            <a:endParaRPr lang="en-US" altLang="zh-CN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DFE45C9-F52B-4FDA-8DCF-F87E6C48BF8C}"/>
              </a:ext>
            </a:extLst>
          </p:cNvPr>
          <p:cNvSpPr txBox="1"/>
          <p:nvPr/>
        </p:nvSpPr>
        <p:spPr>
          <a:xfrm>
            <a:off x="6584780" y="5708480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能正确显示所有人脸</a:t>
            </a:r>
            <a:endParaRPr lang="en-US" altLang="zh-CN" dirty="0"/>
          </a:p>
          <a:p>
            <a:r>
              <a:rPr lang="zh-CN" altLang="en-US" dirty="0"/>
              <a:t>信息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B5C3E9-5969-43DE-B304-48FAF81D4E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24" y="1042071"/>
            <a:ext cx="2038310" cy="44163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252B3E4-03A8-4066-9638-276CDD2EF8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780" y="1042071"/>
            <a:ext cx="2038310" cy="441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5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 rot="10800000">
            <a:off x="0" y="525494"/>
            <a:ext cx="1455995" cy="166252"/>
            <a:chOff x="5444484" y="3443844"/>
            <a:chExt cx="1455995" cy="166252"/>
          </a:xfrm>
        </p:grpSpPr>
        <p:sp>
          <p:nvSpPr>
            <p:cNvPr id="12" name="任意多边形 11"/>
            <p:cNvSpPr/>
            <p:nvPr/>
          </p:nvSpPr>
          <p:spPr>
            <a:xfrm flipV="1">
              <a:off x="5545778" y="3443844"/>
              <a:ext cx="1354701" cy="81975"/>
            </a:xfrm>
            <a:custGeom>
              <a:avLst/>
              <a:gdLst>
                <a:gd name="connsiteX0" fmla="*/ 0 w 7267699"/>
                <a:gd name="connsiteY0" fmla="*/ 0 h 0"/>
                <a:gd name="connsiteX1" fmla="*/ 7267699 w 7267699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699">
                  <a:moveTo>
                    <a:pt x="0" y="0"/>
                  </a:moveTo>
                  <a:lnTo>
                    <a:pt x="7267699" y="0"/>
                  </a:lnTo>
                </a:path>
              </a:pathLst>
            </a:custGeom>
            <a:noFill/>
            <a:ln>
              <a:solidFill>
                <a:srgbClr val="D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444484" y="3443844"/>
              <a:ext cx="166252" cy="166252"/>
            </a:xfrm>
            <a:prstGeom prst="ellipse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455995" y="316232"/>
            <a:ext cx="33457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DE0000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Gisha" panose="020B0502040204020203" pitchFamily="34" charset="-79"/>
              </a:rPr>
              <a:t>功能四    人脸对比</a:t>
            </a:r>
            <a:endParaRPr lang="zh-CN" altLang="en-US" sz="3200" dirty="0">
              <a:solidFill>
                <a:srgbClr val="DE0000"/>
              </a:solidFill>
              <a:latin typeface="Impact" panose="020B080603090205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344047"/>
            <a:ext cx="564494" cy="556960"/>
            <a:chOff x="445380" y="344047"/>
            <a:chExt cx="564494" cy="556960"/>
          </a:xfrm>
        </p:grpSpPr>
        <p:sp>
          <p:nvSpPr>
            <p:cNvPr id="7" name="矩形 6"/>
            <p:cNvSpPr/>
            <p:nvPr/>
          </p:nvSpPr>
          <p:spPr>
            <a:xfrm>
              <a:off x="445380" y="344047"/>
              <a:ext cx="529144" cy="529144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53311" y="377787"/>
              <a:ext cx="55656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Gisha" panose="020B0502040204020203" pitchFamily="34" charset="-79"/>
                </a:rPr>
                <a:t>02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0D3B720-DCEC-47AD-8FC1-E600DAF245DB}"/>
              </a:ext>
            </a:extLst>
          </p:cNvPr>
          <p:cNvSpPr txBox="1"/>
          <p:nvPr/>
        </p:nvSpPr>
        <p:spPr>
          <a:xfrm>
            <a:off x="671165" y="5704215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人脸对比页面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B3E1C76-21D6-46E5-B68C-2A4789C87E45}"/>
              </a:ext>
            </a:extLst>
          </p:cNvPr>
          <p:cNvSpPr txBox="1"/>
          <p:nvPr/>
        </p:nvSpPr>
        <p:spPr>
          <a:xfrm>
            <a:off x="2988376" y="569399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点击图片选择要</a:t>
            </a:r>
            <a:endParaRPr lang="en-US" altLang="zh-CN" dirty="0"/>
          </a:p>
          <a:p>
            <a:r>
              <a:rPr lang="zh-CN" altLang="en-US" dirty="0"/>
              <a:t>对比两张人脸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B6ED6BB-D939-4572-9C67-7CB1F2768170}"/>
              </a:ext>
            </a:extLst>
          </p:cNvPr>
          <p:cNvSpPr txBox="1"/>
          <p:nvPr/>
        </p:nvSpPr>
        <p:spPr>
          <a:xfrm>
            <a:off x="5542002" y="578546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点击对比即可显示</a:t>
            </a:r>
            <a:endParaRPr lang="en-US" altLang="zh-CN" dirty="0"/>
          </a:p>
          <a:p>
            <a:r>
              <a:rPr lang="zh-CN" altLang="en-US" dirty="0"/>
              <a:t>两张图片的相似度</a:t>
            </a:r>
            <a:endParaRPr lang="en-US" altLang="zh-CN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DFE45C9-F52B-4FDA-8DCF-F87E6C48BF8C}"/>
              </a:ext>
            </a:extLst>
          </p:cNvPr>
          <p:cNvSpPr txBox="1"/>
          <p:nvPr/>
        </p:nvSpPr>
        <p:spPr>
          <a:xfrm>
            <a:off x="8034212" y="5785469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另外两张图片的相似</a:t>
            </a:r>
            <a:endParaRPr lang="en-US" altLang="zh-CN" dirty="0"/>
          </a:p>
          <a:p>
            <a:r>
              <a:rPr lang="zh-CN" altLang="en-US" dirty="0"/>
              <a:t>度对比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7856B0-B1FE-46F5-A28A-9234E44E0C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29" y="1164007"/>
            <a:ext cx="2064266" cy="447257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F2055D2-23D5-49EE-A079-2476AC543B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190" y="1164005"/>
            <a:ext cx="2064266" cy="447257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87619EA-C4DC-42EE-838D-E5362E985B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950" y="1164005"/>
            <a:ext cx="2064267" cy="447257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9242428-14D0-4665-AE5C-CD88E9DFF7F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212" y="1164006"/>
            <a:ext cx="2064266" cy="447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6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093668" y="3409371"/>
            <a:ext cx="6098332" cy="178128"/>
            <a:chOff x="5444484" y="3431968"/>
            <a:chExt cx="6098332" cy="178128"/>
          </a:xfrm>
        </p:grpSpPr>
        <p:sp>
          <p:nvSpPr>
            <p:cNvPr id="3" name="任意多边形 2"/>
            <p:cNvSpPr/>
            <p:nvPr/>
          </p:nvSpPr>
          <p:spPr>
            <a:xfrm flipV="1">
              <a:off x="5545777" y="3431968"/>
              <a:ext cx="5997039" cy="93851"/>
            </a:xfrm>
            <a:custGeom>
              <a:avLst/>
              <a:gdLst>
                <a:gd name="connsiteX0" fmla="*/ 0 w 7267699"/>
                <a:gd name="connsiteY0" fmla="*/ 0 h 0"/>
                <a:gd name="connsiteX1" fmla="*/ 7267699 w 7267699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699">
                  <a:moveTo>
                    <a:pt x="0" y="0"/>
                  </a:moveTo>
                  <a:lnTo>
                    <a:pt x="7267699" y="0"/>
                  </a:lnTo>
                </a:path>
              </a:pathLst>
            </a:custGeom>
            <a:noFill/>
            <a:ln>
              <a:solidFill>
                <a:srgbClr val="D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5444484" y="3443844"/>
              <a:ext cx="166252" cy="166252"/>
            </a:xfrm>
            <a:prstGeom prst="ellipse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5972934" y="2213583"/>
            <a:ext cx="514237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600" dirty="0">
                <a:solidFill>
                  <a:srgbClr val="DE0000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Gisha" panose="020B0502040204020203" pitchFamily="34" charset="-79"/>
              </a:rPr>
              <a:t>THANKS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42755" y="666646"/>
            <a:ext cx="8524904" cy="680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400"/>
              </a:lnSpc>
            </a:pP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项目分工</a:t>
            </a:r>
            <a:endParaRPr lang="en-US" altLang="zh-CN" sz="5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D90EAD-B048-4EE2-9C50-647203C848CD}"/>
              </a:ext>
            </a:extLst>
          </p:cNvPr>
          <p:cNvSpPr txBox="1"/>
          <p:nvPr/>
        </p:nvSpPr>
        <p:spPr>
          <a:xfrm>
            <a:off x="1803919" y="1894214"/>
            <a:ext cx="27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段思鸿 </a:t>
            </a:r>
            <a:r>
              <a:rPr lang="en-US" altLang="zh-CN" sz="2400" dirty="0"/>
              <a:t>3119305839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91CD68A-E650-4359-A8E4-629B5C01FD5A}"/>
              </a:ext>
            </a:extLst>
          </p:cNvPr>
          <p:cNvSpPr txBox="1"/>
          <p:nvPr/>
        </p:nvSpPr>
        <p:spPr>
          <a:xfrm>
            <a:off x="1803919" y="2662384"/>
            <a:ext cx="27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肖嘉华 </a:t>
            </a:r>
            <a:r>
              <a:rPr lang="en-US" altLang="zh-CN" sz="2400" dirty="0"/>
              <a:t>3119305840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FBC4029-0759-416A-8699-B94A3BF28D0A}"/>
              </a:ext>
            </a:extLst>
          </p:cNvPr>
          <p:cNvSpPr txBox="1"/>
          <p:nvPr/>
        </p:nvSpPr>
        <p:spPr>
          <a:xfrm>
            <a:off x="1803919" y="3425940"/>
            <a:ext cx="27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邹孟阳 </a:t>
            </a:r>
            <a:r>
              <a:rPr lang="en-US" altLang="zh-CN" sz="2400" dirty="0"/>
              <a:t>3119305852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B4FFB3-6842-4A77-AECB-93389B4C4CE5}"/>
              </a:ext>
            </a:extLst>
          </p:cNvPr>
          <p:cNvSpPr txBox="1"/>
          <p:nvPr/>
        </p:nvSpPr>
        <p:spPr>
          <a:xfrm>
            <a:off x="1803919" y="4180216"/>
            <a:ext cx="27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魏靖京 </a:t>
            </a:r>
            <a:r>
              <a:rPr lang="en-US" altLang="zh-CN" sz="2400" dirty="0"/>
              <a:t>3119305854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4B7A7A-968E-493B-AD8E-4887126E6CD1}"/>
              </a:ext>
            </a:extLst>
          </p:cNvPr>
          <p:cNvSpPr txBox="1"/>
          <p:nvPr/>
        </p:nvSpPr>
        <p:spPr>
          <a:xfrm>
            <a:off x="1803919" y="4934492"/>
            <a:ext cx="27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纪炎涛 </a:t>
            </a:r>
            <a:r>
              <a:rPr lang="en-US" altLang="zh-CN" sz="2400" dirty="0"/>
              <a:t>3119305853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410EB0-98A2-491A-AEF2-C6E7E28BBC5E}"/>
              </a:ext>
            </a:extLst>
          </p:cNvPr>
          <p:cNvSpPr txBox="1"/>
          <p:nvPr/>
        </p:nvSpPr>
        <p:spPr>
          <a:xfrm>
            <a:off x="6204857" y="189421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人脸注册、人脸搜索、文档编写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4EBE4A-B570-43A5-9FFD-343E706A0EE9}"/>
              </a:ext>
            </a:extLst>
          </p:cNvPr>
          <p:cNvSpPr txBox="1"/>
          <p:nvPr/>
        </p:nvSpPr>
        <p:spPr>
          <a:xfrm>
            <a:off x="6227940" y="270855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人脸检测、服务器相关配置、文档编写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0D75FD-ACEC-465E-84A2-80E33D4768C5}"/>
              </a:ext>
            </a:extLst>
          </p:cNvPr>
          <p:cNvSpPr txBox="1"/>
          <p:nvPr/>
        </p:nvSpPr>
        <p:spPr>
          <a:xfrm>
            <a:off x="6227940" y="3472106"/>
            <a:ext cx="2841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图片上传、人脸对比、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C4CCB38-6866-4743-8C88-4871C3DA8887}"/>
              </a:ext>
            </a:extLst>
          </p:cNvPr>
          <p:cNvSpPr txBox="1"/>
          <p:nvPr/>
        </p:nvSpPr>
        <p:spPr>
          <a:xfrm>
            <a:off x="6227940" y="4235662"/>
            <a:ext cx="2841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图片上传、人脸对比、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39DF2C9-A6E4-4A77-9563-E82AB3BC56A4}"/>
              </a:ext>
            </a:extLst>
          </p:cNvPr>
          <p:cNvSpPr txBox="1"/>
          <p:nvPr/>
        </p:nvSpPr>
        <p:spPr>
          <a:xfrm>
            <a:off x="6204857" y="4980658"/>
            <a:ext cx="2841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图片上传、人脸对比、</a:t>
            </a:r>
            <a:r>
              <a:rPr lang="en-US" altLang="zh-CN" dirty="0"/>
              <a:t>PPT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915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 rot="10800000">
            <a:off x="0" y="525494"/>
            <a:ext cx="1455995" cy="166252"/>
            <a:chOff x="5444484" y="3443844"/>
            <a:chExt cx="1455995" cy="166252"/>
          </a:xfrm>
        </p:grpSpPr>
        <p:sp>
          <p:nvSpPr>
            <p:cNvPr id="12" name="任意多边形 11"/>
            <p:cNvSpPr/>
            <p:nvPr/>
          </p:nvSpPr>
          <p:spPr>
            <a:xfrm flipV="1">
              <a:off x="5545778" y="3443844"/>
              <a:ext cx="1354701" cy="81975"/>
            </a:xfrm>
            <a:custGeom>
              <a:avLst/>
              <a:gdLst>
                <a:gd name="connsiteX0" fmla="*/ 0 w 7267699"/>
                <a:gd name="connsiteY0" fmla="*/ 0 h 0"/>
                <a:gd name="connsiteX1" fmla="*/ 7267699 w 7267699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699">
                  <a:moveTo>
                    <a:pt x="0" y="0"/>
                  </a:moveTo>
                  <a:lnTo>
                    <a:pt x="7267699" y="0"/>
                  </a:lnTo>
                </a:path>
              </a:pathLst>
            </a:custGeom>
            <a:noFill/>
            <a:ln>
              <a:solidFill>
                <a:srgbClr val="D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444484" y="3443844"/>
              <a:ext cx="166252" cy="166252"/>
            </a:xfrm>
            <a:prstGeom prst="ellipse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455995" y="316232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DE0000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Gisha" panose="020B0502040204020203" pitchFamily="34" charset="-79"/>
              </a:rPr>
              <a:t>应用主页面</a:t>
            </a:r>
            <a:endParaRPr lang="zh-CN" altLang="en-US" sz="3200" dirty="0">
              <a:solidFill>
                <a:srgbClr val="DE0000"/>
              </a:solidFill>
              <a:latin typeface="Impact" panose="020B080603090205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344047"/>
            <a:ext cx="529144" cy="556960"/>
            <a:chOff x="445380" y="344047"/>
            <a:chExt cx="529144" cy="556960"/>
          </a:xfrm>
        </p:grpSpPr>
        <p:sp>
          <p:nvSpPr>
            <p:cNvPr id="7" name="矩形 6"/>
            <p:cNvSpPr/>
            <p:nvPr/>
          </p:nvSpPr>
          <p:spPr>
            <a:xfrm>
              <a:off x="445380" y="344047"/>
              <a:ext cx="529144" cy="529144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53311" y="377787"/>
              <a:ext cx="5132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Gisha" panose="020B0502040204020203" pitchFamily="34" charset="-79"/>
                </a:rPr>
                <a:t>01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2447410" y="5662511"/>
            <a:ext cx="24901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Dotum" panose="020B0600000101010101" pitchFamily="34" charset="-127"/>
                <a:cs typeface="Segoe UI Semilight" panose="020B0402040204020203" pitchFamily="34" charset="0"/>
              </a:rPr>
              <a:t>此页面为应用初始页面同时也是图片上传功能页面</a:t>
            </a:r>
          </a:p>
        </p:txBody>
      </p:sp>
      <p:sp>
        <p:nvSpPr>
          <p:cNvPr id="21" name="矩形 20"/>
          <p:cNvSpPr/>
          <p:nvPr/>
        </p:nvSpPr>
        <p:spPr>
          <a:xfrm>
            <a:off x="7754760" y="5662511"/>
            <a:ext cx="23036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Dotum" panose="020B0600000101010101" pitchFamily="34" charset="-127"/>
                <a:cs typeface="Segoe UI Semilight" panose="020B0402040204020203" pitchFamily="34" charset="0"/>
              </a:rPr>
              <a:t>在应用首页左滑可以显示功能菜单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E20D39-5E5B-43F8-92C0-76C0868E00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640" y="1027870"/>
            <a:ext cx="1979727" cy="4289409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107791AF-0376-43B8-A00B-1EF7094882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411" y="1027870"/>
            <a:ext cx="1979727" cy="42894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 rot="10800000">
            <a:off x="0" y="525494"/>
            <a:ext cx="1455995" cy="166252"/>
            <a:chOff x="5444484" y="3443844"/>
            <a:chExt cx="1455995" cy="166252"/>
          </a:xfrm>
        </p:grpSpPr>
        <p:sp>
          <p:nvSpPr>
            <p:cNvPr id="12" name="任意多边形 11"/>
            <p:cNvSpPr/>
            <p:nvPr/>
          </p:nvSpPr>
          <p:spPr>
            <a:xfrm flipV="1">
              <a:off x="5545778" y="3443844"/>
              <a:ext cx="1354701" cy="81975"/>
            </a:xfrm>
            <a:custGeom>
              <a:avLst/>
              <a:gdLst>
                <a:gd name="connsiteX0" fmla="*/ 0 w 7267699"/>
                <a:gd name="connsiteY0" fmla="*/ 0 h 0"/>
                <a:gd name="connsiteX1" fmla="*/ 7267699 w 7267699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699">
                  <a:moveTo>
                    <a:pt x="0" y="0"/>
                  </a:moveTo>
                  <a:lnTo>
                    <a:pt x="7267699" y="0"/>
                  </a:lnTo>
                </a:path>
              </a:pathLst>
            </a:custGeom>
            <a:noFill/>
            <a:ln>
              <a:solidFill>
                <a:srgbClr val="D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444484" y="3443844"/>
              <a:ext cx="166252" cy="166252"/>
            </a:xfrm>
            <a:prstGeom prst="ellipse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455995" y="316232"/>
            <a:ext cx="34179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DE0000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Gisha" panose="020B0502040204020203" pitchFamily="34" charset="-79"/>
              </a:rPr>
              <a:t>功能一     图片上传</a:t>
            </a:r>
            <a:endParaRPr lang="zh-CN" altLang="en-US" sz="3200" dirty="0">
              <a:solidFill>
                <a:srgbClr val="DE0000"/>
              </a:solidFill>
              <a:latin typeface="Impact" panose="020B080603090205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344047"/>
            <a:ext cx="564494" cy="556960"/>
            <a:chOff x="445380" y="344047"/>
            <a:chExt cx="564494" cy="556960"/>
          </a:xfrm>
        </p:grpSpPr>
        <p:sp>
          <p:nvSpPr>
            <p:cNvPr id="7" name="矩形 6"/>
            <p:cNvSpPr/>
            <p:nvPr/>
          </p:nvSpPr>
          <p:spPr>
            <a:xfrm>
              <a:off x="445380" y="344047"/>
              <a:ext cx="529144" cy="529144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53311" y="377787"/>
              <a:ext cx="55656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Gisha" panose="020B0502040204020203" pitchFamily="34" charset="-79"/>
                </a:rPr>
                <a:t>02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1354701" y="5648911"/>
            <a:ext cx="2562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</a:rPr>
              <a:t>图片上传页面</a:t>
            </a:r>
            <a:r>
              <a:rPr lang="en-US" altLang="zh-CN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</a:rPr>
              <a:t>.</a:t>
            </a:r>
            <a:endParaRPr lang="zh-CN" altLang="en-US" sz="1100" dirty="0">
              <a:solidFill>
                <a:prstClr val="black">
                  <a:lumMod val="65000"/>
                  <a:lumOff val="35000"/>
                </a:prstClr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21767B-5E52-4BB2-9839-E57B9A35FC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72" y="1102745"/>
            <a:ext cx="1925684" cy="4172315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9D7FFC2D-03E5-4AF2-9B0F-C593EA7C9753}"/>
              </a:ext>
            </a:extLst>
          </p:cNvPr>
          <p:cNvSpPr/>
          <p:nvPr/>
        </p:nvSpPr>
        <p:spPr>
          <a:xfrm>
            <a:off x="4018967" y="5648911"/>
            <a:ext cx="2562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</a:rPr>
              <a:t>选择上传图片</a:t>
            </a:r>
            <a:r>
              <a:rPr lang="en-US" altLang="zh-CN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</a:rPr>
              <a:t>.</a:t>
            </a:r>
            <a:endParaRPr lang="zh-CN" altLang="en-US" sz="1100" dirty="0">
              <a:solidFill>
                <a:prstClr val="black">
                  <a:lumMod val="65000"/>
                  <a:lumOff val="35000"/>
                </a:prstClr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A29E16-015C-4A9C-9CC5-83254D5C60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048" y="1102743"/>
            <a:ext cx="1925685" cy="4172317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35FFA92E-3B88-47BD-ABA4-F7CAEE7E2F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939" y="1107408"/>
            <a:ext cx="1925685" cy="4172317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8F5B285F-9689-4F7C-87C1-97F65DE96774}"/>
              </a:ext>
            </a:extLst>
          </p:cNvPr>
          <p:cNvSpPr/>
          <p:nvPr/>
        </p:nvSpPr>
        <p:spPr>
          <a:xfrm>
            <a:off x="6648826" y="5564906"/>
            <a:ext cx="20846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</a:rPr>
              <a:t>选好图片后显示到上传页面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</a:rPr>
              <a:t>.</a:t>
            </a:r>
            <a:endParaRPr lang="zh-CN" altLang="en-US" sz="2000" dirty="0">
              <a:solidFill>
                <a:prstClr val="black">
                  <a:lumMod val="65000"/>
                  <a:lumOff val="35000"/>
                </a:prstClr>
              </a:solidFill>
              <a:latin typeface="Agency FB" panose="020B0503020202020204" pitchFamily="34" charset="0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5C6F20A9-274B-4DF0-AC8C-2915D3E563D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685" y="1102745"/>
            <a:ext cx="2059459" cy="4462161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D6BD7FAF-D385-4AC8-85B3-E68AA504CCDE}"/>
              </a:ext>
            </a:extLst>
          </p:cNvPr>
          <p:cNvSpPr/>
          <p:nvPr/>
        </p:nvSpPr>
        <p:spPr>
          <a:xfrm>
            <a:off x="9163244" y="5648911"/>
            <a:ext cx="25000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</a:rPr>
              <a:t>点击上传，上传成功之后，应用提示上传成功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</a:rPr>
              <a:t>.</a:t>
            </a:r>
            <a:endParaRPr lang="zh-CN" altLang="en-US" sz="2000" dirty="0">
              <a:solidFill>
                <a:prstClr val="black">
                  <a:lumMod val="65000"/>
                  <a:lumOff val="35000"/>
                </a:prstClr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 rot="10800000">
            <a:off x="0" y="525494"/>
            <a:ext cx="1455995" cy="166252"/>
            <a:chOff x="5444484" y="3443844"/>
            <a:chExt cx="1455995" cy="166252"/>
          </a:xfrm>
        </p:grpSpPr>
        <p:sp>
          <p:nvSpPr>
            <p:cNvPr id="12" name="任意多边形 11"/>
            <p:cNvSpPr/>
            <p:nvPr/>
          </p:nvSpPr>
          <p:spPr>
            <a:xfrm flipV="1">
              <a:off x="5545778" y="3443844"/>
              <a:ext cx="1354701" cy="81975"/>
            </a:xfrm>
            <a:custGeom>
              <a:avLst/>
              <a:gdLst>
                <a:gd name="connsiteX0" fmla="*/ 0 w 7267699"/>
                <a:gd name="connsiteY0" fmla="*/ 0 h 0"/>
                <a:gd name="connsiteX1" fmla="*/ 7267699 w 7267699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699">
                  <a:moveTo>
                    <a:pt x="0" y="0"/>
                  </a:moveTo>
                  <a:lnTo>
                    <a:pt x="7267699" y="0"/>
                  </a:lnTo>
                </a:path>
              </a:pathLst>
            </a:custGeom>
            <a:noFill/>
            <a:ln>
              <a:solidFill>
                <a:srgbClr val="D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444484" y="3443844"/>
              <a:ext cx="166252" cy="166252"/>
            </a:xfrm>
            <a:prstGeom prst="ellipse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455995" y="316232"/>
            <a:ext cx="33457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DE0000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Gisha" panose="020B0502040204020203" pitchFamily="34" charset="-79"/>
              </a:rPr>
              <a:t>功能二    人脸检测</a:t>
            </a:r>
            <a:endParaRPr lang="zh-CN" altLang="en-US" sz="3200" dirty="0">
              <a:solidFill>
                <a:srgbClr val="DE0000"/>
              </a:solidFill>
              <a:latin typeface="Impact" panose="020B080603090205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344047"/>
            <a:ext cx="564494" cy="556960"/>
            <a:chOff x="445380" y="344047"/>
            <a:chExt cx="564494" cy="556960"/>
          </a:xfrm>
        </p:grpSpPr>
        <p:sp>
          <p:nvSpPr>
            <p:cNvPr id="7" name="矩形 6"/>
            <p:cNvSpPr/>
            <p:nvPr/>
          </p:nvSpPr>
          <p:spPr>
            <a:xfrm>
              <a:off x="445380" y="344047"/>
              <a:ext cx="529144" cy="529144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53311" y="377787"/>
              <a:ext cx="55656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Gisha" panose="020B0502040204020203" pitchFamily="34" charset="-79"/>
                </a:rPr>
                <a:t>02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椭圆 34"/>
          <p:cNvSpPr/>
          <p:nvPr/>
        </p:nvSpPr>
        <p:spPr>
          <a:xfrm>
            <a:off x="1289743" y="1336332"/>
            <a:ext cx="688368" cy="688368"/>
          </a:xfrm>
          <a:prstGeom prst="ellipse">
            <a:avLst/>
          </a:prstGeom>
          <a:solidFill>
            <a:srgbClr val="D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449183" y="1487583"/>
            <a:ext cx="369488" cy="372593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43" name="Freeform 78"/>
            <p:cNvSpPr/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gency FB" panose="020B0503020202020204" pitchFamily="34" charset="0"/>
              </a:endParaRPr>
            </a:p>
          </p:txBody>
        </p:sp>
        <p:sp>
          <p:nvSpPr>
            <p:cNvPr id="44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gency FB" panose="020B0503020202020204" pitchFamily="34" charset="0"/>
              </a:endParaRPr>
            </a:p>
          </p:txBody>
        </p:sp>
        <p:sp>
          <p:nvSpPr>
            <p:cNvPr id="45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gency FB" panose="020B050302020202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40C89BD-808A-443A-A6F6-71BA2E01C41C}"/>
              </a:ext>
            </a:extLst>
          </p:cNvPr>
          <p:cNvSpPr txBox="1"/>
          <p:nvPr/>
        </p:nvSpPr>
        <p:spPr>
          <a:xfrm>
            <a:off x="2064177" y="149916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人脸检测页面显示上传的图片列表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480D3F-3CD7-48CA-8AB0-F1AA173389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034" y="166943"/>
            <a:ext cx="2033104" cy="4405058"/>
          </a:xfrm>
          <a:prstGeom prst="rect">
            <a:avLst/>
          </a:prstGeom>
        </p:spPr>
      </p:pic>
      <p:sp>
        <p:nvSpPr>
          <p:cNvPr id="56" name="椭圆 55">
            <a:extLst>
              <a:ext uri="{FF2B5EF4-FFF2-40B4-BE49-F238E27FC236}">
                <a16:creationId xmlns:a16="http://schemas.microsoft.com/office/drawing/2014/main" id="{21122B39-773F-4B95-9392-11FD02FDD45F}"/>
              </a:ext>
            </a:extLst>
          </p:cNvPr>
          <p:cNvSpPr/>
          <p:nvPr/>
        </p:nvSpPr>
        <p:spPr>
          <a:xfrm>
            <a:off x="9671743" y="5660775"/>
            <a:ext cx="688368" cy="688368"/>
          </a:xfrm>
          <a:prstGeom prst="ellipse">
            <a:avLst/>
          </a:prstGeom>
          <a:solidFill>
            <a:srgbClr val="D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B79273E-7FE7-4ABA-A698-65E5665ED4E3}"/>
              </a:ext>
            </a:extLst>
          </p:cNvPr>
          <p:cNvGrpSpPr/>
          <p:nvPr/>
        </p:nvGrpSpPr>
        <p:grpSpPr>
          <a:xfrm>
            <a:off x="9840741" y="5804329"/>
            <a:ext cx="369488" cy="372593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58" name="Freeform 78">
              <a:extLst>
                <a:ext uri="{FF2B5EF4-FFF2-40B4-BE49-F238E27FC236}">
                  <a16:creationId xmlns:a16="http://schemas.microsoft.com/office/drawing/2014/main" id="{98E14BF5-2CDF-4C9D-BDBB-088FA679FFC8}"/>
                </a:ext>
              </a:extLst>
            </p:cNvPr>
            <p:cNvSpPr/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gency FB" panose="020B0503020202020204" pitchFamily="34" charset="0"/>
              </a:endParaRPr>
            </a:p>
          </p:txBody>
        </p:sp>
        <p:sp>
          <p:nvSpPr>
            <p:cNvPr id="59" name="Freeform 79">
              <a:extLst>
                <a:ext uri="{FF2B5EF4-FFF2-40B4-BE49-F238E27FC236}">
                  <a16:creationId xmlns:a16="http://schemas.microsoft.com/office/drawing/2014/main" id="{C7CD56D2-0A1A-469E-AFFA-55501E5A6D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gency FB" panose="020B0503020202020204" pitchFamily="34" charset="0"/>
              </a:endParaRPr>
            </a:p>
          </p:txBody>
        </p:sp>
        <p:sp>
          <p:nvSpPr>
            <p:cNvPr id="60" name="Freeform 80">
              <a:extLst>
                <a:ext uri="{FF2B5EF4-FFF2-40B4-BE49-F238E27FC236}">
                  <a16:creationId xmlns:a16="http://schemas.microsoft.com/office/drawing/2014/main" id="{338AC77A-376F-4E4A-B817-64D3840CDF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gency FB" panose="020B0503020202020204" pitchFamily="34" charset="0"/>
              </a:endParaRPr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F961AD63-7862-4BD1-BB2F-E6F4AA110BB1}"/>
              </a:ext>
            </a:extLst>
          </p:cNvPr>
          <p:cNvSpPr txBox="1"/>
          <p:nvPr/>
        </p:nvSpPr>
        <p:spPr>
          <a:xfrm>
            <a:off x="5095348" y="5822705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点击图片即可大图查看标出人脸位置的图片</a:t>
            </a:r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262DEF96-4516-4A2B-A4A0-F9EA390FAB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72" y="2286966"/>
            <a:ext cx="1963755" cy="4254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 rot="10800000">
            <a:off x="0" y="525494"/>
            <a:ext cx="1455995" cy="166252"/>
            <a:chOff x="5444484" y="3443844"/>
            <a:chExt cx="1455995" cy="166252"/>
          </a:xfrm>
        </p:grpSpPr>
        <p:sp>
          <p:nvSpPr>
            <p:cNvPr id="12" name="任意多边形 11"/>
            <p:cNvSpPr/>
            <p:nvPr/>
          </p:nvSpPr>
          <p:spPr>
            <a:xfrm flipV="1">
              <a:off x="5545778" y="3443844"/>
              <a:ext cx="1354701" cy="81975"/>
            </a:xfrm>
            <a:custGeom>
              <a:avLst/>
              <a:gdLst>
                <a:gd name="connsiteX0" fmla="*/ 0 w 7267699"/>
                <a:gd name="connsiteY0" fmla="*/ 0 h 0"/>
                <a:gd name="connsiteX1" fmla="*/ 7267699 w 7267699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699">
                  <a:moveTo>
                    <a:pt x="0" y="0"/>
                  </a:moveTo>
                  <a:lnTo>
                    <a:pt x="7267699" y="0"/>
                  </a:lnTo>
                </a:path>
              </a:pathLst>
            </a:custGeom>
            <a:noFill/>
            <a:ln>
              <a:solidFill>
                <a:srgbClr val="D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444484" y="3443844"/>
              <a:ext cx="166252" cy="166252"/>
            </a:xfrm>
            <a:prstGeom prst="ellipse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455995" y="316232"/>
            <a:ext cx="53976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DE0000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Gisha" panose="020B0502040204020203" pitchFamily="34" charset="-79"/>
              </a:rPr>
              <a:t>功能三    人脸搜索和人脸注册</a:t>
            </a:r>
            <a:endParaRPr lang="zh-CN" altLang="en-US" sz="3200" dirty="0">
              <a:solidFill>
                <a:srgbClr val="DE0000"/>
              </a:solidFill>
              <a:latin typeface="Impact" panose="020B080603090205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344047"/>
            <a:ext cx="564494" cy="556960"/>
            <a:chOff x="445380" y="344047"/>
            <a:chExt cx="564494" cy="556960"/>
          </a:xfrm>
        </p:grpSpPr>
        <p:sp>
          <p:nvSpPr>
            <p:cNvPr id="7" name="矩形 6"/>
            <p:cNvSpPr/>
            <p:nvPr/>
          </p:nvSpPr>
          <p:spPr>
            <a:xfrm>
              <a:off x="445380" y="344047"/>
              <a:ext cx="529144" cy="529144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53311" y="377787"/>
              <a:ext cx="55656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Gisha" panose="020B0502040204020203" pitchFamily="34" charset="-79"/>
                </a:rPr>
                <a:t>02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3C2B629-3512-4B56-B61E-522858832A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74" y="1132991"/>
            <a:ext cx="2217815" cy="480526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0D3B720-DCEC-47AD-8FC1-E600DAF245DB}"/>
              </a:ext>
            </a:extLst>
          </p:cNvPr>
          <p:cNvSpPr txBox="1"/>
          <p:nvPr/>
        </p:nvSpPr>
        <p:spPr>
          <a:xfrm>
            <a:off x="911074" y="628291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人脸搜索初始页面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129632E-3FE7-4038-861B-5E5DC20C72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811" y="1132990"/>
            <a:ext cx="2217815" cy="4805266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FB3E1C76-21D6-46E5-B68C-2A4789C87E45}"/>
              </a:ext>
            </a:extLst>
          </p:cNvPr>
          <p:cNvSpPr txBox="1"/>
          <p:nvPr/>
        </p:nvSpPr>
        <p:spPr>
          <a:xfrm>
            <a:off x="4635811" y="62829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点击人脸搜索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81EDA45A-7437-4E00-AB92-54E36CDF03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49" y="1132991"/>
            <a:ext cx="2217815" cy="4805266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3B6ED6BB-D939-4572-9C67-7CB1F2768170}"/>
              </a:ext>
            </a:extLst>
          </p:cNvPr>
          <p:cNvSpPr txBox="1"/>
          <p:nvPr/>
        </p:nvSpPr>
        <p:spPr>
          <a:xfrm>
            <a:off x="8078374" y="6005914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初次进入应用，人脸库中</a:t>
            </a:r>
            <a:endParaRPr lang="en-US" altLang="zh-CN" dirty="0"/>
          </a:p>
          <a:p>
            <a:r>
              <a:rPr lang="zh-CN" altLang="en-US" dirty="0"/>
              <a:t>没有人脸信息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 rot="10800000">
            <a:off x="0" y="525494"/>
            <a:ext cx="1455995" cy="166252"/>
            <a:chOff x="5444484" y="3443844"/>
            <a:chExt cx="1455995" cy="166252"/>
          </a:xfrm>
        </p:grpSpPr>
        <p:sp>
          <p:nvSpPr>
            <p:cNvPr id="12" name="任意多边形 11"/>
            <p:cNvSpPr/>
            <p:nvPr/>
          </p:nvSpPr>
          <p:spPr>
            <a:xfrm flipV="1">
              <a:off x="5545778" y="3443844"/>
              <a:ext cx="1354701" cy="81975"/>
            </a:xfrm>
            <a:custGeom>
              <a:avLst/>
              <a:gdLst>
                <a:gd name="connsiteX0" fmla="*/ 0 w 7267699"/>
                <a:gd name="connsiteY0" fmla="*/ 0 h 0"/>
                <a:gd name="connsiteX1" fmla="*/ 7267699 w 7267699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699">
                  <a:moveTo>
                    <a:pt x="0" y="0"/>
                  </a:moveTo>
                  <a:lnTo>
                    <a:pt x="7267699" y="0"/>
                  </a:lnTo>
                </a:path>
              </a:pathLst>
            </a:custGeom>
            <a:noFill/>
            <a:ln>
              <a:solidFill>
                <a:srgbClr val="D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444484" y="3443844"/>
              <a:ext cx="166252" cy="166252"/>
            </a:xfrm>
            <a:prstGeom prst="ellipse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455995" y="316232"/>
            <a:ext cx="86805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DE0000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Gisha" panose="020B0502040204020203" pitchFamily="34" charset="-79"/>
              </a:rPr>
              <a:t>功能三    人脸搜索和人脸注册（注册一张人脸）</a:t>
            </a:r>
            <a:endParaRPr lang="zh-CN" altLang="en-US" sz="3200" dirty="0">
              <a:solidFill>
                <a:srgbClr val="DE0000"/>
              </a:solidFill>
              <a:latin typeface="Impact" panose="020B080603090205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344047"/>
            <a:ext cx="564494" cy="556960"/>
            <a:chOff x="445380" y="344047"/>
            <a:chExt cx="564494" cy="556960"/>
          </a:xfrm>
        </p:grpSpPr>
        <p:sp>
          <p:nvSpPr>
            <p:cNvPr id="7" name="矩形 6"/>
            <p:cNvSpPr/>
            <p:nvPr/>
          </p:nvSpPr>
          <p:spPr>
            <a:xfrm>
              <a:off x="445380" y="344047"/>
              <a:ext cx="529144" cy="529144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53311" y="377787"/>
              <a:ext cx="55656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Gisha" panose="020B0502040204020203" pitchFamily="34" charset="-79"/>
                </a:rPr>
                <a:t>02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0D3B720-DCEC-47AD-8FC1-E600DAF245DB}"/>
              </a:ext>
            </a:extLst>
          </p:cNvPr>
          <p:cNvSpPr txBox="1"/>
          <p:nvPr/>
        </p:nvSpPr>
        <p:spPr>
          <a:xfrm>
            <a:off x="671165" y="57042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人脸注册页面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B3E1C76-21D6-46E5-B68C-2A4789C87E45}"/>
              </a:ext>
            </a:extLst>
          </p:cNvPr>
          <p:cNvSpPr txBox="1"/>
          <p:nvPr/>
        </p:nvSpPr>
        <p:spPr>
          <a:xfrm>
            <a:off x="3040276" y="56939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选择人脸注册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B6ED6BB-D939-4572-9C67-7CB1F2768170}"/>
              </a:ext>
            </a:extLst>
          </p:cNvPr>
          <p:cNvSpPr txBox="1"/>
          <p:nvPr/>
        </p:nvSpPr>
        <p:spPr>
          <a:xfrm>
            <a:off x="5475506" y="56723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注册成功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45B77F-A5A3-4D3D-B412-54D8BB8482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50" y="1164008"/>
            <a:ext cx="1792549" cy="388385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D47D9F7-25EB-4337-ADF8-80F744AC49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570" y="1164008"/>
            <a:ext cx="2064265" cy="447257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8AFAC51-3AAF-497F-86C9-552C674DE6D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514" y="1164006"/>
            <a:ext cx="2064266" cy="447257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580D299-0348-4617-AF18-E0D3DE2FBCD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460" y="1167347"/>
            <a:ext cx="2064265" cy="4472574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DFE45C9-F52B-4FDA-8DCF-F87E6C48BF8C}"/>
              </a:ext>
            </a:extLst>
          </p:cNvPr>
          <p:cNvSpPr txBox="1"/>
          <p:nvPr/>
        </p:nvSpPr>
        <p:spPr>
          <a:xfrm>
            <a:off x="8128596" y="5704215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搜索同一张合照，注册后</a:t>
            </a:r>
            <a:endParaRPr lang="en-US" altLang="zh-CN" dirty="0"/>
          </a:p>
          <a:p>
            <a:r>
              <a:rPr lang="zh-CN" altLang="en-US" dirty="0"/>
              <a:t>的人能正确显示人脸信息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780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 rot="10800000">
            <a:off x="0" y="525494"/>
            <a:ext cx="1455995" cy="166252"/>
            <a:chOff x="5444484" y="3443844"/>
            <a:chExt cx="1455995" cy="166252"/>
          </a:xfrm>
        </p:grpSpPr>
        <p:sp>
          <p:nvSpPr>
            <p:cNvPr id="12" name="任意多边形 11"/>
            <p:cNvSpPr/>
            <p:nvPr/>
          </p:nvSpPr>
          <p:spPr>
            <a:xfrm flipV="1">
              <a:off x="5545778" y="3443844"/>
              <a:ext cx="1354701" cy="81975"/>
            </a:xfrm>
            <a:custGeom>
              <a:avLst/>
              <a:gdLst>
                <a:gd name="connsiteX0" fmla="*/ 0 w 7267699"/>
                <a:gd name="connsiteY0" fmla="*/ 0 h 0"/>
                <a:gd name="connsiteX1" fmla="*/ 7267699 w 7267699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699">
                  <a:moveTo>
                    <a:pt x="0" y="0"/>
                  </a:moveTo>
                  <a:lnTo>
                    <a:pt x="7267699" y="0"/>
                  </a:lnTo>
                </a:path>
              </a:pathLst>
            </a:custGeom>
            <a:noFill/>
            <a:ln>
              <a:solidFill>
                <a:srgbClr val="D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444484" y="3443844"/>
              <a:ext cx="166252" cy="166252"/>
            </a:xfrm>
            <a:prstGeom prst="ellipse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455995" y="316232"/>
            <a:ext cx="86805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DE0000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Gisha" panose="020B0502040204020203" pitchFamily="34" charset="-79"/>
              </a:rPr>
              <a:t>功能三    人脸搜索和人脸注册（注册两张人脸）</a:t>
            </a:r>
            <a:endParaRPr lang="zh-CN" altLang="en-US" sz="3200" dirty="0">
              <a:solidFill>
                <a:srgbClr val="DE0000"/>
              </a:solidFill>
              <a:latin typeface="Impact" panose="020B080603090205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344047"/>
            <a:ext cx="564494" cy="556960"/>
            <a:chOff x="445380" y="344047"/>
            <a:chExt cx="564494" cy="556960"/>
          </a:xfrm>
        </p:grpSpPr>
        <p:sp>
          <p:nvSpPr>
            <p:cNvPr id="7" name="矩形 6"/>
            <p:cNvSpPr/>
            <p:nvPr/>
          </p:nvSpPr>
          <p:spPr>
            <a:xfrm>
              <a:off x="445380" y="344047"/>
              <a:ext cx="529144" cy="529144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53311" y="377787"/>
              <a:ext cx="55656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Gisha" panose="020B0502040204020203" pitchFamily="34" charset="-79"/>
                </a:rPr>
                <a:t>02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0D3B720-DCEC-47AD-8FC1-E600DAF245DB}"/>
              </a:ext>
            </a:extLst>
          </p:cNvPr>
          <p:cNvSpPr txBox="1"/>
          <p:nvPr/>
        </p:nvSpPr>
        <p:spPr>
          <a:xfrm>
            <a:off x="671165" y="57042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人脸注册页面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B3E1C76-21D6-46E5-B68C-2A4789C87E45}"/>
              </a:ext>
            </a:extLst>
          </p:cNvPr>
          <p:cNvSpPr txBox="1"/>
          <p:nvPr/>
        </p:nvSpPr>
        <p:spPr>
          <a:xfrm>
            <a:off x="3040276" y="56939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选择人脸注册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B6ED6BB-D939-4572-9C67-7CB1F2768170}"/>
              </a:ext>
            </a:extLst>
          </p:cNvPr>
          <p:cNvSpPr txBox="1"/>
          <p:nvPr/>
        </p:nvSpPr>
        <p:spPr>
          <a:xfrm>
            <a:off x="5475506" y="56723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注册成功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45B77F-A5A3-4D3D-B412-54D8BB8482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50" y="1164008"/>
            <a:ext cx="1792549" cy="3883854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DFE45C9-F52B-4FDA-8DCF-F87E6C48BF8C}"/>
              </a:ext>
            </a:extLst>
          </p:cNvPr>
          <p:cNvSpPr txBox="1"/>
          <p:nvPr/>
        </p:nvSpPr>
        <p:spPr>
          <a:xfrm>
            <a:off x="8128596" y="5704215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搜索同一张合照，注册后</a:t>
            </a:r>
            <a:endParaRPr lang="en-US" altLang="zh-CN" dirty="0"/>
          </a:p>
          <a:p>
            <a:r>
              <a:rPr lang="zh-CN" altLang="en-US" dirty="0"/>
              <a:t>的人能正确显示人脸信息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BF5712-2309-474B-A888-1D85D7145A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891" y="1164006"/>
            <a:ext cx="2064267" cy="447257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BF2980F-E9D5-4850-A661-BD3A65FCD7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865" y="1164007"/>
            <a:ext cx="2064266" cy="447257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C98B1B3-E956-4945-B86C-566EAF3CF6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329" y="1164006"/>
            <a:ext cx="2064266" cy="447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7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 rot="10800000">
            <a:off x="0" y="525494"/>
            <a:ext cx="1455995" cy="166252"/>
            <a:chOff x="5444484" y="3443844"/>
            <a:chExt cx="1455995" cy="166252"/>
          </a:xfrm>
        </p:grpSpPr>
        <p:sp>
          <p:nvSpPr>
            <p:cNvPr id="12" name="任意多边形 11"/>
            <p:cNvSpPr/>
            <p:nvPr/>
          </p:nvSpPr>
          <p:spPr>
            <a:xfrm flipV="1">
              <a:off x="5545778" y="3443844"/>
              <a:ext cx="1354701" cy="81975"/>
            </a:xfrm>
            <a:custGeom>
              <a:avLst/>
              <a:gdLst>
                <a:gd name="connsiteX0" fmla="*/ 0 w 7267699"/>
                <a:gd name="connsiteY0" fmla="*/ 0 h 0"/>
                <a:gd name="connsiteX1" fmla="*/ 7267699 w 7267699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699">
                  <a:moveTo>
                    <a:pt x="0" y="0"/>
                  </a:moveTo>
                  <a:lnTo>
                    <a:pt x="7267699" y="0"/>
                  </a:lnTo>
                </a:path>
              </a:pathLst>
            </a:custGeom>
            <a:noFill/>
            <a:ln>
              <a:solidFill>
                <a:srgbClr val="D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444484" y="3443844"/>
              <a:ext cx="166252" cy="166252"/>
            </a:xfrm>
            <a:prstGeom prst="ellipse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455995" y="316232"/>
            <a:ext cx="88857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DE0000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Gisha" panose="020B0502040204020203" pitchFamily="34" charset="-79"/>
              </a:rPr>
              <a:t>功能三    人脸搜索和人脸注册（注册三张人脸）</a:t>
            </a:r>
            <a:endParaRPr lang="zh-CN" altLang="en-US" sz="3200" dirty="0">
              <a:solidFill>
                <a:srgbClr val="DE0000"/>
              </a:solidFill>
              <a:latin typeface="Impact" panose="020B080603090205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344047"/>
            <a:ext cx="564494" cy="556960"/>
            <a:chOff x="445380" y="344047"/>
            <a:chExt cx="564494" cy="556960"/>
          </a:xfrm>
        </p:grpSpPr>
        <p:sp>
          <p:nvSpPr>
            <p:cNvPr id="7" name="矩形 6"/>
            <p:cNvSpPr/>
            <p:nvPr/>
          </p:nvSpPr>
          <p:spPr>
            <a:xfrm>
              <a:off x="445380" y="344047"/>
              <a:ext cx="529144" cy="529144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53311" y="377787"/>
              <a:ext cx="55656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Gisha" panose="020B0502040204020203" pitchFamily="34" charset="-79"/>
                </a:rPr>
                <a:t>02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0D3B720-DCEC-47AD-8FC1-E600DAF245DB}"/>
              </a:ext>
            </a:extLst>
          </p:cNvPr>
          <p:cNvSpPr txBox="1"/>
          <p:nvPr/>
        </p:nvSpPr>
        <p:spPr>
          <a:xfrm>
            <a:off x="671165" y="57042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人脸注册页面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B3E1C76-21D6-46E5-B68C-2A4789C87E45}"/>
              </a:ext>
            </a:extLst>
          </p:cNvPr>
          <p:cNvSpPr txBox="1"/>
          <p:nvPr/>
        </p:nvSpPr>
        <p:spPr>
          <a:xfrm>
            <a:off x="3040276" y="56939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选择人脸注册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B6ED6BB-D939-4572-9C67-7CB1F2768170}"/>
              </a:ext>
            </a:extLst>
          </p:cNvPr>
          <p:cNvSpPr txBox="1"/>
          <p:nvPr/>
        </p:nvSpPr>
        <p:spPr>
          <a:xfrm>
            <a:off x="5475506" y="56723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注册成功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45B77F-A5A3-4D3D-B412-54D8BB8482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50" y="1164008"/>
            <a:ext cx="1792549" cy="3883854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DFE45C9-F52B-4FDA-8DCF-F87E6C48BF8C}"/>
              </a:ext>
            </a:extLst>
          </p:cNvPr>
          <p:cNvSpPr txBox="1"/>
          <p:nvPr/>
        </p:nvSpPr>
        <p:spPr>
          <a:xfrm>
            <a:off x="7990097" y="571849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搜索同一张合照，能</a:t>
            </a:r>
            <a:endParaRPr lang="en-US" altLang="zh-CN" dirty="0"/>
          </a:p>
          <a:p>
            <a:r>
              <a:rPr lang="zh-CN" altLang="en-US" dirty="0"/>
              <a:t>正确显示所有人脸信息</a:t>
            </a:r>
            <a:endParaRPr lang="en-US" altLang="zh-CN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711E8EE-99F5-4AA9-90EF-B103722868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524" y="1164006"/>
            <a:ext cx="2064266" cy="447257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9078B86-5F5F-4F16-A777-3EF6277591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91" y="1164007"/>
            <a:ext cx="2064266" cy="447257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979179B-B681-4972-9A73-30EF04E46A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452" y="1164006"/>
            <a:ext cx="2064266" cy="447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5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401</Words>
  <Application>Microsoft Office PowerPoint</Application>
  <PresentationFormat>宽屏</PresentationFormat>
  <Paragraphs>82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微软雅黑</vt:lpstr>
      <vt:lpstr>Agency FB</vt:lpstr>
      <vt:lpstr>Arial</vt:lpstr>
      <vt:lpstr>Calibri</vt:lpstr>
      <vt:lpstr>Calibri Light</vt:lpstr>
      <vt:lpstr>Impact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——</dc:title>
  <dc:creator>Administrator</dc:creator>
  <cp:lastModifiedBy>段 思鸿</cp:lastModifiedBy>
  <cp:revision>126</cp:revision>
  <dcterms:created xsi:type="dcterms:W3CDTF">2016-01-20T15:43:00Z</dcterms:created>
  <dcterms:modified xsi:type="dcterms:W3CDTF">2019-11-16T11:45:01Z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2052-10.1.0.7400</vt:lpwstr>
  </property>
</Properties>
</file>