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65"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8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0EEBA7B-1A37-4C93-9628-2A223817C769}" type="datetimeFigureOut">
              <a:rPr lang="en-US" smtClean="0"/>
              <a:t>2/5/2024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28742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EBA7B-1A37-4C93-9628-2A223817C76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2329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0EEBA7B-1A37-4C93-9628-2A223817C769}" type="datetimeFigureOut">
              <a:rPr lang="en-US" smtClean="0"/>
              <a:t>2/5/2024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58144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EBA7B-1A37-4C93-9628-2A223817C76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5843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0EEBA7B-1A37-4C93-9628-2A223817C769}" type="datetimeFigureOut">
              <a:rPr lang="en-US" smtClean="0"/>
              <a:t>2/5/2024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68533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0EEBA7B-1A37-4C93-9628-2A223817C769}" type="datetimeFigureOut">
              <a:rPr lang="en-US" smtClean="0"/>
              <a:t>2/5/2024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10472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0EEBA7B-1A37-4C93-9628-2A223817C769}" type="datetimeFigureOut">
              <a:rPr lang="en-US" smtClean="0"/>
              <a:t>2/5/2024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41793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EBA7B-1A37-4C93-9628-2A223817C769}"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51076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0EEBA7B-1A37-4C93-9628-2A223817C769}" type="datetimeFigureOut">
              <a:rPr lang="en-US" smtClean="0"/>
              <a:t>2/5/2024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62697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EBA7B-1A37-4C93-9628-2A223817C76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06164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0EEBA7B-1A37-4C93-9628-2A223817C769}" type="datetimeFigureOut">
              <a:rPr lang="en-US" smtClean="0"/>
              <a:t>2/5/2024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65380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0EEBA7B-1A37-4C93-9628-2A223817C769}" type="datetimeFigureOut">
              <a:rPr lang="en-US" smtClean="0"/>
              <a:t>2/5/2024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08B817-6C07-4B58-AAB5-E26722DCDD5C}" type="slidenum">
              <a:rPr lang="en-US" smtClean="0"/>
              <a:t>‹#›</a:t>
            </a:fld>
            <a:endParaRPr lang="en-US"/>
          </a:p>
        </p:txBody>
      </p:sp>
    </p:spTree>
    <p:extLst>
      <p:ext uri="{BB962C8B-B14F-4D97-AF65-F5344CB8AC3E}">
        <p14:creationId xmlns:p14="http://schemas.microsoft.com/office/powerpoint/2010/main" val="4242104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F7E8-C2CB-0009-3934-9E7A5B6C33E1}"/>
              </a:ext>
            </a:extLst>
          </p:cNvPr>
          <p:cNvSpPr>
            <a:spLocks noGrp="1"/>
          </p:cNvSpPr>
          <p:nvPr>
            <p:ph type="ctrTitle"/>
          </p:nvPr>
        </p:nvSpPr>
        <p:spPr/>
        <p:txBody>
          <a:bodyPr/>
          <a:lstStyle/>
          <a:p>
            <a:r>
              <a:rPr lang="en-US" dirty="0"/>
              <a:t>Sevenett DABC</a:t>
            </a:r>
          </a:p>
        </p:txBody>
      </p:sp>
      <p:sp>
        <p:nvSpPr>
          <p:cNvPr id="3" name="Subtitle 2">
            <a:extLst>
              <a:ext uri="{FF2B5EF4-FFF2-40B4-BE49-F238E27FC236}">
                <a16:creationId xmlns:a16="http://schemas.microsoft.com/office/drawing/2014/main" id="{71AB041B-9E1A-D5FA-8B69-5652C808FC9B}"/>
              </a:ext>
            </a:extLst>
          </p:cNvPr>
          <p:cNvSpPr>
            <a:spLocks noGrp="1"/>
          </p:cNvSpPr>
          <p:nvPr>
            <p:ph type="subTitle" idx="1"/>
          </p:nvPr>
        </p:nvSpPr>
        <p:spPr/>
        <p:txBody>
          <a:bodyPr/>
          <a:lstStyle/>
          <a:p>
            <a:r>
              <a:rPr lang="en-US" dirty="0"/>
              <a:t>Introduction to Data Analytics</a:t>
            </a:r>
          </a:p>
        </p:txBody>
      </p:sp>
    </p:spTree>
    <p:extLst>
      <p:ext uri="{BB962C8B-B14F-4D97-AF65-F5344CB8AC3E}">
        <p14:creationId xmlns:p14="http://schemas.microsoft.com/office/powerpoint/2010/main" val="298444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6827-21E5-CFB8-03B3-73F64FD9FFA5}"/>
              </a:ext>
            </a:extLst>
          </p:cNvPr>
          <p:cNvSpPr>
            <a:spLocks noGrp="1"/>
          </p:cNvSpPr>
          <p:nvPr>
            <p:ph type="title"/>
          </p:nvPr>
        </p:nvSpPr>
        <p:spPr/>
        <p:txBody>
          <a:bodyPr>
            <a:normAutofit fontScale="90000"/>
          </a:bodyPr>
          <a:lstStyle/>
          <a:p>
            <a:r>
              <a:rPr lang="en-US" b="1" i="0" dirty="0">
                <a:effectLst/>
                <a:latin typeface="Söhne"/>
              </a:rPr>
              <a:t>Real-World Cases Where Lack of Data-Driven Decisions Led to Problems:</a:t>
            </a:r>
            <a:endParaRPr lang="en-US" dirty="0"/>
          </a:p>
        </p:txBody>
      </p:sp>
      <p:sp>
        <p:nvSpPr>
          <p:cNvPr id="3" name="Content Placeholder 2">
            <a:extLst>
              <a:ext uri="{FF2B5EF4-FFF2-40B4-BE49-F238E27FC236}">
                <a16:creationId xmlns:a16="http://schemas.microsoft.com/office/drawing/2014/main" id="{0068ED32-BB7C-F3CF-95BE-133B1E0B92B5}"/>
              </a:ext>
            </a:extLst>
          </p:cNvPr>
          <p:cNvSpPr>
            <a:spLocks noGrp="1"/>
          </p:cNvSpPr>
          <p:nvPr>
            <p:ph idx="1"/>
          </p:nvPr>
        </p:nvSpPr>
        <p:spPr>
          <a:xfrm>
            <a:off x="5118447" y="561975"/>
            <a:ext cx="6281873" cy="5489833"/>
          </a:xfrm>
        </p:spPr>
        <p:txBody>
          <a:bodyPr>
            <a:normAutofit/>
          </a:bodyPr>
          <a:lstStyle/>
          <a:p>
            <a:pPr marL="0" indent="0" algn="l">
              <a:buNone/>
            </a:pPr>
            <a:r>
              <a:rPr lang="en-US" b="1" i="0" dirty="0">
                <a:solidFill>
                  <a:srgbClr val="374151"/>
                </a:solidFill>
                <a:effectLst/>
                <a:latin typeface="Söhne"/>
              </a:rPr>
              <a:t>1. Kodak:</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Kodak failed to adapt to the digital photography revolution due to a lack of data-driven insights.</a:t>
            </a:r>
          </a:p>
          <a:p>
            <a:pPr lvl="1">
              <a:buFont typeface="Arial" panose="020B0604020202020204" pitchFamily="34" charset="0"/>
              <a:buChar char="•"/>
            </a:pPr>
            <a:r>
              <a:rPr lang="en-US" b="0" i="0" dirty="0">
                <a:solidFill>
                  <a:srgbClr val="374151"/>
                </a:solidFill>
                <a:effectLst/>
                <a:latin typeface="Söhne"/>
              </a:rPr>
              <a:t>The company did not foresee the shift in consumer behavior and failed to capitalize on emerging technologies</a:t>
            </a:r>
          </a:p>
          <a:p>
            <a:pPr marL="0" indent="0" algn="l">
              <a:buNone/>
            </a:pPr>
            <a:r>
              <a:rPr lang="en-US" b="1" i="0" dirty="0">
                <a:solidFill>
                  <a:srgbClr val="374151"/>
                </a:solidFill>
                <a:effectLst/>
                <a:latin typeface="Söhne"/>
              </a:rPr>
              <a:t>2. Nokia: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Despite being a dominant player in the mobile phone market, Nokia neglected the shift towards smartphones.</a:t>
            </a:r>
          </a:p>
          <a:p>
            <a:pPr marL="742950" lvl="1" indent="-285750" algn="l">
              <a:buFont typeface="+mj-lt"/>
              <a:buAutoNum type="arabicPeriod"/>
            </a:pPr>
            <a:r>
              <a:rPr lang="en-US" b="0" i="0" dirty="0">
                <a:solidFill>
                  <a:srgbClr val="374151"/>
                </a:solidFill>
                <a:effectLst/>
                <a:latin typeface="Söhne"/>
              </a:rPr>
              <a:t>Lack of data-driven decisions and market analysis resulted in a decline in market share and eventual acquisition.</a:t>
            </a:r>
          </a:p>
          <a:p>
            <a:pPr marL="0" indent="0" algn="l">
              <a:buNone/>
            </a:pPr>
            <a:r>
              <a:rPr lang="en-US" b="1" i="0" dirty="0">
                <a:solidFill>
                  <a:srgbClr val="374151"/>
                </a:solidFill>
                <a:effectLst/>
                <a:latin typeface="Söhne"/>
              </a:rPr>
              <a:t>2. Blackberry: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Blackberry's failure to adapt its operating system and device offerings to changing consumer preferences.</a:t>
            </a:r>
          </a:p>
          <a:p>
            <a:pPr marL="742950" lvl="1" indent="-285750" algn="l">
              <a:buFont typeface="+mj-lt"/>
              <a:buAutoNum type="arabicPeriod"/>
            </a:pPr>
            <a:r>
              <a:rPr lang="en-US" b="0" i="0" dirty="0">
                <a:solidFill>
                  <a:srgbClr val="374151"/>
                </a:solidFill>
                <a:effectLst/>
                <a:latin typeface="Söhne"/>
              </a:rPr>
              <a:t>Ignored the rise of touchscreen smartphones, leading to a decline in market share.</a:t>
            </a:r>
          </a:p>
          <a:p>
            <a:endParaRPr lang="en-US" dirty="0"/>
          </a:p>
        </p:txBody>
      </p:sp>
    </p:spTree>
    <p:extLst>
      <p:ext uri="{BB962C8B-B14F-4D97-AF65-F5344CB8AC3E}">
        <p14:creationId xmlns:p14="http://schemas.microsoft.com/office/powerpoint/2010/main" val="284055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145D-2AD0-0913-98AF-4EC7875B9506}"/>
              </a:ext>
            </a:extLst>
          </p:cNvPr>
          <p:cNvSpPr>
            <a:spLocks noGrp="1"/>
          </p:cNvSpPr>
          <p:nvPr>
            <p:ph type="title"/>
          </p:nvPr>
        </p:nvSpPr>
        <p:spPr/>
        <p:txBody>
          <a:bodyPr/>
          <a:lstStyle/>
          <a:p>
            <a:r>
              <a:rPr lang="en-US" dirty="0"/>
              <a:t>Data Types </a:t>
            </a:r>
          </a:p>
        </p:txBody>
      </p:sp>
      <p:sp>
        <p:nvSpPr>
          <p:cNvPr id="3" name="Content Placeholder 2">
            <a:extLst>
              <a:ext uri="{FF2B5EF4-FFF2-40B4-BE49-F238E27FC236}">
                <a16:creationId xmlns:a16="http://schemas.microsoft.com/office/drawing/2014/main" id="{2FD063EE-2451-CC1C-EDE0-57E9CA225C87}"/>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Categorical data: Non-numeric, unordered, and often represented using labels or text. Can be further classified as nominal or ordinal.</a:t>
            </a:r>
          </a:p>
          <a:p>
            <a:pPr algn="l">
              <a:buFont typeface="Arial" panose="020B0604020202020204" pitchFamily="34" charset="0"/>
              <a:buChar char="•"/>
            </a:pPr>
            <a:r>
              <a:rPr lang="en-US" b="0" i="0" dirty="0">
                <a:solidFill>
                  <a:srgbClr val="374151"/>
                </a:solidFill>
                <a:effectLst/>
                <a:latin typeface="Söhne"/>
              </a:rPr>
              <a:t>Numerical data:</a:t>
            </a:r>
          </a:p>
          <a:p>
            <a:pPr marL="742950" lvl="1" indent="-285750" algn="l">
              <a:buFont typeface="Arial" panose="020B0604020202020204" pitchFamily="34" charset="0"/>
              <a:buChar char="•"/>
            </a:pPr>
            <a:r>
              <a:rPr lang="en-US" b="0" i="0" dirty="0">
                <a:solidFill>
                  <a:srgbClr val="374151"/>
                </a:solidFill>
                <a:effectLst/>
                <a:latin typeface="Söhne"/>
              </a:rPr>
              <a:t>Discrete data: Consists of whole numbers or integers. Often used for counting or representing quantities that cannot be divided into smaller parts.</a:t>
            </a:r>
          </a:p>
          <a:p>
            <a:pPr marL="742950" lvl="1" indent="-285750" algn="l">
              <a:buFont typeface="Arial" panose="020B0604020202020204" pitchFamily="34" charset="0"/>
              <a:buChar char="•"/>
            </a:pPr>
            <a:r>
              <a:rPr lang="en-US" b="0" i="0" dirty="0">
                <a:solidFill>
                  <a:srgbClr val="374151"/>
                </a:solidFill>
                <a:effectLst/>
                <a:latin typeface="Söhne"/>
              </a:rPr>
              <a:t>Continuous data: Consists of real numbers and can take on an infinite number of values within a given range. Often measured using instruments or sensors with precision.</a:t>
            </a:r>
          </a:p>
          <a:p>
            <a:pPr algn="l">
              <a:buFont typeface="Arial" panose="020B0604020202020204" pitchFamily="34" charset="0"/>
              <a:buChar char="•"/>
            </a:pPr>
            <a:r>
              <a:rPr lang="en-US" b="0" i="0" dirty="0">
                <a:solidFill>
                  <a:srgbClr val="374151"/>
                </a:solidFill>
                <a:effectLst/>
                <a:latin typeface="Söhne"/>
              </a:rPr>
              <a:t>Ordinal data: Represents categories with a natural order or ranking. The order of the categories is meaningful, but the differences between the categories may not be uniform.</a:t>
            </a:r>
          </a:p>
          <a:p>
            <a:endParaRPr lang="en-US" dirty="0"/>
          </a:p>
        </p:txBody>
      </p:sp>
    </p:spTree>
    <p:extLst>
      <p:ext uri="{BB962C8B-B14F-4D97-AF65-F5344CB8AC3E}">
        <p14:creationId xmlns:p14="http://schemas.microsoft.com/office/powerpoint/2010/main" val="315819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D6D8-B1C5-5608-8084-23E74147E760}"/>
              </a:ext>
            </a:extLst>
          </p:cNvPr>
          <p:cNvSpPr>
            <a:spLocks noGrp="1"/>
          </p:cNvSpPr>
          <p:nvPr>
            <p:ph type="title"/>
          </p:nvPr>
        </p:nvSpPr>
        <p:spPr/>
        <p:txBody>
          <a:bodyPr/>
          <a:lstStyle/>
          <a:p>
            <a:r>
              <a:rPr lang="en-US" b="0" i="0" dirty="0">
                <a:solidFill>
                  <a:srgbClr val="1F1F1F"/>
                </a:solidFill>
                <a:effectLst/>
                <a:latin typeface="Google Sans"/>
              </a:rPr>
              <a:t>Types of Data</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72489077-4132-02D4-18D6-9DFD7128FFBC}"/>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Structured data: Highly organized and follows a predefined format, easily stored in relational databases (e.g., customer records, financial transactions).</a:t>
            </a:r>
          </a:p>
          <a:p>
            <a:pPr algn="l">
              <a:buFont typeface="Arial" panose="020B0604020202020204" pitchFamily="34" charset="0"/>
              <a:buChar char="•"/>
            </a:pPr>
            <a:r>
              <a:rPr lang="en-US" b="0" i="0" dirty="0">
                <a:solidFill>
                  <a:srgbClr val="1F1F1F"/>
                </a:solidFill>
                <a:effectLst/>
                <a:latin typeface="Google Sans"/>
              </a:rPr>
              <a:t>Unstructured data: Lacks a fixed structure and format, requiring specialized techniques for processing (e.g., text documents, images, audio, video).</a:t>
            </a:r>
          </a:p>
          <a:p>
            <a:pPr algn="l">
              <a:buFont typeface="Arial" panose="020B0604020202020204" pitchFamily="34" charset="0"/>
              <a:buChar char="•"/>
            </a:pPr>
            <a:r>
              <a:rPr lang="en-US" b="0" i="0" dirty="0">
                <a:solidFill>
                  <a:srgbClr val="1F1F1F"/>
                </a:solidFill>
                <a:effectLst/>
                <a:latin typeface="Google Sans"/>
              </a:rPr>
              <a:t>Semi-structured data: Contains some internal organization but doesn't strictly adhere to a schema (e.g., XML, JSON).</a:t>
            </a:r>
          </a:p>
          <a:p>
            <a:endParaRPr lang="en-US" dirty="0"/>
          </a:p>
        </p:txBody>
      </p:sp>
    </p:spTree>
    <p:extLst>
      <p:ext uri="{BB962C8B-B14F-4D97-AF65-F5344CB8AC3E}">
        <p14:creationId xmlns:p14="http://schemas.microsoft.com/office/powerpoint/2010/main" val="325813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E4F4-31C0-D0C7-245C-402FA81133C1}"/>
              </a:ext>
            </a:extLst>
          </p:cNvPr>
          <p:cNvSpPr>
            <a:spLocks noGrp="1"/>
          </p:cNvSpPr>
          <p:nvPr>
            <p:ph type="title"/>
          </p:nvPr>
        </p:nvSpPr>
        <p:spPr/>
        <p:txBody>
          <a:bodyPr>
            <a:normAutofit fontScale="90000"/>
          </a:bodyPr>
          <a:lstStyle/>
          <a:p>
            <a:r>
              <a:rPr lang="en-US" b="0" i="0" dirty="0">
                <a:solidFill>
                  <a:srgbClr val="1F1F1F"/>
                </a:solidFill>
                <a:effectLst/>
                <a:latin typeface="Google Sans"/>
              </a:rPr>
              <a:t>Data Dynamics &amp; Data Management</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5894B95D-3678-6C3D-08B0-5366631EB058}"/>
              </a:ext>
            </a:extLst>
          </p:cNvPr>
          <p:cNvSpPr>
            <a:spLocks noGrp="1"/>
          </p:cNvSpPr>
          <p:nvPr>
            <p:ph idx="1"/>
          </p:nvPr>
        </p:nvSpPr>
        <p:spPr/>
        <p:txBody>
          <a:bodyPr/>
          <a:lstStyle/>
          <a:p>
            <a:pPr algn="l"/>
            <a:r>
              <a:rPr lang="en-US" b="0" i="0" dirty="0">
                <a:solidFill>
                  <a:srgbClr val="1F1F1F"/>
                </a:solidFill>
                <a:effectLst/>
                <a:latin typeface="Google Sans"/>
              </a:rPr>
              <a:t>Data Dynamics:</a:t>
            </a:r>
          </a:p>
          <a:p>
            <a:pPr algn="l">
              <a:buFont typeface="Arial" panose="020B0604020202020204" pitchFamily="34" charset="0"/>
              <a:buChar char="•"/>
            </a:pPr>
            <a:r>
              <a:rPr lang="en-US" b="0" i="0" dirty="0">
                <a:solidFill>
                  <a:srgbClr val="1F1F1F"/>
                </a:solidFill>
                <a:effectLst/>
                <a:latin typeface="Google Sans"/>
              </a:rPr>
              <a:t>Static data: Remains unchanged over time (e.g., historical sales data).</a:t>
            </a:r>
          </a:p>
          <a:p>
            <a:pPr algn="l">
              <a:buFont typeface="Arial" panose="020B0604020202020204" pitchFamily="34" charset="0"/>
              <a:buChar char="•"/>
            </a:pPr>
            <a:r>
              <a:rPr lang="en-US" b="0" i="0" dirty="0">
                <a:solidFill>
                  <a:srgbClr val="1F1F1F"/>
                </a:solidFill>
                <a:effectLst/>
                <a:latin typeface="Google Sans"/>
              </a:rPr>
              <a:t>Streaming data: Continuously generated and requires real-time processing (e.g., sensor data, social media feeds).</a:t>
            </a:r>
          </a:p>
          <a:p>
            <a:pPr algn="l"/>
            <a:r>
              <a:rPr lang="en-US" b="0" i="0" dirty="0">
                <a:solidFill>
                  <a:srgbClr val="1F1F1F"/>
                </a:solidFill>
                <a:effectLst/>
                <a:latin typeface="Google Sans"/>
              </a:rPr>
              <a:t>Data Management:</a:t>
            </a:r>
          </a:p>
          <a:p>
            <a:pPr algn="l">
              <a:buFont typeface="Arial" panose="020B0604020202020204" pitchFamily="34" charset="0"/>
              <a:buChar char="•"/>
            </a:pPr>
            <a:r>
              <a:rPr lang="en-US" b="0" i="0" dirty="0">
                <a:solidFill>
                  <a:srgbClr val="1F1F1F"/>
                </a:solidFill>
                <a:effectLst/>
                <a:latin typeface="Google Sans"/>
              </a:rPr>
              <a:t>Data acquisition: Collecting data from various sources (e.g., databases, sensors, web APIs).</a:t>
            </a:r>
          </a:p>
          <a:p>
            <a:pPr algn="l">
              <a:buFont typeface="Arial" panose="020B0604020202020204" pitchFamily="34" charset="0"/>
              <a:buChar char="•"/>
            </a:pPr>
            <a:r>
              <a:rPr lang="en-US" b="0" i="0" dirty="0">
                <a:solidFill>
                  <a:srgbClr val="1F1F1F"/>
                </a:solidFill>
                <a:effectLst/>
                <a:latin typeface="Google Sans"/>
              </a:rPr>
              <a:t>Data storage: Choosing appropriate storage solutions based on data type and volume (e.g., relational databases, cloud storage).</a:t>
            </a:r>
          </a:p>
          <a:p>
            <a:pPr algn="l">
              <a:buFont typeface="Arial" panose="020B0604020202020204" pitchFamily="34" charset="0"/>
              <a:buChar char="•"/>
            </a:pPr>
            <a:r>
              <a:rPr lang="en-US" b="0" i="0" dirty="0">
                <a:solidFill>
                  <a:srgbClr val="1F1F1F"/>
                </a:solidFill>
                <a:effectLst/>
                <a:latin typeface="Google Sans"/>
              </a:rPr>
              <a:t>Data management: Organizing, maintaining, and securing data throughout its lifecycle.</a:t>
            </a:r>
          </a:p>
          <a:p>
            <a:endParaRPr lang="en-US" dirty="0"/>
          </a:p>
        </p:txBody>
      </p:sp>
    </p:spTree>
    <p:extLst>
      <p:ext uri="{BB962C8B-B14F-4D97-AF65-F5344CB8AC3E}">
        <p14:creationId xmlns:p14="http://schemas.microsoft.com/office/powerpoint/2010/main" val="368616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92FD-38E0-E7C8-908F-C3D46D1E3297}"/>
              </a:ext>
            </a:extLst>
          </p:cNvPr>
          <p:cNvSpPr>
            <a:spLocks noGrp="1"/>
          </p:cNvSpPr>
          <p:nvPr>
            <p:ph type="title"/>
          </p:nvPr>
        </p:nvSpPr>
        <p:spPr/>
        <p:txBody>
          <a:bodyPr/>
          <a:lstStyle/>
          <a:p>
            <a:r>
              <a:rPr lang="en-US" b="0" i="0" dirty="0">
                <a:solidFill>
                  <a:srgbClr val="1F1F1F"/>
                </a:solidFill>
                <a:effectLst/>
                <a:latin typeface="Google Sans"/>
              </a:rPr>
              <a:t>Data Science Tools</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E69770D6-EA63-4A42-3D62-F03BA592C36D}"/>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Programming languages: R, Python, Java, Scala, C/C++.</a:t>
            </a:r>
          </a:p>
          <a:p>
            <a:pPr algn="l">
              <a:buFont typeface="Arial" panose="020B0604020202020204" pitchFamily="34" charset="0"/>
              <a:buChar char="•"/>
            </a:pPr>
            <a:r>
              <a:rPr lang="en-US" b="0" i="0" dirty="0">
                <a:solidFill>
                  <a:srgbClr val="1F1F1F"/>
                </a:solidFill>
                <a:effectLst/>
                <a:latin typeface="Google Sans"/>
              </a:rPr>
              <a:t>Statistical software: SAS, SPSS, </a:t>
            </a:r>
            <a:r>
              <a:rPr lang="en-US" b="0" i="0" dirty="0" err="1">
                <a:solidFill>
                  <a:srgbClr val="1F1F1F"/>
                </a:solidFill>
                <a:effectLst/>
                <a:latin typeface="Google Sans"/>
              </a:rPr>
              <a:t>Matlab</a:t>
            </a:r>
            <a:r>
              <a:rPr lang="en-US" b="0" i="0" dirty="0">
                <a:solidFill>
                  <a:srgbClr val="1F1F1F"/>
                </a:solidFill>
                <a:effectLst/>
                <a:latin typeface="Google Sans"/>
              </a:rPr>
              <a:t>.</a:t>
            </a:r>
          </a:p>
          <a:p>
            <a:pPr algn="l">
              <a:buFont typeface="Arial" panose="020B0604020202020204" pitchFamily="34" charset="0"/>
              <a:buChar char="•"/>
            </a:pPr>
            <a:r>
              <a:rPr lang="en-US" b="0" i="0" dirty="0">
                <a:solidFill>
                  <a:srgbClr val="1F1F1F"/>
                </a:solidFill>
                <a:effectLst/>
                <a:latin typeface="Google Sans"/>
              </a:rPr>
              <a:t>Database management systems: SQL, MySQL, PostgreSQL.</a:t>
            </a:r>
          </a:p>
          <a:p>
            <a:pPr algn="l">
              <a:buFont typeface="Arial" panose="020B0604020202020204" pitchFamily="34" charset="0"/>
              <a:buChar char="•"/>
            </a:pPr>
            <a:r>
              <a:rPr lang="en-US" b="0" i="0" dirty="0">
                <a:solidFill>
                  <a:srgbClr val="1F1F1F"/>
                </a:solidFill>
                <a:effectLst/>
                <a:latin typeface="Google Sans"/>
              </a:rPr>
              <a:t>Big data frameworks: Hadoop, Hive, Pig, Spark.</a:t>
            </a:r>
          </a:p>
          <a:p>
            <a:pPr algn="l">
              <a:buFont typeface="Arial" panose="020B0604020202020204" pitchFamily="34" charset="0"/>
              <a:buChar char="•"/>
            </a:pPr>
            <a:r>
              <a:rPr lang="en-US" b="0" i="0" dirty="0">
                <a:solidFill>
                  <a:srgbClr val="1F1F1F"/>
                </a:solidFill>
                <a:effectLst/>
                <a:latin typeface="Google Sans"/>
              </a:rPr>
              <a:t>Data visualization tools: Tableau, Power BI, ggplot2.</a:t>
            </a:r>
          </a:p>
          <a:p>
            <a:pPr algn="l">
              <a:buFont typeface="Arial" panose="020B0604020202020204" pitchFamily="34" charset="0"/>
              <a:buChar char="•"/>
            </a:pPr>
            <a:r>
              <a:rPr lang="en-US" b="0" i="0" dirty="0">
                <a:solidFill>
                  <a:srgbClr val="1F1F1F"/>
                </a:solidFill>
                <a:effectLst/>
                <a:latin typeface="Google Sans"/>
              </a:rPr>
              <a:t>Machine learning libraries: TensorFlow, </a:t>
            </a:r>
            <a:r>
              <a:rPr lang="en-US" b="0" i="0" dirty="0" err="1">
                <a:solidFill>
                  <a:srgbClr val="1F1F1F"/>
                </a:solidFill>
                <a:effectLst/>
                <a:latin typeface="Google Sans"/>
              </a:rPr>
              <a:t>PyTorch</a:t>
            </a:r>
            <a:r>
              <a:rPr lang="en-US" b="0" i="0" dirty="0">
                <a:solidFill>
                  <a:srgbClr val="1F1F1F"/>
                </a:solidFill>
                <a:effectLst/>
                <a:latin typeface="Google Sans"/>
              </a:rPr>
              <a:t>, scikit-learn.</a:t>
            </a:r>
          </a:p>
          <a:p>
            <a:pPr algn="l">
              <a:buFont typeface="Arial" panose="020B0604020202020204" pitchFamily="34" charset="0"/>
              <a:buChar char="•"/>
            </a:pPr>
            <a:r>
              <a:rPr lang="en-US" b="0" i="0" dirty="0">
                <a:solidFill>
                  <a:srgbClr val="1F1F1F"/>
                </a:solidFill>
                <a:effectLst/>
                <a:latin typeface="Google Sans"/>
              </a:rPr>
              <a:t>Web development tools: HTML, CSS, JavaScript.</a:t>
            </a:r>
          </a:p>
          <a:p>
            <a:pPr algn="l">
              <a:buFont typeface="Arial" panose="020B0604020202020204" pitchFamily="34" charset="0"/>
              <a:buChar char="•"/>
            </a:pPr>
            <a:r>
              <a:rPr lang="en-US" b="0" i="0" dirty="0">
                <a:solidFill>
                  <a:srgbClr val="1F1F1F"/>
                </a:solidFill>
                <a:effectLst/>
                <a:latin typeface="Google Sans"/>
              </a:rPr>
              <a:t>Data cleansing tools: </a:t>
            </a:r>
            <a:r>
              <a:rPr lang="en-US" b="0" i="0" dirty="0" err="1">
                <a:solidFill>
                  <a:srgbClr val="1F1F1F"/>
                </a:solidFill>
                <a:effectLst/>
                <a:latin typeface="Google Sans"/>
              </a:rPr>
              <a:t>OpenRefine</a:t>
            </a:r>
            <a:r>
              <a:rPr lang="en-US" b="0" i="0" dirty="0">
                <a:solidFill>
                  <a:srgbClr val="1F1F1F"/>
                </a:solidFill>
                <a:effectLst/>
                <a:latin typeface="Google Sans"/>
              </a:rPr>
              <a:t>, Trifacta Wrangler.</a:t>
            </a:r>
          </a:p>
          <a:p>
            <a:pPr algn="l">
              <a:buFont typeface="Arial" panose="020B0604020202020204" pitchFamily="34" charset="0"/>
              <a:buChar char="•"/>
            </a:pPr>
            <a:r>
              <a:rPr lang="en-US" b="0" i="0" dirty="0">
                <a:solidFill>
                  <a:srgbClr val="1F1F1F"/>
                </a:solidFill>
                <a:effectLst/>
                <a:latin typeface="Google Sans"/>
              </a:rPr>
              <a:t>GIS tools: ArcMap, QGIS.</a:t>
            </a:r>
          </a:p>
        </p:txBody>
      </p:sp>
    </p:spTree>
    <p:extLst>
      <p:ext uri="{BB962C8B-B14F-4D97-AF65-F5344CB8AC3E}">
        <p14:creationId xmlns:p14="http://schemas.microsoft.com/office/powerpoint/2010/main" val="332010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4F55-276D-B839-1815-368F2E78DAFC}"/>
              </a:ext>
            </a:extLst>
          </p:cNvPr>
          <p:cNvSpPr>
            <a:spLocks noGrp="1"/>
          </p:cNvSpPr>
          <p:nvPr>
            <p:ph type="title"/>
          </p:nvPr>
        </p:nvSpPr>
        <p:spPr/>
        <p:txBody>
          <a:bodyPr/>
          <a:lstStyle/>
          <a:p>
            <a:r>
              <a:rPr lang="en-US" b="0" i="0" dirty="0">
                <a:solidFill>
                  <a:srgbClr val="1F1F1F"/>
                </a:solidFill>
                <a:effectLst/>
                <a:latin typeface="Google Sans"/>
              </a:rPr>
              <a:t>Applications of Data Science</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F73AAFD7-152C-C43D-CB53-FE89F1AC4B6F}"/>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F1F1F"/>
                </a:solidFill>
                <a:effectLst/>
                <a:latin typeface="Google Sans"/>
              </a:rPr>
              <a:t>Business: Market research, customer segmentation, fraud detection, risk management.</a:t>
            </a:r>
          </a:p>
          <a:p>
            <a:pPr algn="l">
              <a:buFont typeface="Arial" panose="020B0604020202020204" pitchFamily="34" charset="0"/>
              <a:buChar char="•"/>
            </a:pPr>
            <a:r>
              <a:rPr lang="en-US" b="0" i="0" dirty="0">
                <a:solidFill>
                  <a:srgbClr val="1F1F1F"/>
                </a:solidFill>
                <a:effectLst/>
                <a:latin typeface="Google Sans"/>
              </a:rPr>
              <a:t>Criminal justice: Crime prediction, recidivism risk assessment, resource allocation.</a:t>
            </a:r>
          </a:p>
          <a:p>
            <a:pPr algn="l">
              <a:buFont typeface="Arial" panose="020B0604020202020204" pitchFamily="34" charset="0"/>
              <a:buChar char="•"/>
            </a:pPr>
            <a:r>
              <a:rPr lang="en-US" b="0" i="0" dirty="0">
                <a:solidFill>
                  <a:srgbClr val="1F1F1F"/>
                </a:solidFill>
                <a:effectLst/>
                <a:latin typeface="Google Sans"/>
              </a:rPr>
              <a:t>Healthcare: Disease diagnosis, personalized medicine, drug discovery.</a:t>
            </a:r>
          </a:p>
          <a:p>
            <a:pPr algn="l">
              <a:buFont typeface="Arial" panose="020B0604020202020204" pitchFamily="34" charset="0"/>
              <a:buChar char="•"/>
            </a:pPr>
            <a:r>
              <a:rPr lang="en-US" b="0" i="0" dirty="0">
                <a:solidFill>
                  <a:srgbClr val="1F1F1F"/>
                </a:solidFill>
                <a:effectLst/>
                <a:latin typeface="Google Sans"/>
              </a:rPr>
              <a:t>Industry: Predictive maintenance, process optimization, quality control.</a:t>
            </a:r>
          </a:p>
          <a:p>
            <a:pPr algn="l">
              <a:buFont typeface="Arial" panose="020B0604020202020204" pitchFamily="34" charset="0"/>
              <a:buChar char="•"/>
            </a:pPr>
            <a:r>
              <a:rPr lang="en-US" b="0" i="0" dirty="0">
                <a:solidFill>
                  <a:srgbClr val="1F1F1F"/>
                </a:solidFill>
                <a:effectLst/>
                <a:latin typeface="Google Sans"/>
              </a:rPr>
              <a:t>Education: Personalized learning, student performance prediction, educational resource development.</a:t>
            </a:r>
          </a:p>
          <a:p>
            <a:pPr algn="l">
              <a:buFont typeface="Arial" panose="020B0604020202020204" pitchFamily="34" charset="0"/>
              <a:buChar char="•"/>
            </a:pPr>
            <a:r>
              <a:rPr lang="en-US" b="0" i="0" dirty="0">
                <a:solidFill>
                  <a:srgbClr val="1F1F1F"/>
                </a:solidFill>
                <a:effectLst/>
                <a:latin typeface="Google Sans"/>
              </a:rPr>
              <a:t>Internet of Things (IoT): Sensor data analysis, smart city management, connected devices optimization.</a:t>
            </a:r>
          </a:p>
          <a:p>
            <a:pPr algn="l">
              <a:buFont typeface="Arial" panose="020B0604020202020204" pitchFamily="34" charset="0"/>
              <a:buChar char="•"/>
            </a:pPr>
            <a:r>
              <a:rPr lang="en-US" b="0" i="0" dirty="0">
                <a:solidFill>
                  <a:srgbClr val="1F1F1F"/>
                </a:solidFill>
                <a:effectLst/>
                <a:latin typeface="Google Sans"/>
              </a:rPr>
              <a:t>Politics: Voter behavior analysis, campaign optimization, policy evaluation.</a:t>
            </a:r>
          </a:p>
        </p:txBody>
      </p:sp>
    </p:spTree>
    <p:extLst>
      <p:ext uri="{BB962C8B-B14F-4D97-AF65-F5344CB8AC3E}">
        <p14:creationId xmlns:p14="http://schemas.microsoft.com/office/powerpoint/2010/main" val="98485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17A1-A47E-D931-A8E8-5C2E4B47CEB4}"/>
              </a:ext>
            </a:extLst>
          </p:cNvPr>
          <p:cNvSpPr>
            <a:spLocks noGrp="1"/>
          </p:cNvSpPr>
          <p:nvPr>
            <p:ph type="title"/>
          </p:nvPr>
        </p:nvSpPr>
        <p:spPr/>
        <p:txBody>
          <a:bodyPr/>
          <a:lstStyle/>
          <a:p>
            <a:r>
              <a:rPr lang="en-US" dirty="0"/>
              <a:t>Types of Analytics</a:t>
            </a:r>
          </a:p>
        </p:txBody>
      </p:sp>
      <p:sp>
        <p:nvSpPr>
          <p:cNvPr id="3" name="Content Placeholder 2">
            <a:extLst>
              <a:ext uri="{FF2B5EF4-FFF2-40B4-BE49-F238E27FC236}">
                <a16:creationId xmlns:a16="http://schemas.microsoft.com/office/drawing/2014/main" id="{0B837F73-BE72-03D2-CACE-6E036F0CFD72}"/>
              </a:ext>
            </a:extLst>
          </p:cNvPr>
          <p:cNvSpPr>
            <a:spLocks noGrp="1"/>
          </p:cNvSpPr>
          <p:nvPr>
            <p:ph idx="1"/>
          </p:nvPr>
        </p:nvSpPr>
        <p:spPr/>
        <p:txBody>
          <a:bodyPr/>
          <a:lstStyle/>
          <a:p>
            <a:pPr algn="l"/>
            <a:r>
              <a:rPr lang="en-US" b="1" i="0" dirty="0">
                <a:solidFill>
                  <a:srgbClr val="374151"/>
                </a:solidFill>
                <a:effectLst/>
                <a:latin typeface="Söhne"/>
              </a:rPr>
              <a:t>Descriptive Analytics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Descriptive analytics focuses on summarizing historical data to understand what has happened in the past. It involves organizing, aggregating, and visualizing data to provide insights into trends, patterns, and relationships.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retail company analyzes sales data from the past year to identify trends in customer purchasing behavior. They create visualizations and reports to understand which products are selling well, peak sales periods, and customer demographics.</a:t>
            </a:r>
          </a:p>
          <a:p>
            <a:endParaRPr lang="en-US" dirty="0"/>
          </a:p>
        </p:txBody>
      </p:sp>
    </p:spTree>
    <p:extLst>
      <p:ext uri="{BB962C8B-B14F-4D97-AF65-F5344CB8AC3E}">
        <p14:creationId xmlns:p14="http://schemas.microsoft.com/office/powerpoint/2010/main" val="236688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AC9-DB82-E8F7-6786-BFA6A5E5261D}"/>
              </a:ext>
            </a:extLst>
          </p:cNvPr>
          <p:cNvSpPr>
            <a:spLocks noGrp="1"/>
          </p:cNvSpPr>
          <p:nvPr>
            <p:ph type="title"/>
          </p:nvPr>
        </p:nvSpPr>
        <p:spPr/>
        <p:txBody>
          <a:bodyPr/>
          <a:lstStyle/>
          <a:p>
            <a:r>
              <a:rPr lang="en-US" b="1" i="0" dirty="0">
                <a:solidFill>
                  <a:srgbClr val="374151"/>
                </a:solidFill>
                <a:effectLst/>
                <a:latin typeface="Söhne"/>
              </a:rPr>
              <a:t>Predictive Analytics</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39CFF85-3618-CCA9-B43C-57331BF593A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Predictive analytics involves using statistical and machine learning algorithms to forecast future outcomes based on historical data and trends. It leverages techniques such as regression analysis, time series forecasting, and machine learning models to predict probabilities and make informed decisions about future events or trends.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An insurance company uses predictive analytics to assess the risk of policyholders filing claims in the future. By analyzing historical claims data along with demographic and lifestyle factors, the company can predict the likelihood of future claims and adjust premiums accordingly.</a:t>
            </a:r>
          </a:p>
          <a:p>
            <a:endParaRPr lang="en-US" dirty="0"/>
          </a:p>
        </p:txBody>
      </p:sp>
    </p:spTree>
    <p:extLst>
      <p:ext uri="{BB962C8B-B14F-4D97-AF65-F5344CB8AC3E}">
        <p14:creationId xmlns:p14="http://schemas.microsoft.com/office/powerpoint/2010/main" val="304741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4C17-19CB-64E2-3008-D1CA094EC4A7}"/>
              </a:ext>
            </a:extLst>
          </p:cNvPr>
          <p:cNvSpPr>
            <a:spLocks noGrp="1"/>
          </p:cNvSpPr>
          <p:nvPr>
            <p:ph type="title"/>
          </p:nvPr>
        </p:nvSpPr>
        <p:spPr/>
        <p:txBody>
          <a:bodyPr/>
          <a:lstStyle/>
          <a:p>
            <a:r>
              <a:rPr lang="en-US" b="1" i="0" dirty="0">
                <a:solidFill>
                  <a:srgbClr val="374151"/>
                </a:solidFill>
                <a:effectLst/>
                <a:latin typeface="Söhne"/>
              </a:rPr>
              <a:t>Prescriptive Analytics</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7FFB874C-167A-CF04-DC2A-0AF3F7CD7910}"/>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Prescriptive analytics goes beyond predicting future outcomes to recommend actions or decisions that can optimize results or achieve specific objectives. It involves analyzing data, evaluating different scenarios, and recommending the best course of action based on predefined criteria or business rules.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transportation company uses prescriptive analytics to optimize delivery routes and schedules. By analyzing factors such as traffic patterns, weather conditions, and delivery priorities, the company can recommend the most efficient routes and schedules to minimize costs and improve customer satisfaction.</a:t>
            </a:r>
          </a:p>
          <a:p>
            <a:endParaRPr lang="en-US" dirty="0"/>
          </a:p>
        </p:txBody>
      </p:sp>
    </p:spTree>
    <p:extLst>
      <p:ext uri="{BB962C8B-B14F-4D97-AF65-F5344CB8AC3E}">
        <p14:creationId xmlns:p14="http://schemas.microsoft.com/office/powerpoint/2010/main" val="295805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BC66-DDE4-0CE4-B372-01FD3EBFD08B}"/>
              </a:ext>
            </a:extLst>
          </p:cNvPr>
          <p:cNvSpPr>
            <a:spLocks noGrp="1"/>
          </p:cNvSpPr>
          <p:nvPr>
            <p:ph type="title"/>
          </p:nvPr>
        </p:nvSpPr>
        <p:spPr/>
        <p:txBody>
          <a:bodyPr/>
          <a:lstStyle/>
          <a:p>
            <a:r>
              <a:rPr lang="en-US" b="1" i="0" dirty="0">
                <a:effectLst/>
                <a:latin typeface="Söhne"/>
              </a:rPr>
              <a:t>Diagnostic Analytics</a:t>
            </a:r>
            <a:endParaRPr lang="en-US" dirty="0"/>
          </a:p>
        </p:txBody>
      </p:sp>
      <p:sp>
        <p:nvSpPr>
          <p:cNvPr id="3" name="Content Placeholder 2">
            <a:extLst>
              <a:ext uri="{FF2B5EF4-FFF2-40B4-BE49-F238E27FC236}">
                <a16:creationId xmlns:a16="http://schemas.microsoft.com/office/drawing/2014/main" id="{B85A3A68-299A-6A05-F328-EBEE01A5AF09}"/>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Diagnostic analytics aims to understand why certain events or outcomes occurred by identifying the root causes behind them. It involves analyzing historical data to uncover correlations and causal relationships between variables.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manufacturing company uses diagnostic analytics to identify the root causes of defects in its production process. By analyzing production data and quality control metrics, the company can pinpoint factors such as machine malfunctions, operator errors, or raw material issues that contribute to defects and take corrective actions to improve product quality.</a:t>
            </a:r>
          </a:p>
          <a:p>
            <a:endParaRPr lang="en-US" dirty="0"/>
          </a:p>
        </p:txBody>
      </p:sp>
    </p:spTree>
    <p:extLst>
      <p:ext uri="{BB962C8B-B14F-4D97-AF65-F5344CB8AC3E}">
        <p14:creationId xmlns:p14="http://schemas.microsoft.com/office/powerpoint/2010/main" val="361307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7B2D-E240-97CE-B22B-675F33FDC105}"/>
              </a:ext>
            </a:extLst>
          </p:cNvPr>
          <p:cNvSpPr>
            <a:spLocks noGrp="1"/>
          </p:cNvSpPr>
          <p:nvPr>
            <p:ph type="title"/>
          </p:nvPr>
        </p:nvSpPr>
        <p:spPr/>
        <p:txBody>
          <a:bodyPr/>
          <a:lstStyle/>
          <a:p>
            <a:r>
              <a:rPr lang="en-US" dirty="0"/>
              <a:t>What is Data</a:t>
            </a:r>
          </a:p>
        </p:txBody>
      </p:sp>
      <p:sp>
        <p:nvSpPr>
          <p:cNvPr id="3" name="Content Placeholder 2">
            <a:extLst>
              <a:ext uri="{FF2B5EF4-FFF2-40B4-BE49-F238E27FC236}">
                <a16:creationId xmlns:a16="http://schemas.microsoft.com/office/drawing/2014/main" id="{82F8BF79-BFA3-47EF-8F5C-D2A22B642DCC}"/>
              </a:ext>
            </a:extLst>
          </p:cNvPr>
          <p:cNvSpPr>
            <a:spLocks noGrp="1"/>
          </p:cNvSpPr>
          <p:nvPr>
            <p:ph idx="1"/>
          </p:nvPr>
        </p:nvSpPr>
        <p:spPr/>
        <p:txBody>
          <a:bodyPr/>
          <a:lstStyle/>
          <a:p>
            <a:r>
              <a:rPr lang="en-US" dirty="0"/>
              <a:t>When we talk about data analytics what comes to your mind?</a:t>
            </a:r>
          </a:p>
          <a:p>
            <a:endParaRPr lang="en-US" dirty="0"/>
          </a:p>
        </p:txBody>
      </p:sp>
    </p:spTree>
    <p:extLst>
      <p:ext uri="{BB962C8B-B14F-4D97-AF65-F5344CB8AC3E}">
        <p14:creationId xmlns:p14="http://schemas.microsoft.com/office/powerpoint/2010/main" val="231548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65A-2473-2EC0-C5DA-CC43D94AB12E}"/>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F5DDCD8E-0D72-9585-80E3-FC397561CA5C}"/>
              </a:ext>
            </a:extLst>
          </p:cNvPr>
          <p:cNvSpPr>
            <a:spLocks noGrp="1"/>
          </p:cNvSpPr>
          <p:nvPr>
            <p:ph idx="1"/>
          </p:nvPr>
        </p:nvSpPr>
        <p:spPr/>
        <p:txBody>
          <a:bodyPr/>
          <a:lstStyle/>
          <a:p>
            <a:r>
              <a:rPr lang="en-US" dirty="0"/>
              <a:t>Challenge: Sevenett wants to improve its decision-making processes, optimize inventory management, and enhance customer satisfaction. They realize the potential of data analysis in achieving these goals and decide to introduce data analysis techniques into their operations.</a:t>
            </a:r>
          </a:p>
          <a:p>
            <a:r>
              <a:rPr lang="en-US" dirty="0"/>
              <a:t>Objective: The objective of this case study is to illustrate how the introduction of data analysis can benefit Sevenett in various aspects of their business.</a:t>
            </a:r>
          </a:p>
          <a:p>
            <a:r>
              <a:rPr lang="en-US" dirty="0"/>
              <a:t>1) Suggest the implementation steps you would apply</a:t>
            </a:r>
          </a:p>
          <a:p>
            <a:r>
              <a:rPr lang="en-US" dirty="0"/>
              <a:t>2) What would be the results and benefits of implanting this project?</a:t>
            </a:r>
          </a:p>
        </p:txBody>
      </p:sp>
    </p:spTree>
    <p:extLst>
      <p:ext uri="{BB962C8B-B14F-4D97-AF65-F5344CB8AC3E}">
        <p14:creationId xmlns:p14="http://schemas.microsoft.com/office/powerpoint/2010/main" val="357128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F9CF-E8A7-9FB9-26D5-29F3BBAB9F55}"/>
              </a:ext>
            </a:extLst>
          </p:cNvPr>
          <p:cNvSpPr>
            <a:spLocks noGrp="1"/>
          </p:cNvSpPr>
          <p:nvPr>
            <p:ph type="title"/>
          </p:nvPr>
        </p:nvSpPr>
        <p:spPr/>
        <p:txBody>
          <a:bodyPr/>
          <a:lstStyle/>
          <a:p>
            <a:r>
              <a:rPr lang="en-US" b="1" i="0" dirty="0">
                <a:effectLst/>
                <a:latin typeface="Söhne"/>
              </a:rPr>
              <a:t>What is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C862899-9614-0B71-F98A-AB9E51752078}"/>
              </a:ext>
            </a:extLst>
          </p:cNvPr>
          <p:cNvSpPr>
            <a:spLocks noGrp="1"/>
          </p:cNvSpPr>
          <p:nvPr>
            <p:ph idx="1"/>
          </p:nvPr>
        </p:nvSpPr>
        <p:spPr/>
        <p:txBody>
          <a:bodyPr/>
          <a:lstStyle/>
          <a:p>
            <a:r>
              <a:rPr lang="en-US" b="0" i="0" dirty="0">
                <a:solidFill>
                  <a:srgbClr val="374151"/>
                </a:solidFill>
                <a:effectLst/>
                <a:latin typeface="Söhne"/>
              </a:rPr>
              <a:t>Data Analytics refers to the process of examining datasets to draw conclusions about the information they contain. This process employs various tools and techniques to identify patterns, uncover trends, and extract actionable insights from raw data.</a:t>
            </a:r>
          </a:p>
          <a:p>
            <a:pPr algn="l">
              <a:buFont typeface="Arial" panose="020B0604020202020204" pitchFamily="34" charset="0"/>
              <a:buChar char="•"/>
            </a:pPr>
            <a:r>
              <a:rPr lang="en-US" b="0" i="0" dirty="0">
                <a:solidFill>
                  <a:srgbClr val="374151"/>
                </a:solidFill>
                <a:effectLst/>
                <a:latin typeface="Söhne"/>
              </a:rPr>
              <a:t>Data analytics plays a pivotal role in decision-making processes by providing evidence-based insights. These insights enable organizations to:</a:t>
            </a:r>
          </a:p>
          <a:p>
            <a:pPr lvl="1">
              <a:buFont typeface="Arial" panose="020B0604020202020204" pitchFamily="34" charset="0"/>
              <a:buChar char="•"/>
            </a:pPr>
            <a:r>
              <a:rPr lang="en-US" b="0" i="0" dirty="0">
                <a:solidFill>
                  <a:srgbClr val="374151"/>
                </a:solidFill>
                <a:effectLst/>
                <a:latin typeface="Söhne"/>
              </a:rPr>
              <a:t>Optimize operations and increase efficiency.</a:t>
            </a:r>
          </a:p>
          <a:p>
            <a:pPr lvl="1">
              <a:buFont typeface="Arial" panose="020B0604020202020204" pitchFamily="34" charset="0"/>
              <a:buChar char="•"/>
            </a:pPr>
            <a:r>
              <a:rPr lang="en-US" b="0" i="0" dirty="0">
                <a:solidFill>
                  <a:srgbClr val="374151"/>
                </a:solidFill>
                <a:effectLst/>
                <a:latin typeface="Söhne"/>
              </a:rPr>
              <a:t>Enhance customer understanding and service.</a:t>
            </a:r>
          </a:p>
          <a:p>
            <a:pPr lvl="1">
              <a:buFont typeface="Arial" panose="020B0604020202020204" pitchFamily="34" charset="0"/>
              <a:buChar char="•"/>
            </a:pPr>
            <a:r>
              <a:rPr lang="en-US" b="0" i="0" dirty="0">
                <a:solidFill>
                  <a:srgbClr val="374151"/>
                </a:solidFill>
                <a:effectLst/>
                <a:latin typeface="Söhne"/>
              </a:rPr>
              <a:t>Make informed strategic decisions to drive growth and innovation.</a:t>
            </a:r>
          </a:p>
          <a:p>
            <a:endParaRPr lang="en-US" dirty="0"/>
          </a:p>
        </p:txBody>
      </p:sp>
    </p:spTree>
    <p:extLst>
      <p:ext uri="{BB962C8B-B14F-4D97-AF65-F5344CB8AC3E}">
        <p14:creationId xmlns:p14="http://schemas.microsoft.com/office/powerpoint/2010/main" val="273879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14A1-A31E-3581-D5D1-30AEBA604998}"/>
              </a:ext>
            </a:extLst>
          </p:cNvPr>
          <p:cNvSpPr>
            <a:spLocks noGrp="1"/>
          </p:cNvSpPr>
          <p:nvPr>
            <p:ph type="title"/>
          </p:nvPr>
        </p:nvSpPr>
        <p:spPr/>
        <p:txBody>
          <a:bodyPr/>
          <a:lstStyle/>
          <a:p>
            <a:r>
              <a:rPr lang="en-US" b="0" i="0" dirty="0">
                <a:solidFill>
                  <a:srgbClr val="1F1F1F"/>
                </a:solidFill>
                <a:effectLst/>
                <a:latin typeface="Google Sans"/>
              </a:rPr>
              <a:t>Data Science</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3939AF99-4470-0CCA-B5C3-EBD96D4371D5}"/>
              </a:ext>
            </a:extLst>
          </p:cNvPr>
          <p:cNvSpPr>
            <a:spLocks noGrp="1"/>
          </p:cNvSpPr>
          <p:nvPr>
            <p:ph idx="1"/>
          </p:nvPr>
        </p:nvSpPr>
        <p:spPr/>
        <p:txBody>
          <a:bodyPr/>
          <a:lstStyle/>
          <a:p>
            <a:r>
              <a:rPr lang="en-US" b="0" i="0" dirty="0">
                <a:solidFill>
                  <a:srgbClr val="1F1F1F"/>
                </a:solidFill>
                <a:effectLst/>
                <a:latin typeface="Google Sans"/>
              </a:rPr>
              <a:t>Data science is an interdisciplinary field that involves extracting knowledge and insights from data using various methods, tools, and algorithms. It helps in identifying patterns, trends, and relationships within data to solve complex problems and make informed decisions across various domains.</a:t>
            </a:r>
            <a:endParaRPr lang="en-US" dirty="0"/>
          </a:p>
        </p:txBody>
      </p:sp>
    </p:spTree>
    <p:extLst>
      <p:ext uri="{BB962C8B-B14F-4D97-AF65-F5344CB8AC3E}">
        <p14:creationId xmlns:p14="http://schemas.microsoft.com/office/powerpoint/2010/main" val="341312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87F8-25D6-A834-8E23-451F5280F2E6}"/>
              </a:ext>
            </a:extLst>
          </p:cNvPr>
          <p:cNvSpPr>
            <a:spLocks noGrp="1"/>
          </p:cNvSpPr>
          <p:nvPr>
            <p:ph type="title"/>
          </p:nvPr>
        </p:nvSpPr>
        <p:spPr/>
        <p:txBody>
          <a:bodyPr>
            <a:normAutofit fontScale="90000"/>
          </a:bodyPr>
          <a:lstStyle/>
          <a:p>
            <a:r>
              <a:rPr lang="en-US" b="0" i="0" dirty="0">
                <a:effectLst/>
                <a:latin typeface="Söhne"/>
              </a:rPr>
              <a:t>Key Components of Data Analytics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451F825F-D4D2-A9E9-4D0C-E32C0D623E37}"/>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Data Collection</a:t>
            </a:r>
            <a:r>
              <a:rPr lang="en-US" b="0" i="0" dirty="0">
                <a:solidFill>
                  <a:srgbClr val="374151"/>
                </a:solidFill>
                <a:effectLst/>
                <a:latin typeface="Söhne"/>
              </a:rPr>
              <a:t>: The process of gathering information from various sources, including internal databases, online transactions, and social media.</a:t>
            </a:r>
          </a:p>
          <a:p>
            <a:pPr algn="l">
              <a:buFont typeface="Arial" panose="020B0604020202020204" pitchFamily="34" charset="0"/>
              <a:buChar char="•"/>
            </a:pPr>
            <a:r>
              <a:rPr lang="en-US" b="1" i="0" dirty="0">
                <a:solidFill>
                  <a:srgbClr val="374151"/>
                </a:solidFill>
                <a:effectLst/>
                <a:latin typeface="Söhne"/>
              </a:rPr>
              <a:t>Data Processing</a:t>
            </a:r>
            <a:r>
              <a:rPr lang="en-US" b="0" i="0" dirty="0">
                <a:solidFill>
                  <a:srgbClr val="374151"/>
                </a:solidFill>
                <a:effectLst/>
                <a:latin typeface="Söhne"/>
              </a:rPr>
              <a:t>: Transforming raw data into a more usable format through cleaning and structuring.</a:t>
            </a:r>
          </a:p>
          <a:p>
            <a:pPr algn="l">
              <a:buFont typeface="Arial" panose="020B0604020202020204" pitchFamily="34" charset="0"/>
              <a:buChar char="•"/>
            </a:pPr>
            <a:r>
              <a:rPr lang="en-US" b="1" i="0" dirty="0">
                <a:solidFill>
                  <a:srgbClr val="374151"/>
                </a:solidFill>
                <a:effectLst/>
                <a:latin typeface="Söhne"/>
              </a:rPr>
              <a:t>Data Analysis</a:t>
            </a:r>
            <a:r>
              <a:rPr lang="en-US" b="0" i="0" dirty="0">
                <a:solidFill>
                  <a:srgbClr val="374151"/>
                </a:solidFill>
                <a:effectLst/>
                <a:latin typeface="Söhne"/>
              </a:rPr>
              <a:t>: Applying statistical analysis and algorithms to interpret and draw conclusions from processed data.</a:t>
            </a:r>
          </a:p>
          <a:p>
            <a:pPr algn="l">
              <a:buFont typeface="Arial" panose="020B0604020202020204" pitchFamily="34" charset="0"/>
              <a:buChar char="•"/>
            </a:pPr>
            <a:r>
              <a:rPr lang="en-US" b="1" i="0" dirty="0">
                <a:solidFill>
                  <a:srgbClr val="374151"/>
                </a:solidFill>
                <a:effectLst/>
                <a:latin typeface="Söhne"/>
              </a:rPr>
              <a:t>Data Visualization</a:t>
            </a:r>
            <a:r>
              <a:rPr lang="en-US" b="0" i="0" dirty="0">
                <a:solidFill>
                  <a:srgbClr val="374151"/>
                </a:solidFill>
                <a:effectLst/>
                <a:latin typeface="Söhne"/>
              </a:rPr>
              <a:t>: Presenting data in graphical formats to easily convey insights and trends to stakeholders.</a:t>
            </a:r>
          </a:p>
          <a:p>
            <a:pPr algn="l">
              <a:buFont typeface="Arial" panose="020B0604020202020204" pitchFamily="34" charset="0"/>
              <a:buChar char="•"/>
            </a:pPr>
            <a:r>
              <a:rPr lang="en-US" b="1" i="0" dirty="0">
                <a:solidFill>
                  <a:srgbClr val="374151"/>
                </a:solidFill>
                <a:effectLst/>
                <a:latin typeface="Söhne"/>
              </a:rPr>
              <a:t>Data Interpretation</a:t>
            </a:r>
            <a:r>
              <a:rPr lang="en-US" b="0" i="0" dirty="0">
                <a:solidFill>
                  <a:srgbClr val="374151"/>
                </a:solidFill>
                <a:effectLst/>
                <a:latin typeface="Söhne"/>
              </a:rPr>
              <a:t>: Understanding and communicating the significance of data analysis outcomes to inform decision-making.</a:t>
            </a:r>
          </a:p>
        </p:txBody>
      </p:sp>
    </p:spTree>
    <p:extLst>
      <p:ext uri="{BB962C8B-B14F-4D97-AF65-F5344CB8AC3E}">
        <p14:creationId xmlns:p14="http://schemas.microsoft.com/office/powerpoint/2010/main" val="32904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BA97-47D2-975F-2957-3964D9274A77}"/>
              </a:ext>
            </a:extLst>
          </p:cNvPr>
          <p:cNvSpPr>
            <a:spLocks noGrp="1"/>
          </p:cNvSpPr>
          <p:nvPr>
            <p:ph type="title"/>
          </p:nvPr>
        </p:nvSpPr>
        <p:spPr/>
        <p:txBody>
          <a:bodyPr/>
          <a:lstStyle/>
          <a:p>
            <a:r>
              <a:rPr lang="en-US" b="1" i="0" dirty="0">
                <a:effectLst/>
                <a:latin typeface="Söhne"/>
              </a:rPr>
              <a:t>Significance of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AEE00B7-56CA-F440-E0F6-3021D90CE25E}"/>
              </a:ext>
            </a:extLst>
          </p:cNvPr>
          <p:cNvSpPr>
            <a:spLocks noGrp="1"/>
          </p:cNvSpPr>
          <p:nvPr>
            <p:ph idx="1"/>
          </p:nvPr>
        </p:nvSpPr>
        <p:spPr/>
        <p:txBody>
          <a:bodyPr/>
          <a:lstStyle/>
          <a:p>
            <a:pPr algn="l"/>
            <a:r>
              <a:rPr lang="en-US" b="0" i="0" dirty="0">
                <a:effectLst/>
                <a:latin typeface="Söhne"/>
              </a:rPr>
              <a:t>Influence Across Various Sectors</a:t>
            </a:r>
          </a:p>
          <a:p>
            <a:pPr algn="l">
              <a:buFont typeface="Arial" panose="020B0604020202020204" pitchFamily="34" charset="0"/>
              <a:buChar char="•"/>
            </a:pPr>
            <a:r>
              <a:rPr lang="en-US" b="1" i="0" dirty="0">
                <a:solidFill>
                  <a:srgbClr val="374151"/>
                </a:solidFill>
                <a:effectLst/>
                <a:latin typeface="Söhne"/>
              </a:rPr>
              <a:t>Healthcare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Improves patient care through predictive analytics, identifying risk factors, and personalizing treatment plans.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Using data analytics to predict outbreaks, improve diagnostics, and enhance the efficiency of healthcare delivery.</a:t>
            </a:r>
          </a:p>
          <a:p>
            <a:pPr algn="l">
              <a:buFont typeface="Arial" panose="020B0604020202020204" pitchFamily="34" charset="0"/>
              <a:buChar char="•"/>
            </a:pPr>
            <a:r>
              <a:rPr lang="en-US" b="1" i="0" dirty="0">
                <a:solidFill>
                  <a:srgbClr val="374151"/>
                </a:solidFill>
                <a:effectLst/>
                <a:latin typeface="Söhne"/>
              </a:rPr>
              <a:t>Finance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Enhances risk management, detects fraud in real-time, and personalizes customer services.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Financial institutions use analytics for credit scoring, market analysis, and algorithmic trading to maximize profits and reduce losses.</a:t>
            </a:r>
          </a:p>
          <a:p>
            <a:endParaRPr lang="en-US" dirty="0"/>
          </a:p>
        </p:txBody>
      </p:sp>
    </p:spTree>
    <p:extLst>
      <p:ext uri="{BB962C8B-B14F-4D97-AF65-F5344CB8AC3E}">
        <p14:creationId xmlns:p14="http://schemas.microsoft.com/office/powerpoint/2010/main" val="97252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DECF-0867-7C1A-F9D5-8416A159337D}"/>
              </a:ext>
            </a:extLst>
          </p:cNvPr>
          <p:cNvSpPr>
            <a:spLocks noGrp="1"/>
          </p:cNvSpPr>
          <p:nvPr>
            <p:ph type="title"/>
          </p:nvPr>
        </p:nvSpPr>
        <p:spPr/>
        <p:txBody>
          <a:bodyPr/>
          <a:lstStyle/>
          <a:p>
            <a:r>
              <a:rPr lang="en-US" b="1" i="0" dirty="0">
                <a:effectLst/>
                <a:latin typeface="Söhne"/>
              </a:rPr>
              <a:t>Significance of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C92D774B-076D-B3BE-20FD-094F09094F29}"/>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Marketing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Drives targeted advertising, optimizes marketing campaigns, and improves customer relationship management.</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Retailers leverage customer data to tailor marketing efforts, resulting in higher conversion rates and customer retention.</a:t>
            </a:r>
          </a:p>
          <a:p>
            <a:pPr algn="l">
              <a:buFont typeface="Arial" panose="020B0604020202020204" pitchFamily="34" charset="0"/>
              <a:buChar char="•"/>
            </a:pPr>
            <a:r>
              <a:rPr lang="en-US" b="1" i="0" dirty="0">
                <a:solidFill>
                  <a:srgbClr val="374151"/>
                </a:solidFill>
                <a:effectLst/>
                <a:latin typeface="Söhne"/>
              </a:rPr>
              <a:t>Technology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Fuels innovation in product development, improves user experience, and streamlines operations.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Tech companies use data analytics to forecast trends, enhance cybersecurity measures, and personalize user experiences across digital platforms.</a:t>
            </a:r>
          </a:p>
          <a:p>
            <a:endParaRPr lang="en-US" dirty="0"/>
          </a:p>
        </p:txBody>
      </p:sp>
    </p:spTree>
    <p:extLst>
      <p:ext uri="{BB962C8B-B14F-4D97-AF65-F5344CB8AC3E}">
        <p14:creationId xmlns:p14="http://schemas.microsoft.com/office/powerpoint/2010/main" val="228111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00F4-909E-CA9C-BCCE-1C6B9E3F9C02}"/>
              </a:ext>
            </a:extLst>
          </p:cNvPr>
          <p:cNvSpPr>
            <a:spLocks noGrp="1"/>
          </p:cNvSpPr>
          <p:nvPr>
            <p:ph type="title"/>
          </p:nvPr>
        </p:nvSpPr>
        <p:spPr/>
        <p:txBody>
          <a:bodyPr>
            <a:normAutofit fontScale="90000"/>
          </a:bodyPr>
          <a:lstStyle/>
          <a:p>
            <a:r>
              <a:rPr lang="en-US" b="1" i="0" dirty="0">
                <a:effectLst/>
                <a:latin typeface="Söhne"/>
              </a:rPr>
              <a:t>Successful Companies Utilizing Data Analytics:</a:t>
            </a:r>
            <a:endParaRPr lang="en-US" dirty="0"/>
          </a:p>
        </p:txBody>
      </p:sp>
      <p:sp>
        <p:nvSpPr>
          <p:cNvPr id="3" name="Content Placeholder 2">
            <a:extLst>
              <a:ext uri="{FF2B5EF4-FFF2-40B4-BE49-F238E27FC236}">
                <a16:creationId xmlns:a16="http://schemas.microsoft.com/office/drawing/2014/main" id="{A5A32D2B-AA36-84C4-853D-FF0F024B4CA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Amazon: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data analytics for personalized product recommendations.</a:t>
            </a:r>
          </a:p>
          <a:p>
            <a:pPr marL="742950" lvl="1" indent="-285750" algn="l">
              <a:buFont typeface="+mj-lt"/>
              <a:buAutoNum type="arabicPeriod"/>
            </a:pPr>
            <a:r>
              <a:rPr lang="en-US" b="0" i="0" dirty="0">
                <a:solidFill>
                  <a:srgbClr val="374151"/>
                </a:solidFill>
                <a:effectLst/>
                <a:latin typeface="Söhne"/>
              </a:rPr>
              <a:t>Optimizes its supply chain and logistics using predictive analytics.</a:t>
            </a:r>
          </a:p>
          <a:p>
            <a:pPr marL="742950" lvl="1" indent="-285750" algn="l">
              <a:buFont typeface="+mj-lt"/>
              <a:buAutoNum type="arabicPeriod"/>
            </a:pPr>
            <a:r>
              <a:rPr lang="en-US" b="0" i="0" dirty="0">
                <a:solidFill>
                  <a:srgbClr val="374151"/>
                </a:solidFill>
                <a:effectLst/>
                <a:latin typeface="Söhne"/>
              </a:rPr>
              <a:t>Leverages customer data for targeted marketing strategies.</a:t>
            </a:r>
          </a:p>
          <a:p>
            <a:pPr algn="l">
              <a:buFont typeface="+mj-lt"/>
              <a:buAutoNum type="arabicPeriod"/>
            </a:pPr>
            <a:r>
              <a:rPr lang="en-US" b="1" i="0" dirty="0">
                <a:solidFill>
                  <a:srgbClr val="374151"/>
                </a:solidFill>
                <a:effectLst/>
                <a:latin typeface="Söhne"/>
              </a:rPr>
              <a:t>Netflix:</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Employs data analytics to recommend content based on user preferences.</a:t>
            </a:r>
          </a:p>
          <a:p>
            <a:pPr marL="742950" lvl="1" indent="-285750" algn="l">
              <a:buFont typeface="+mj-lt"/>
              <a:buAutoNum type="arabicPeriod"/>
            </a:pPr>
            <a:r>
              <a:rPr lang="en-US" b="0" i="0" dirty="0">
                <a:solidFill>
                  <a:srgbClr val="374151"/>
                </a:solidFill>
                <a:effectLst/>
                <a:latin typeface="Söhne"/>
              </a:rPr>
              <a:t>Analyzes viewing patterns to create original content that resonates with the audience.</a:t>
            </a:r>
          </a:p>
          <a:p>
            <a:pPr marL="742950" lvl="1" indent="-285750" algn="l">
              <a:buFont typeface="+mj-lt"/>
              <a:buAutoNum type="arabicPeriod"/>
            </a:pPr>
            <a:r>
              <a:rPr lang="en-US" b="0" i="0" dirty="0">
                <a:solidFill>
                  <a:srgbClr val="374151"/>
                </a:solidFill>
                <a:effectLst/>
                <a:latin typeface="Söhne"/>
              </a:rPr>
              <a:t>Uses data-driven insights for content acquisition and licensing decisions.</a:t>
            </a:r>
          </a:p>
        </p:txBody>
      </p:sp>
    </p:spTree>
    <p:extLst>
      <p:ext uri="{BB962C8B-B14F-4D97-AF65-F5344CB8AC3E}">
        <p14:creationId xmlns:p14="http://schemas.microsoft.com/office/powerpoint/2010/main" val="28055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C7D3-504B-D220-A56C-3B8B16D3EADE}"/>
              </a:ext>
            </a:extLst>
          </p:cNvPr>
          <p:cNvSpPr>
            <a:spLocks noGrp="1"/>
          </p:cNvSpPr>
          <p:nvPr>
            <p:ph type="title"/>
          </p:nvPr>
        </p:nvSpPr>
        <p:spPr/>
        <p:txBody>
          <a:bodyPr>
            <a:normAutofit fontScale="90000"/>
          </a:bodyPr>
          <a:lstStyle/>
          <a:p>
            <a:r>
              <a:rPr lang="en-US" b="1" i="0" dirty="0">
                <a:effectLst/>
                <a:latin typeface="Söhne"/>
              </a:rPr>
              <a:t>Successful Companies Utilizing Data Analytics:</a:t>
            </a:r>
            <a:endParaRPr lang="en-US" dirty="0"/>
          </a:p>
        </p:txBody>
      </p:sp>
      <p:sp>
        <p:nvSpPr>
          <p:cNvPr id="3" name="Content Placeholder 2">
            <a:extLst>
              <a:ext uri="{FF2B5EF4-FFF2-40B4-BE49-F238E27FC236}">
                <a16:creationId xmlns:a16="http://schemas.microsoft.com/office/drawing/2014/main" id="{5515FDEB-7F3C-FCA8-72EC-40BA6CEAD27B}"/>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Uber:</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Uses data analytics for dynamic pricing based on demand patterns.</a:t>
            </a:r>
          </a:p>
          <a:p>
            <a:pPr marL="742950" lvl="1" indent="-285750" algn="l">
              <a:buFont typeface="+mj-lt"/>
              <a:buAutoNum type="arabicPeriod"/>
            </a:pPr>
            <a:r>
              <a:rPr lang="en-US" b="0" i="0" dirty="0">
                <a:solidFill>
                  <a:srgbClr val="374151"/>
                </a:solidFill>
                <a:effectLst/>
                <a:latin typeface="Söhne"/>
              </a:rPr>
              <a:t>Optimizes route planning and driver allocation through analytics.</a:t>
            </a:r>
          </a:p>
          <a:p>
            <a:pPr marL="742950" lvl="1" indent="-285750" algn="l">
              <a:buFont typeface="+mj-lt"/>
              <a:buAutoNum type="arabicPeriod"/>
            </a:pPr>
            <a:r>
              <a:rPr lang="en-US" b="0" i="0" dirty="0">
                <a:solidFill>
                  <a:srgbClr val="374151"/>
                </a:solidFill>
                <a:effectLst/>
                <a:latin typeface="Söhne"/>
              </a:rPr>
              <a:t>Implements predictive analytics for estimating arrival times.</a:t>
            </a:r>
          </a:p>
          <a:p>
            <a:pPr algn="l">
              <a:buFont typeface="+mj-lt"/>
              <a:buAutoNum type="arabicPeriod"/>
            </a:pPr>
            <a:r>
              <a:rPr lang="en-US" b="1" i="0" dirty="0">
                <a:solidFill>
                  <a:srgbClr val="374151"/>
                </a:solidFill>
                <a:effectLst/>
                <a:latin typeface="Söhne"/>
              </a:rPr>
              <a:t>Procter &amp; Gamble: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Applies data analytics for demand forecasting and inventory management.</a:t>
            </a:r>
          </a:p>
          <a:p>
            <a:pPr marL="742950" lvl="1" indent="-285750" algn="l">
              <a:buFont typeface="+mj-lt"/>
              <a:buAutoNum type="arabicPeriod"/>
            </a:pPr>
            <a:r>
              <a:rPr lang="en-US" b="0" i="0" dirty="0">
                <a:solidFill>
                  <a:srgbClr val="374151"/>
                </a:solidFill>
                <a:effectLst/>
                <a:latin typeface="Söhne"/>
              </a:rPr>
              <a:t>Uses consumer data for product innovation and marketing strategies.</a:t>
            </a:r>
          </a:p>
          <a:p>
            <a:pPr marL="742950" lvl="1" indent="-285750" algn="l">
              <a:buFont typeface="+mj-lt"/>
              <a:buAutoNum type="arabicPeriod"/>
            </a:pPr>
            <a:r>
              <a:rPr lang="en-US" b="0" i="0" dirty="0">
                <a:solidFill>
                  <a:srgbClr val="374151"/>
                </a:solidFill>
                <a:effectLst/>
                <a:latin typeface="Söhne"/>
              </a:rPr>
              <a:t>Optimizes pricing strategies based on market trends.</a:t>
            </a:r>
          </a:p>
        </p:txBody>
      </p:sp>
    </p:spTree>
    <p:extLst>
      <p:ext uri="{BB962C8B-B14F-4D97-AF65-F5344CB8AC3E}">
        <p14:creationId xmlns:p14="http://schemas.microsoft.com/office/powerpoint/2010/main" val="3604858443"/>
      </p:ext>
    </p:extLst>
  </p:cSld>
  <p:clrMapOvr>
    <a:masterClrMapping/>
  </p:clrMapOvr>
</p:sld>
</file>

<file path=ppt/theme/theme1.xml><?xml version="1.0" encoding="utf-8"?>
<a:theme xmlns:a="http://schemas.openxmlformats.org/drawingml/2006/main" name="Atlas">
  <a:themeElements>
    <a:clrScheme name="Custom 3">
      <a:dk1>
        <a:sysClr val="windowText" lastClr="000000"/>
      </a:dk1>
      <a:lt1>
        <a:sysClr val="window" lastClr="FFFFFF"/>
      </a:lt1>
      <a:dk2>
        <a:srgbClr val="454545"/>
      </a:dk2>
      <a:lt2>
        <a:srgbClr val="E0E0E0"/>
      </a:lt2>
      <a:accent1>
        <a:srgbClr val="9231B5"/>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213</TotalTime>
  <Words>1650</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 Light</vt:lpstr>
      <vt:lpstr>Google Sans</vt:lpstr>
      <vt:lpstr>Rockwell</vt:lpstr>
      <vt:lpstr>Söhne</vt:lpstr>
      <vt:lpstr>Wingdings</vt:lpstr>
      <vt:lpstr>Atlas</vt:lpstr>
      <vt:lpstr>Sevenett DABC</vt:lpstr>
      <vt:lpstr>What is Data</vt:lpstr>
      <vt:lpstr>What is Data Analytics? </vt:lpstr>
      <vt:lpstr>Data Science </vt:lpstr>
      <vt:lpstr>Key Components of Data Analytics </vt:lpstr>
      <vt:lpstr>Significance of Data Analytics </vt:lpstr>
      <vt:lpstr>Significance of Data Analytics </vt:lpstr>
      <vt:lpstr>Successful Companies Utilizing Data Analytics:</vt:lpstr>
      <vt:lpstr>Successful Companies Utilizing Data Analytics:</vt:lpstr>
      <vt:lpstr>Real-World Cases Where Lack of Data-Driven Decisions Led to Problems:</vt:lpstr>
      <vt:lpstr>Data Types </vt:lpstr>
      <vt:lpstr>Types of Data </vt:lpstr>
      <vt:lpstr>Data Dynamics &amp; Data Management </vt:lpstr>
      <vt:lpstr>Data Science Tools </vt:lpstr>
      <vt:lpstr>Applications of Data Science </vt:lpstr>
      <vt:lpstr>Types of Analytics</vt:lpstr>
      <vt:lpstr>Predictive Analytics: </vt:lpstr>
      <vt:lpstr>Prescriptive Analytics: </vt:lpstr>
      <vt:lpstr>Diagnostic Analytics</vt:lpstr>
      <vt:lpstr>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Sevenett DABC</dc:title>
  <dc:creator>ADMIN</dc:creator>
  <cp:lastModifiedBy>ADMIN</cp:lastModifiedBy>
  <cp:revision>3</cp:revision>
  <dcterms:created xsi:type="dcterms:W3CDTF">2024-02-05T15:08:02Z</dcterms:created>
  <dcterms:modified xsi:type="dcterms:W3CDTF">2024-02-05T18:41:30Z</dcterms:modified>
</cp:coreProperties>
</file>