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4" r:id="rId3"/>
    <p:sldId id="285" r:id="rId4"/>
    <p:sldId id="291" r:id="rId5"/>
    <p:sldId id="292" r:id="rId6"/>
    <p:sldId id="286" r:id="rId7"/>
    <p:sldId id="287" r:id="rId8"/>
    <p:sldId id="288" r:id="rId9"/>
    <p:sldId id="289" r:id="rId10"/>
    <p:sldId id="290" r:id="rId11"/>
    <p:sldId id="298" r:id="rId12"/>
    <p:sldId id="301" r:id="rId13"/>
    <p:sldId id="302" r:id="rId14"/>
    <p:sldId id="303" r:id="rId15"/>
    <p:sldId id="299" r:id="rId16"/>
    <p:sldId id="293" r:id="rId17"/>
    <p:sldId id="297" r:id="rId18"/>
    <p:sldId id="294" r:id="rId19"/>
    <p:sldId id="295" r:id="rId20"/>
    <p:sldId id="296" r:id="rId21"/>
    <p:sldId id="30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0" d="100"/>
          <a:sy n="80" d="100"/>
        </p:scale>
        <p:origin x="-136"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3B810126-3A09-4989-83E2-BFDB8F42E6BD}" type="datetimeFigureOut">
              <a:rPr lang="en-US" smtClean="0"/>
              <a:pPr/>
              <a:t>2/24/2024</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45E8527C-F77D-4EB2-93A4-3FAB37B2F152}" type="slidenum">
              <a:rPr lang="en-US" smtClean="0"/>
              <a:pPr/>
              <a:t>‹#›</a:t>
            </a:fld>
            <a:endParaRPr lang="en-US"/>
          </a:p>
        </p:txBody>
      </p:sp>
    </p:spTree>
    <p:extLst>
      <p:ext uri="{BB962C8B-B14F-4D97-AF65-F5344CB8AC3E}">
        <p14:creationId xmlns:p14="http://schemas.microsoft.com/office/powerpoint/2010/main" xmlns="" val="1309341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810126-3A09-4989-83E2-BFDB8F42E6BD}" type="datetimeFigureOut">
              <a:rPr lang="en-US" smtClean="0"/>
              <a:pPr/>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8527C-F77D-4EB2-93A4-3FAB37B2F152}" type="slidenum">
              <a:rPr lang="en-US" smtClean="0"/>
              <a:pPr/>
              <a:t>‹#›</a:t>
            </a:fld>
            <a:endParaRPr lang="en-US"/>
          </a:p>
        </p:txBody>
      </p:sp>
    </p:spTree>
    <p:extLst>
      <p:ext uri="{BB962C8B-B14F-4D97-AF65-F5344CB8AC3E}">
        <p14:creationId xmlns:p14="http://schemas.microsoft.com/office/powerpoint/2010/main" xmlns="" val="1597760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3B810126-3A09-4989-83E2-BFDB8F42E6BD}" type="datetimeFigureOut">
              <a:rPr lang="en-US" smtClean="0"/>
              <a:pPr/>
              <a:t>2/24/2024</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45E8527C-F77D-4EB2-93A4-3FAB37B2F152}" type="slidenum">
              <a:rPr lang="en-US" smtClean="0"/>
              <a:pPr/>
              <a:t>‹#›</a:t>
            </a:fld>
            <a:endParaRPr lang="en-US"/>
          </a:p>
        </p:txBody>
      </p:sp>
    </p:spTree>
    <p:extLst>
      <p:ext uri="{BB962C8B-B14F-4D97-AF65-F5344CB8AC3E}">
        <p14:creationId xmlns:p14="http://schemas.microsoft.com/office/powerpoint/2010/main" xmlns="" val="318720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810126-3A09-4989-83E2-BFDB8F42E6BD}" type="datetimeFigureOut">
              <a:rPr lang="en-US" smtClean="0"/>
              <a:pPr/>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8527C-F77D-4EB2-93A4-3FAB37B2F152}" type="slidenum">
              <a:rPr lang="en-US" smtClean="0"/>
              <a:pPr/>
              <a:t>‹#›</a:t>
            </a:fld>
            <a:endParaRPr lang="en-US"/>
          </a:p>
        </p:txBody>
      </p:sp>
    </p:spTree>
    <p:extLst>
      <p:ext uri="{BB962C8B-B14F-4D97-AF65-F5344CB8AC3E}">
        <p14:creationId xmlns:p14="http://schemas.microsoft.com/office/powerpoint/2010/main" xmlns="" val="3258039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3B810126-3A09-4989-83E2-BFDB8F42E6BD}" type="datetimeFigureOut">
              <a:rPr lang="en-US" smtClean="0"/>
              <a:pPr/>
              <a:t>2/24/2024</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45E8527C-F77D-4EB2-93A4-3FAB37B2F152}" type="slidenum">
              <a:rPr lang="en-US" smtClean="0"/>
              <a:pPr/>
              <a:t>‹#›</a:t>
            </a:fld>
            <a:endParaRPr lang="en-US"/>
          </a:p>
        </p:txBody>
      </p:sp>
    </p:spTree>
    <p:extLst>
      <p:ext uri="{BB962C8B-B14F-4D97-AF65-F5344CB8AC3E}">
        <p14:creationId xmlns:p14="http://schemas.microsoft.com/office/powerpoint/2010/main" xmlns="" val="1880147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3B810126-3A09-4989-83E2-BFDB8F42E6BD}" type="datetimeFigureOut">
              <a:rPr lang="en-US" smtClean="0"/>
              <a:pPr/>
              <a:t>2/24/2024</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45E8527C-F77D-4EB2-93A4-3FAB37B2F152}" type="slidenum">
              <a:rPr lang="en-US" smtClean="0"/>
              <a:pPr/>
              <a:t>‹#›</a:t>
            </a:fld>
            <a:endParaRPr lang="en-US"/>
          </a:p>
        </p:txBody>
      </p:sp>
    </p:spTree>
    <p:extLst>
      <p:ext uri="{BB962C8B-B14F-4D97-AF65-F5344CB8AC3E}">
        <p14:creationId xmlns:p14="http://schemas.microsoft.com/office/powerpoint/2010/main" xmlns="" val="3546827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3B810126-3A09-4989-83E2-BFDB8F42E6BD}" type="datetimeFigureOut">
              <a:rPr lang="en-US" smtClean="0"/>
              <a:pPr/>
              <a:t>2/24/2024</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45E8527C-F77D-4EB2-93A4-3FAB37B2F152}" type="slidenum">
              <a:rPr lang="en-US" smtClean="0"/>
              <a:pPr/>
              <a:t>‹#›</a:t>
            </a:fld>
            <a:endParaRPr lang="en-US"/>
          </a:p>
        </p:txBody>
      </p:sp>
    </p:spTree>
    <p:extLst>
      <p:ext uri="{BB962C8B-B14F-4D97-AF65-F5344CB8AC3E}">
        <p14:creationId xmlns:p14="http://schemas.microsoft.com/office/powerpoint/2010/main" xmlns="" val="3151624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810126-3A09-4989-83E2-BFDB8F42E6BD}" type="datetimeFigureOut">
              <a:rPr lang="en-US" smtClean="0"/>
              <a:pPr/>
              <a:t>2/24/2024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E8527C-F77D-4EB2-93A4-3FAB37B2F152}" type="slidenum">
              <a:rPr lang="en-US" smtClean="0"/>
              <a:pPr/>
              <a:t>‹#›</a:t>
            </a:fld>
            <a:endParaRPr lang="en-US"/>
          </a:p>
        </p:txBody>
      </p:sp>
    </p:spTree>
    <p:extLst>
      <p:ext uri="{BB962C8B-B14F-4D97-AF65-F5344CB8AC3E}">
        <p14:creationId xmlns:p14="http://schemas.microsoft.com/office/powerpoint/2010/main" xmlns="" val="1767619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3B810126-3A09-4989-83E2-BFDB8F42E6BD}" type="datetimeFigureOut">
              <a:rPr lang="en-US" smtClean="0"/>
              <a:pPr/>
              <a:t>2/24/2024</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45E8527C-F77D-4EB2-93A4-3FAB37B2F152}" type="slidenum">
              <a:rPr lang="en-US" smtClean="0"/>
              <a:pPr/>
              <a:t>‹#›</a:t>
            </a:fld>
            <a:endParaRPr lang="en-US"/>
          </a:p>
        </p:txBody>
      </p:sp>
    </p:spTree>
    <p:extLst>
      <p:ext uri="{BB962C8B-B14F-4D97-AF65-F5344CB8AC3E}">
        <p14:creationId xmlns:p14="http://schemas.microsoft.com/office/powerpoint/2010/main" xmlns="" val="71980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810126-3A09-4989-83E2-BFDB8F42E6BD}" type="datetimeFigureOut">
              <a:rPr lang="en-US" smtClean="0"/>
              <a:pPr/>
              <a:t>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8527C-F77D-4EB2-93A4-3FAB37B2F152}" type="slidenum">
              <a:rPr lang="en-US" smtClean="0"/>
              <a:pPr/>
              <a:t>‹#›</a:t>
            </a:fld>
            <a:endParaRPr lang="en-US"/>
          </a:p>
        </p:txBody>
      </p:sp>
    </p:spTree>
    <p:extLst>
      <p:ext uri="{BB962C8B-B14F-4D97-AF65-F5344CB8AC3E}">
        <p14:creationId xmlns:p14="http://schemas.microsoft.com/office/powerpoint/2010/main" xmlns="" val="3328027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3B810126-3A09-4989-83E2-BFDB8F42E6BD}" type="datetimeFigureOut">
              <a:rPr lang="en-US" smtClean="0"/>
              <a:pPr/>
              <a:t>2/24/2024</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45E8527C-F77D-4EB2-93A4-3FAB37B2F152}" type="slidenum">
              <a:rPr lang="en-US" smtClean="0"/>
              <a:pPr/>
              <a:t>‹#›</a:t>
            </a:fld>
            <a:endParaRPr lang="en-US"/>
          </a:p>
        </p:txBody>
      </p:sp>
    </p:spTree>
    <p:extLst>
      <p:ext uri="{BB962C8B-B14F-4D97-AF65-F5344CB8AC3E}">
        <p14:creationId xmlns:p14="http://schemas.microsoft.com/office/powerpoint/2010/main" xmlns="" val="1192206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3B810126-3A09-4989-83E2-BFDB8F42E6BD}" type="datetimeFigureOut">
              <a:rPr lang="en-US" smtClean="0"/>
              <a:pPr/>
              <a:t>2/24/2024</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45E8527C-F77D-4EB2-93A4-3FAB37B2F152}" type="slidenum">
              <a:rPr lang="en-US" smtClean="0"/>
              <a:pPr/>
              <a:t>‹#›</a:t>
            </a:fld>
            <a:endParaRPr lang="en-US"/>
          </a:p>
        </p:txBody>
      </p:sp>
    </p:spTree>
    <p:extLst>
      <p:ext uri="{BB962C8B-B14F-4D97-AF65-F5344CB8AC3E}">
        <p14:creationId xmlns:p14="http://schemas.microsoft.com/office/powerpoint/2010/main" xmlns="" val="26814684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5E80DD-0654-7241-3C49-3FE85E789831}"/>
              </a:ext>
            </a:extLst>
          </p:cNvPr>
          <p:cNvSpPr>
            <a:spLocks noGrp="1"/>
          </p:cNvSpPr>
          <p:nvPr>
            <p:ph type="ctrTitle"/>
          </p:nvPr>
        </p:nvSpPr>
        <p:spPr/>
        <p:txBody>
          <a:bodyPr/>
          <a:lstStyle/>
          <a:p>
            <a:r>
              <a:rPr lang="en-US" b="1" i="0" dirty="0">
                <a:solidFill>
                  <a:srgbClr val="1F1F1F"/>
                </a:solidFill>
                <a:effectLst/>
                <a:latin typeface="Google Sans"/>
              </a:rPr>
              <a:t>Data Privacy and Ethics</a:t>
            </a:r>
            <a:endParaRPr lang="en-US" dirty="0"/>
          </a:p>
        </p:txBody>
      </p:sp>
      <p:sp>
        <p:nvSpPr>
          <p:cNvPr id="3" name="Subtitle 2">
            <a:extLst>
              <a:ext uri="{FF2B5EF4-FFF2-40B4-BE49-F238E27FC236}">
                <a16:creationId xmlns:a16="http://schemas.microsoft.com/office/drawing/2014/main" xmlns="" id="{DF032B0B-55B5-4DC4-F23D-C4E153368389}"/>
              </a:ext>
            </a:extLst>
          </p:cNvPr>
          <p:cNvSpPr>
            <a:spLocks noGrp="1"/>
          </p:cNvSpPr>
          <p:nvPr>
            <p:ph type="subTitle" idx="1"/>
          </p:nvPr>
        </p:nvSpPr>
        <p:spPr/>
        <p:txBody>
          <a:bodyPr/>
          <a:lstStyle/>
          <a:p>
            <a:r>
              <a:rPr lang="en-US" dirty="0"/>
              <a:t>Introduction to Data Analytics day 12</a:t>
            </a:r>
          </a:p>
        </p:txBody>
      </p:sp>
    </p:spTree>
    <p:extLst>
      <p:ext uri="{BB962C8B-B14F-4D97-AF65-F5344CB8AC3E}">
        <p14:creationId xmlns:p14="http://schemas.microsoft.com/office/powerpoint/2010/main" xmlns="" val="1001355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382055-2AA8-BF2D-5AC3-CF1F43A5DBC0}"/>
              </a:ext>
            </a:extLst>
          </p:cNvPr>
          <p:cNvSpPr>
            <a:spLocks noGrp="1"/>
          </p:cNvSpPr>
          <p:nvPr>
            <p:ph type="title"/>
          </p:nvPr>
        </p:nvSpPr>
        <p:spPr/>
        <p:txBody>
          <a:bodyPr/>
          <a:lstStyle/>
          <a:p>
            <a:r>
              <a:rPr lang="en-US" b="1" i="0" dirty="0">
                <a:solidFill>
                  <a:srgbClr val="1F1F1F"/>
                </a:solidFill>
                <a:effectLst/>
                <a:latin typeface="Google Sans"/>
              </a:rPr>
              <a:t>Ethical Concerns</a:t>
            </a:r>
            <a:endParaRPr lang="en-US" dirty="0"/>
          </a:p>
        </p:txBody>
      </p:sp>
      <p:sp>
        <p:nvSpPr>
          <p:cNvPr id="3" name="Content Placeholder 2">
            <a:extLst>
              <a:ext uri="{FF2B5EF4-FFF2-40B4-BE49-F238E27FC236}">
                <a16:creationId xmlns:a16="http://schemas.microsoft.com/office/drawing/2014/main" xmlns="" id="{023930F7-76CF-B1C5-6FF8-EE4B0965A4EF}"/>
              </a:ext>
            </a:extLst>
          </p:cNvPr>
          <p:cNvSpPr>
            <a:spLocks noGrp="1"/>
          </p:cNvSpPr>
          <p:nvPr>
            <p:ph idx="1"/>
          </p:nvPr>
        </p:nvSpPr>
        <p:spPr/>
        <p:txBody>
          <a:bodyPr/>
          <a:lstStyle/>
          <a:p>
            <a:pPr algn="l">
              <a:buFont typeface="Arial" panose="020B0604020202020204" pitchFamily="34" charset="0"/>
              <a:buChar char="•"/>
            </a:pPr>
            <a:r>
              <a:rPr lang="en-US" b="1" i="0" dirty="0">
                <a:solidFill>
                  <a:srgbClr val="1F1F1F"/>
                </a:solidFill>
                <a:effectLst/>
                <a:latin typeface="Google Sans"/>
              </a:rPr>
              <a:t>Mass data collection:</a:t>
            </a:r>
            <a:r>
              <a:rPr lang="en-US" b="0" i="0" dirty="0">
                <a:solidFill>
                  <a:srgbClr val="1F1F1F"/>
                </a:solidFill>
                <a:effectLst/>
                <a:latin typeface="Google Sans"/>
              </a:rPr>
              <a:t> Clearview AI collected data without explicit consent, violating individuals' privacy expectations.</a:t>
            </a:r>
          </a:p>
          <a:p>
            <a:pPr algn="l">
              <a:buFont typeface="Arial" panose="020B0604020202020204" pitchFamily="34" charset="0"/>
              <a:buChar char="•"/>
            </a:pPr>
            <a:r>
              <a:rPr lang="en-US" b="1" i="0" dirty="0">
                <a:solidFill>
                  <a:srgbClr val="1F1F1F"/>
                </a:solidFill>
                <a:effectLst/>
                <a:latin typeface="Google Sans"/>
              </a:rPr>
              <a:t>Surveillance and profiling:</a:t>
            </a:r>
            <a:r>
              <a:rPr lang="en-US" b="0" i="0" dirty="0">
                <a:solidFill>
                  <a:srgbClr val="1F1F1F"/>
                </a:solidFill>
                <a:effectLst/>
                <a:latin typeface="Google Sans"/>
              </a:rPr>
              <a:t> The widespread use of facial recognition by law enforcement raises concerns about mass surveillance and potential discrimination.</a:t>
            </a:r>
          </a:p>
          <a:p>
            <a:pPr algn="l">
              <a:buFont typeface="Arial" panose="020B0604020202020204" pitchFamily="34" charset="0"/>
              <a:buChar char="•"/>
            </a:pPr>
            <a:r>
              <a:rPr lang="en-US" b="1" i="0" dirty="0">
                <a:solidFill>
                  <a:srgbClr val="1F1F1F"/>
                </a:solidFill>
                <a:effectLst/>
                <a:latin typeface="Google Sans"/>
              </a:rPr>
              <a:t>Accuracy and bias:</a:t>
            </a:r>
            <a:r>
              <a:rPr lang="en-US" b="0" i="0" dirty="0">
                <a:solidFill>
                  <a:srgbClr val="1F1F1F"/>
                </a:solidFill>
                <a:effectLst/>
                <a:latin typeface="Google Sans"/>
              </a:rPr>
              <a:t> Facial recognition technology has documented biases, leading to potential misidentification and wrongful accusations.</a:t>
            </a:r>
          </a:p>
          <a:p>
            <a:endParaRPr lang="en-US" dirty="0"/>
          </a:p>
        </p:txBody>
      </p:sp>
    </p:spTree>
    <p:extLst>
      <p:ext uri="{BB962C8B-B14F-4D97-AF65-F5344CB8AC3E}">
        <p14:creationId xmlns:p14="http://schemas.microsoft.com/office/powerpoint/2010/main" xmlns="" val="1489802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FB870C-AFE9-40C7-422E-1FBCF49A8AE3}"/>
              </a:ext>
            </a:extLst>
          </p:cNvPr>
          <p:cNvSpPr>
            <a:spLocks noGrp="1"/>
          </p:cNvSpPr>
          <p:nvPr>
            <p:ph type="title"/>
          </p:nvPr>
        </p:nvSpPr>
        <p:spPr/>
        <p:txBody>
          <a:bodyPr/>
          <a:lstStyle/>
          <a:p>
            <a:r>
              <a:rPr lang="en-US" dirty="0"/>
              <a:t>Data Governance</a:t>
            </a:r>
          </a:p>
        </p:txBody>
      </p:sp>
      <p:sp>
        <p:nvSpPr>
          <p:cNvPr id="3" name="Content Placeholder 2">
            <a:extLst>
              <a:ext uri="{FF2B5EF4-FFF2-40B4-BE49-F238E27FC236}">
                <a16:creationId xmlns:a16="http://schemas.microsoft.com/office/drawing/2014/main" xmlns="" id="{7A1B603C-DC1D-0040-F180-4BCE9355B15C}"/>
              </a:ext>
            </a:extLst>
          </p:cNvPr>
          <p:cNvSpPr>
            <a:spLocks noGrp="1"/>
          </p:cNvSpPr>
          <p:nvPr>
            <p:ph idx="1"/>
          </p:nvPr>
        </p:nvSpPr>
        <p:spPr/>
        <p:txBody>
          <a:bodyPr/>
          <a:lstStyle/>
          <a:p>
            <a:r>
              <a:rPr lang="en-US" b="0" i="0" dirty="0">
                <a:effectLst/>
                <a:latin typeface="-apple-system"/>
              </a:rPr>
              <a:t>Data governance is the process of establishing policies, standards, roles, responsibilities, and controls for managing data across an organization or a system. Data governance helps us answer questions such as: What are the goals and objectives of using data? How do we define data quality and accuracy? Who has access to what data and for what purposes? How do we monitor and measure data performance? How do we handle data breaches or incidents?</a:t>
            </a:r>
            <a:endParaRPr lang="en-US" dirty="0"/>
          </a:p>
        </p:txBody>
      </p:sp>
    </p:spTree>
    <p:extLst>
      <p:ext uri="{BB962C8B-B14F-4D97-AF65-F5344CB8AC3E}">
        <p14:creationId xmlns:p14="http://schemas.microsoft.com/office/powerpoint/2010/main" xmlns="" val="1968463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AE77E7-BCCB-9C56-514E-94C6C68DF812}"/>
              </a:ext>
            </a:extLst>
          </p:cNvPr>
          <p:cNvSpPr>
            <a:spLocks noGrp="1"/>
          </p:cNvSpPr>
          <p:nvPr>
            <p:ph type="title"/>
          </p:nvPr>
        </p:nvSpPr>
        <p:spPr/>
        <p:txBody>
          <a:bodyPr/>
          <a:lstStyle/>
          <a:p>
            <a:r>
              <a:rPr lang="en-US" dirty="0">
                <a:solidFill>
                  <a:srgbClr val="0D0D0D"/>
                </a:solidFill>
                <a:latin typeface="Söhne"/>
              </a:rPr>
              <a:t>C</a:t>
            </a:r>
            <a:r>
              <a:rPr lang="en-US" b="0" i="0" dirty="0">
                <a:solidFill>
                  <a:srgbClr val="0D0D0D"/>
                </a:solidFill>
                <a:effectLst/>
                <a:latin typeface="Söhne"/>
              </a:rPr>
              <a:t>omponents of data Governance</a:t>
            </a:r>
            <a:endParaRPr lang="en-US" dirty="0"/>
          </a:p>
        </p:txBody>
      </p:sp>
      <p:sp>
        <p:nvSpPr>
          <p:cNvPr id="3" name="Content Placeholder 2">
            <a:extLst>
              <a:ext uri="{FF2B5EF4-FFF2-40B4-BE49-F238E27FC236}">
                <a16:creationId xmlns:a16="http://schemas.microsoft.com/office/drawing/2014/main" xmlns="" id="{A24AD81F-72E0-D682-26FC-E8A16C02B7EF}"/>
              </a:ext>
            </a:extLst>
          </p:cNvPr>
          <p:cNvSpPr>
            <a:spLocks noGrp="1"/>
          </p:cNvSpPr>
          <p:nvPr>
            <p:ph idx="1"/>
          </p:nvPr>
        </p:nvSpPr>
        <p:spPr/>
        <p:txBody>
          <a:bodyPr>
            <a:normAutofit fontScale="92500"/>
          </a:bodyPr>
          <a:lstStyle/>
          <a:p>
            <a:pPr algn="l">
              <a:buFont typeface="+mj-lt"/>
              <a:buAutoNum type="arabicPeriod"/>
            </a:pPr>
            <a:r>
              <a:rPr lang="en-US" b="1" i="0" dirty="0">
                <a:solidFill>
                  <a:srgbClr val="0D0D0D"/>
                </a:solidFill>
                <a:effectLst/>
                <a:latin typeface="Söhne"/>
              </a:rPr>
              <a:t>Data Policies and Standards</a:t>
            </a:r>
            <a:r>
              <a:rPr lang="en-US" b="0" i="0" dirty="0">
                <a:solidFill>
                  <a:srgbClr val="0D0D0D"/>
                </a:solidFill>
                <a:effectLst/>
                <a:latin typeface="Söhne"/>
              </a:rPr>
              <a:t>: Establishing clear policies and standards for data management is crucial. These policies define how data should be collected, stored, processed, accessed, and shared within the organization. Standards ensure consistency and interoperability across different systems and departments.</a:t>
            </a:r>
          </a:p>
          <a:p>
            <a:pPr algn="l">
              <a:buFont typeface="+mj-lt"/>
              <a:buAutoNum type="arabicPeriod"/>
            </a:pPr>
            <a:r>
              <a:rPr lang="en-US" b="1" i="0" dirty="0">
                <a:solidFill>
                  <a:srgbClr val="0D0D0D"/>
                </a:solidFill>
                <a:effectLst/>
                <a:latin typeface="Söhne"/>
              </a:rPr>
              <a:t>Data Stewardship</a:t>
            </a:r>
            <a:r>
              <a:rPr lang="en-US" b="0" i="0" dirty="0">
                <a:solidFill>
                  <a:srgbClr val="0D0D0D"/>
                </a:solidFill>
                <a:effectLst/>
                <a:latin typeface="Söhne"/>
              </a:rPr>
              <a:t>: Data stewardship involves assigning responsibility for the oversight and management of specific data assets to individuals or teams within the organization. Data stewards are responsible for ensuring that data is accurate, consistent, and compliant with policies and regulations.</a:t>
            </a:r>
          </a:p>
          <a:p>
            <a:pPr algn="l">
              <a:buFont typeface="+mj-lt"/>
              <a:buAutoNum type="arabicPeriod"/>
            </a:pPr>
            <a:r>
              <a:rPr lang="en-US" b="1" i="0" dirty="0">
                <a:solidFill>
                  <a:srgbClr val="0D0D0D"/>
                </a:solidFill>
                <a:effectLst/>
                <a:latin typeface="Söhne"/>
              </a:rPr>
              <a:t>Data Quality Management</a:t>
            </a:r>
            <a:r>
              <a:rPr lang="en-US" b="0" i="0" dirty="0">
                <a:solidFill>
                  <a:srgbClr val="0D0D0D"/>
                </a:solidFill>
                <a:effectLst/>
                <a:latin typeface="Söhne"/>
              </a:rPr>
              <a:t>: Data governance includes processes and tools for monitoring and improving data quality. This involves identifying and correcting errors, inconsistencies, and inaccuracies in data to ensure its reliability and usefulness for decision-making and analysis.</a:t>
            </a:r>
          </a:p>
        </p:txBody>
      </p:sp>
    </p:spTree>
    <p:extLst>
      <p:ext uri="{BB962C8B-B14F-4D97-AF65-F5344CB8AC3E}">
        <p14:creationId xmlns:p14="http://schemas.microsoft.com/office/powerpoint/2010/main" xmlns="" val="650208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F3D93-8F25-5500-5796-D34BFCD4575B}"/>
              </a:ext>
            </a:extLst>
          </p:cNvPr>
          <p:cNvSpPr>
            <a:spLocks noGrp="1"/>
          </p:cNvSpPr>
          <p:nvPr>
            <p:ph type="title"/>
          </p:nvPr>
        </p:nvSpPr>
        <p:spPr/>
        <p:txBody>
          <a:bodyPr/>
          <a:lstStyle/>
          <a:p>
            <a:r>
              <a:rPr lang="en-US" dirty="0">
                <a:solidFill>
                  <a:srgbClr val="0D0D0D"/>
                </a:solidFill>
                <a:latin typeface="Söhne"/>
              </a:rPr>
              <a:t>C</a:t>
            </a:r>
            <a:r>
              <a:rPr lang="en-US" b="0" i="0" dirty="0">
                <a:solidFill>
                  <a:srgbClr val="0D0D0D"/>
                </a:solidFill>
                <a:effectLst/>
                <a:latin typeface="Söhne"/>
              </a:rPr>
              <a:t>omponents of data Governance</a:t>
            </a:r>
            <a:endParaRPr lang="en-US" dirty="0"/>
          </a:p>
        </p:txBody>
      </p:sp>
      <p:sp>
        <p:nvSpPr>
          <p:cNvPr id="3" name="Content Placeholder 2">
            <a:extLst>
              <a:ext uri="{FF2B5EF4-FFF2-40B4-BE49-F238E27FC236}">
                <a16:creationId xmlns:a16="http://schemas.microsoft.com/office/drawing/2014/main" xmlns="" id="{C62A204F-BD34-0FA6-E5AA-5CFBAEE428D4}"/>
              </a:ext>
            </a:extLst>
          </p:cNvPr>
          <p:cNvSpPr>
            <a:spLocks noGrp="1"/>
          </p:cNvSpPr>
          <p:nvPr>
            <p:ph idx="1"/>
          </p:nvPr>
        </p:nvSpPr>
        <p:spPr/>
        <p:txBody>
          <a:bodyPr>
            <a:normAutofit fontScale="85000" lnSpcReduction="10000"/>
          </a:bodyPr>
          <a:lstStyle/>
          <a:p>
            <a:pPr marL="0" indent="0" algn="l">
              <a:buNone/>
            </a:pPr>
            <a:r>
              <a:rPr lang="en-US" b="1" i="0" dirty="0">
                <a:solidFill>
                  <a:srgbClr val="0D0D0D"/>
                </a:solidFill>
                <a:effectLst/>
                <a:latin typeface="Söhne"/>
              </a:rPr>
              <a:t>4. Data Security and Privacy</a:t>
            </a:r>
            <a:r>
              <a:rPr lang="en-US" b="0" i="0" dirty="0">
                <a:solidFill>
                  <a:srgbClr val="0D0D0D"/>
                </a:solidFill>
                <a:effectLst/>
                <a:latin typeface="Söhne"/>
              </a:rPr>
              <a:t>: Protecting sensitive data from unauthorized access, disclosure, or loss is a critical aspect of data governance. This includes implementing access controls, encryption, and other security measures to safeguard data assets. Additionally, data governance ensures compliance with data privacy regulations, such as GDPR or CCPA, by defining procedures for obtaining consent, anonymizing data, and responding to data breaches.</a:t>
            </a:r>
          </a:p>
          <a:p>
            <a:pPr marL="0" indent="0" algn="l">
              <a:buNone/>
            </a:pPr>
            <a:r>
              <a:rPr lang="en-US" b="0" i="0" dirty="0">
                <a:solidFill>
                  <a:srgbClr val="0D0D0D"/>
                </a:solidFill>
                <a:effectLst/>
                <a:latin typeface="Söhne"/>
              </a:rPr>
              <a:t>5.</a:t>
            </a:r>
            <a:r>
              <a:rPr lang="en-US" b="1" i="0" dirty="0">
                <a:solidFill>
                  <a:srgbClr val="0D0D0D"/>
                </a:solidFill>
                <a:effectLst/>
                <a:latin typeface="Söhne"/>
              </a:rPr>
              <a:t>Data Lifecycle Management</a:t>
            </a:r>
            <a:r>
              <a:rPr lang="en-US" b="0" i="0" dirty="0">
                <a:solidFill>
                  <a:srgbClr val="0D0D0D"/>
                </a:solidFill>
                <a:effectLst/>
                <a:latin typeface="Söhne"/>
              </a:rPr>
              <a:t>: Data governance encompasses managing the entire lifecycle of data, from creation and capture to archival or disposal. This involves establishing policies and procedures for data retention, archival, and deletion to ensure compliance with regulatory requirements and minimize risks associated with storing unnecessary data.</a:t>
            </a:r>
          </a:p>
          <a:p>
            <a:pPr marL="0" indent="0" algn="l">
              <a:buNone/>
            </a:pPr>
            <a:r>
              <a:rPr lang="en-US" b="1" i="0" dirty="0">
                <a:solidFill>
                  <a:srgbClr val="0D0D0D"/>
                </a:solidFill>
                <a:effectLst/>
                <a:latin typeface="Söhne"/>
              </a:rPr>
              <a:t>6. Data Compliance and Risk Management</a:t>
            </a:r>
            <a:r>
              <a:rPr lang="en-US" b="0" i="0" dirty="0">
                <a:solidFill>
                  <a:srgbClr val="0D0D0D"/>
                </a:solidFill>
                <a:effectLst/>
                <a:latin typeface="Söhne"/>
              </a:rPr>
              <a:t>: Data governance helps organizations mitigate risks associated with data management and ensure compliance with regulatory requirements, industry standards, and internal policies. This includes conducting risk assessments, audits, and compliance reviews to identify and address potential vulnerabilities and ensure adherence to data protection laws and regulations.</a:t>
            </a:r>
          </a:p>
        </p:txBody>
      </p:sp>
    </p:spTree>
    <p:extLst>
      <p:ext uri="{BB962C8B-B14F-4D97-AF65-F5344CB8AC3E}">
        <p14:creationId xmlns:p14="http://schemas.microsoft.com/office/powerpoint/2010/main" xmlns="" val="1943867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55AB95-2F0F-0AAD-C3F2-570871696EE8}"/>
              </a:ext>
            </a:extLst>
          </p:cNvPr>
          <p:cNvSpPr>
            <a:spLocks noGrp="1"/>
          </p:cNvSpPr>
          <p:nvPr>
            <p:ph type="title"/>
          </p:nvPr>
        </p:nvSpPr>
        <p:spPr/>
        <p:txBody>
          <a:bodyPr/>
          <a:lstStyle/>
          <a:p>
            <a:r>
              <a:rPr lang="en-US" b="1" i="0" dirty="0">
                <a:solidFill>
                  <a:srgbClr val="1F1F1F"/>
                </a:solidFill>
                <a:effectLst/>
                <a:latin typeface="Google Sans"/>
              </a:rPr>
              <a:t>Applications</a:t>
            </a:r>
            <a:endParaRPr lang="en-US" dirty="0"/>
          </a:p>
        </p:txBody>
      </p:sp>
      <p:sp>
        <p:nvSpPr>
          <p:cNvPr id="3" name="Content Placeholder 2">
            <a:extLst>
              <a:ext uri="{FF2B5EF4-FFF2-40B4-BE49-F238E27FC236}">
                <a16:creationId xmlns:a16="http://schemas.microsoft.com/office/drawing/2014/main" xmlns="" id="{710F8FA0-21A4-2154-DD70-71BCE1A90C98}"/>
              </a:ext>
            </a:extLst>
          </p:cNvPr>
          <p:cNvSpPr>
            <a:spLocks noGrp="1"/>
          </p:cNvSpPr>
          <p:nvPr>
            <p:ph idx="1"/>
          </p:nvPr>
        </p:nvSpPr>
        <p:spPr/>
        <p:txBody>
          <a:bodyPr/>
          <a:lstStyle/>
          <a:p>
            <a:pPr algn="l">
              <a:buFont typeface="Arial" panose="020B0604020202020204" pitchFamily="34" charset="0"/>
              <a:buChar char="•"/>
            </a:pPr>
            <a:r>
              <a:rPr lang="en-US" b="1" i="0" dirty="0">
                <a:solidFill>
                  <a:srgbClr val="1F1F1F"/>
                </a:solidFill>
                <a:effectLst/>
                <a:latin typeface="Google Sans"/>
              </a:rPr>
              <a:t>Healthcare:</a:t>
            </a:r>
            <a:r>
              <a:rPr lang="en-US" b="0" i="0" dirty="0">
                <a:solidFill>
                  <a:srgbClr val="1F1F1F"/>
                </a:solidFill>
                <a:effectLst/>
                <a:latin typeface="Google Sans"/>
              </a:rPr>
              <a:t> Ensuring accurate medical records for patient safety and effective treatment.</a:t>
            </a:r>
          </a:p>
          <a:p>
            <a:pPr algn="l">
              <a:buFont typeface="Arial" panose="020B0604020202020204" pitchFamily="34" charset="0"/>
              <a:buChar char="•"/>
            </a:pPr>
            <a:r>
              <a:rPr lang="en-US" b="1" i="0" dirty="0">
                <a:solidFill>
                  <a:srgbClr val="1F1F1F"/>
                </a:solidFill>
                <a:effectLst/>
                <a:latin typeface="Google Sans"/>
              </a:rPr>
              <a:t>Finance:</a:t>
            </a:r>
            <a:r>
              <a:rPr lang="en-US" b="0" i="0" dirty="0">
                <a:solidFill>
                  <a:srgbClr val="1F1F1F"/>
                </a:solidFill>
                <a:effectLst/>
                <a:latin typeface="Google Sans"/>
              </a:rPr>
              <a:t> Protecting sensitive financial data and complying with regulations.</a:t>
            </a:r>
          </a:p>
          <a:p>
            <a:pPr algn="l">
              <a:buFont typeface="Arial" panose="020B0604020202020204" pitchFamily="34" charset="0"/>
              <a:buChar char="•"/>
            </a:pPr>
            <a:r>
              <a:rPr lang="en-US" b="1" i="0" dirty="0">
                <a:solidFill>
                  <a:srgbClr val="1F1F1F"/>
                </a:solidFill>
                <a:effectLst/>
                <a:latin typeface="Google Sans"/>
              </a:rPr>
              <a:t>Marketing:</a:t>
            </a:r>
            <a:r>
              <a:rPr lang="en-US" b="0" i="0" dirty="0">
                <a:solidFill>
                  <a:srgbClr val="1F1F1F"/>
                </a:solidFill>
                <a:effectLst/>
                <a:latin typeface="Google Sans"/>
              </a:rPr>
              <a:t> Delivering personalized experiences based on customer data.</a:t>
            </a:r>
          </a:p>
          <a:p>
            <a:pPr lvl="1"/>
            <a:r>
              <a:rPr lang="en-US" dirty="0"/>
              <a:t>Data governance is a continuous process, not a one-time fix.</a:t>
            </a:r>
          </a:p>
          <a:p>
            <a:pPr lvl="1"/>
            <a:r>
              <a:rPr lang="en-US" dirty="0"/>
              <a:t>It's about collaboration, involving all stakeholders in the organization.</a:t>
            </a:r>
          </a:p>
          <a:p>
            <a:pPr lvl="1"/>
            <a:r>
              <a:rPr lang="en-US" dirty="0"/>
              <a:t>Everyone plays a role in ensuring responsible data management.</a:t>
            </a:r>
          </a:p>
        </p:txBody>
      </p:sp>
    </p:spTree>
    <p:extLst>
      <p:ext uri="{BB962C8B-B14F-4D97-AF65-F5344CB8AC3E}">
        <p14:creationId xmlns:p14="http://schemas.microsoft.com/office/powerpoint/2010/main" xmlns="" val="743860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DE29E2-575B-906D-4CDE-F13408F50C7B}"/>
              </a:ext>
            </a:extLst>
          </p:cNvPr>
          <p:cNvSpPr>
            <a:spLocks noGrp="1"/>
          </p:cNvSpPr>
          <p:nvPr>
            <p:ph type="title"/>
          </p:nvPr>
        </p:nvSpPr>
        <p:spPr/>
        <p:txBody>
          <a:bodyPr/>
          <a:lstStyle/>
          <a:p>
            <a:r>
              <a:rPr lang="en-US" dirty="0">
                <a:latin typeface="-apple-system"/>
              </a:rPr>
              <a:t>E</a:t>
            </a:r>
            <a:r>
              <a:rPr lang="en-US" b="0" i="0" dirty="0">
                <a:effectLst/>
                <a:latin typeface="-apple-system"/>
              </a:rPr>
              <a:t>thics and governance work</a:t>
            </a:r>
            <a:endParaRPr lang="en-US" dirty="0"/>
          </a:p>
        </p:txBody>
      </p:sp>
      <p:sp>
        <p:nvSpPr>
          <p:cNvPr id="3" name="Content Placeholder 2">
            <a:extLst>
              <a:ext uri="{FF2B5EF4-FFF2-40B4-BE49-F238E27FC236}">
                <a16:creationId xmlns:a16="http://schemas.microsoft.com/office/drawing/2014/main" xmlns="" id="{F9491CC2-D909-8643-6821-5688B7E6A0AD}"/>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a:solidFill>
                  <a:srgbClr val="0D0D0D"/>
                </a:solidFill>
                <a:effectLst/>
                <a:latin typeface="Söhne"/>
              </a:rPr>
              <a:t>Data ownership</a:t>
            </a:r>
            <a:r>
              <a:rPr lang="en-US" b="0" i="0" dirty="0">
                <a:solidFill>
                  <a:srgbClr val="0D0D0D"/>
                </a:solidFill>
                <a:effectLst/>
                <a:latin typeface="Söhne"/>
              </a:rPr>
              <a:t>: Data ethics emphasizes individuals' ownership of their personal information, while data governance outlines procedures for obtaining consent before collecting or utilizing such data.</a:t>
            </a:r>
          </a:p>
          <a:p>
            <a:pPr algn="l">
              <a:buFont typeface="Arial" panose="020B0604020202020204" pitchFamily="34" charset="0"/>
              <a:buChar char="•"/>
            </a:pPr>
            <a:r>
              <a:rPr lang="en-US" b="1" i="0" dirty="0">
                <a:solidFill>
                  <a:srgbClr val="0D0D0D"/>
                </a:solidFill>
                <a:effectLst/>
                <a:latin typeface="Söhne"/>
              </a:rPr>
              <a:t>Data quality</a:t>
            </a:r>
            <a:r>
              <a:rPr lang="en-US" b="0" i="0" dirty="0">
                <a:solidFill>
                  <a:srgbClr val="0D0D0D"/>
                </a:solidFill>
                <a:effectLst/>
                <a:latin typeface="Söhne"/>
              </a:rPr>
              <a:t>: Data ethics stresses the importance of accurate, complete, relevant, timely, and consistent data, while data governance establishes methods for assessing and enhancing data quality.</a:t>
            </a:r>
          </a:p>
          <a:p>
            <a:pPr algn="l">
              <a:buFont typeface="Arial" panose="020B0604020202020204" pitchFamily="34" charset="0"/>
              <a:buChar char="•"/>
            </a:pPr>
            <a:r>
              <a:rPr lang="en-US" b="1" i="0" dirty="0">
                <a:solidFill>
                  <a:srgbClr val="0D0D0D"/>
                </a:solidFill>
                <a:effectLst/>
                <a:latin typeface="Söhne"/>
              </a:rPr>
              <a:t>Data security</a:t>
            </a:r>
            <a:r>
              <a:rPr lang="en-US" b="0" i="0" dirty="0">
                <a:solidFill>
                  <a:srgbClr val="0D0D0D"/>
                </a:solidFill>
                <a:effectLst/>
                <a:latin typeface="Söhne"/>
              </a:rPr>
              <a:t>: Data ethics demands protection of data from unauthorized access or misuse, while data governance implements controls to secure data storage and transmission.</a:t>
            </a:r>
          </a:p>
          <a:p>
            <a:pPr algn="l">
              <a:buFont typeface="Arial" panose="020B0604020202020204" pitchFamily="34" charset="0"/>
              <a:buChar char="•"/>
            </a:pPr>
            <a:r>
              <a:rPr lang="en-US" b="1" i="0" dirty="0">
                <a:solidFill>
                  <a:srgbClr val="0D0D0D"/>
                </a:solidFill>
                <a:effectLst/>
                <a:latin typeface="Söhne"/>
              </a:rPr>
              <a:t>Data transparency</a:t>
            </a:r>
            <a:r>
              <a:rPr lang="en-US" b="0" i="0" dirty="0">
                <a:solidFill>
                  <a:srgbClr val="0D0D0D"/>
                </a:solidFill>
                <a:effectLst/>
                <a:latin typeface="Söhne"/>
              </a:rPr>
              <a:t>: Data ethics advocates for clear, accountable, and auditable data practices, while data governance establishes mechanisms for documenting, reporting, and reviewing data activities.</a:t>
            </a:r>
          </a:p>
        </p:txBody>
      </p:sp>
    </p:spTree>
    <p:extLst>
      <p:ext uri="{BB962C8B-B14F-4D97-AF65-F5344CB8AC3E}">
        <p14:creationId xmlns:p14="http://schemas.microsoft.com/office/powerpoint/2010/main" xmlns="" val="403113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C88522-199D-5804-25E7-457A41CF3BA7}"/>
              </a:ext>
            </a:extLst>
          </p:cNvPr>
          <p:cNvSpPr>
            <a:spLocks noGrp="1"/>
          </p:cNvSpPr>
          <p:nvPr>
            <p:ph type="title"/>
          </p:nvPr>
        </p:nvSpPr>
        <p:spPr/>
        <p:txBody>
          <a:bodyPr>
            <a:normAutofit fontScale="90000"/>
          </a:bodyPr>
          <a:lstStyle/>
          <a:p>
            <a:r>
              <a:rPr lang="en-US" b="1" i="0" dirty="0">
                <a:solidFill>
                  <a:srgbClr val="1F1F1F"/>
                </a:solidFill>
                <a:effectLst/>
                <a:latin typeface="Google Sans"/>
              </a:rPr>
              <a:t>Data Protection Act, Kenya (2019)</a:t>
            </a:r>
            <a:br>
              <a:rPr lang="en-US" b="1" i="0" dirty="0">
                <a:solidFill>
                  <a:srgbClr val="1F1F1F"/>
                </a:solidFill>
                <a:effectLst/>
                <a:latin typeface="Google Sans"/>
              </a:rPr>
            </a:br>
            <a:endParaRPr lang="en-US" dirty="0"/>
          </a:p>
        </p:txBody>
      </p:sp>
      <p:sp>
        <p:nvSpPr>
          <p:cNvPr id="3" name="Content Placeholder 2">
            <a:extLst>
              <a:ext uri="{FF2B5EF4-FFF2-40B4-BE49-F238E27FC236}">
                <a16:creationId xmlns:a16="http://schemas.microsoft.com/office/drawing/2014/main" xmlns="" id="{553CF00A-12CF-10C5-29FE-3402980693D9}"/>
              </a:ext>
            </a:extLst>
          </p:cNvPr>
          <p:cNvSpPr>
            <a:spLocks noGrp="1"/>
          </p:cNvSpPr>
          <p:nvPr>
            <p:ph idx="1"/>
          </p:nvPr>
        </p:nvSpPr>
        <p:spPr/>
        <p:txBody>
          <a:bodyPr/>
          <a:lstStyle/>
          <a:p>
            <a:pPr algn="l">
              <a:buFont typeface="Arial" panose="020B0604020202020204" pitchFamily="34" charset="0"/>
              <a:buChar char="•"/>
            </a:pPr>
            <a:r>
              <a:rPr lang="en-US" b="0" i="0" dirty="0">
                <a:solidFill>
                  <a:srgbClr val="1F1F1F"/>
                </a:solidFill>
                <a:effectLst/>
                <a:latin typeface="Google Sans"/>
              </a:rPr>
              <a:t>Protect the right to privacy guaranteed by the Kenyan Constitution.</a:t>
            </a:r>
          </a:p>
          <a:p>
            <a:pPr algn="l">
              <a:buFont typeface="Arial" panose="020B0604020202020204" pitchFamily="34" charset="0"/>
              <a:buChar char="•"/>
            </a:pPr>
            <a:r>
              <a:rPr lang="en-US" b="0" i="0" dirty="0">
                <a:solidFill>
                  <a:srgbClr val="1F1F1F"/>
                </a:solidFill>
                <a:effectLst/>
                <a:latin typeface="Google Sans"/>
              </a:rPr>
              <a:t>Establish the Office of the Data Protection Commissioner (ODPC) to regulate data processing.</a:t>
            </a:r>
          </a:p>
          <a:p>
            <a:pPr algn="l">
              <a:buFont typeface="Arial" panose="020B0604020202020204" pitchFamily="34" charset="0"/>
              <a:buChar char="•"/>
            </a:pPr>
            <a:r>
              <a:rPr lang="en-US" b="0" i="0" dirty="0">
                <a:solidFill>
                  <a:srgbClr val="1F1F1F"/>
                </a:solidFill>
                <a:effectLst/>
                <a:latin typeface="Google Sans"/>
              </a:rPr>
              <a:t>Define rights of </a:t>
            </a:r>
            <a:r>
              <a:rPr lang="en-US" b="1" i="0" dirty="0">
                <a:solidFill>
                  <a:srgbClr val="1F1F1F"/>
                </a:solidFill>
                <a:effectLst/>
                <a:latin typeface="Google Sans"/>
              </a:rPr>
              <a:t>data subjects </a:t>
            </a:r>
            <a:r>
              <a:rPr lang="en-US" b="0" i="0" dirty="0">
                <a:solidFill>
                  <a:srgbClr val="1F1F1F"/>
                </a:solidFill>
                <a:effectLst/>
                <a:latin typeface="Google Sans"/>
              </a:rPr>
              <a:t>(individuals whose data is processed) and obligations of </a:t>
            </a:r>
            <a:r>
              <a:rPr lang="en-US" b="1" i="0" dirty="0">
                <a:solidFill>
                  <a:srgbClr val="1F1F1F"/>
                </a:solidFill>
                <a:effectLst/>
                <a:latin typeface="Google Sans"/>
              </a:rPr>
              <a:t>data controllers </a:t>
            </a:r>
            <a:r>
              <a:rPr lang="en-US" b="0" i="0" dirty="0">
                <a:solidFill>
                  <a:srgbClr val="1F1F1F"/>
                </a:solidFill>
                <a:effectLst/>
                <a:latin typeface="Google Sans"/>
              </a:rPr>
              <a:t>(those who determine how data is processed) and data processors (those who process data on behalf of controllers).</a:t>
            </a:r>
          </a:p>
          <a:p>
            <a:endParaRPr lang="en-US" dirty="0"/>
          </a:p>
        </p:txBody>
      </p:sp>
    </p:spTree>
    <p:extLst>
      <p:ext uri="{BB962C8B-B14F-4D97-AF65-F5344CB8AC3E}">
        <p14:creationId xmlns:p14="http://schemas.microsoft.com/office/powerpoint/2010/main" xmlns="" val="565636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A1B054-3A63-A367-368A-E2D38CD141CC}"/>
              </a:ext>
            </a:extLst>
          </p:cNvPr>
          <p:cNvSpPr>
            <a:spLocks noGrp="1"/>
          </p:cNvSpPr>
          <p:nvPr>
            <p:ph type="title"/>
          </p:nvPr>
        </p:nvSpPr>
        <p:spPr/>
        <p:txBody>
          <a:bodyPr>
            <a:normAutofit fontScale="90000"/>
          </a:bodyPr>
          <a:lstStyle/>
          <a:p>
            <a:r>
              <a:rPr lang="en-US" b="1" i="0" dirty="0">
                <a:solidFill>
                  <a:srgbClr val="344767"/>
                </a:solidFill>
                <a:effectLst/>
                <a:latin typeface="Roboto" panose="02000000000000000000" pitchFamily="2" charset="0"/>
              </a:rPr>
              <a:t>PROVISIONS OF THE ACT &amp; APPLICATION</a:t>
            </a:r>
            <a:br>
              <a:rPr lang="en-US" b="1" i="0" dirty="0">
                <a:solidFill>
                  <a:srgbClr val="344767"/>
                </a:solidFill>
                <a:effectLst/>
                <a:latin typeface="Roboto" panose="02000000000000000000" pitchFamily="2" charset="0"/>
              </a:rPr>
            </a:br>
            <a:endParaRPr lang="en-US" dirty="0"/>
          </a:p>
        </p:txBody>
      </p:sp>
      <p:pic>
        <p:nvPicPr>
          <p:cNvPr id="7" name="Content Placeholder 6">
            <a:extLst>
              <a:ext uri="{FF2B5EF4-FFF2-40B4-BE49-F238E27FC236}">
                <a16:creationId xmlns:a16="http://schemas.microsoft.com/office/drawing/2014/main" xmlns="" id="{0EBB8DD2-2400-E2D7-B447-D8C1806CD305}"/>
              </a:ext>
            </a:extLst>
          </p:cNvPr>
          <p:cNvPicPr>
            <a:picLocks noGrp="1" noChangeAspect="1"/>
          </p:cNvPicPr>
          <p:nvPr>
            <p:ph idx="1"/>
          </p:nvPr>
        </p:nvPicPr>
        <p:blipFill>
          <a:blip r:embed="rId2"/>
          <a:stretch>
            <a:fillRect/>
          </a:stretch>
        </p:blipFill>
        <p:spPr>
          <a:xfrm>
            <a:off x="5118100" y="2033319"/>
            <a:ext cx="6281738" cy="3519756"/>
          </a:xfrm>
        </p:spPr>
      </p:pic>
    </p:spTree>
    <p:extLst>
      <p:ext uri="{BB962C8B-B14F-4D97-AF65-F5344CB8AC3E}">
        <p14:creationId xmlns:p14="http://schemas.microsoft.com/office/powerpoint/2010/main" xmlns="" val="56955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3723C6-944D-1F9A-9CBA-0EE6AFE69D1B}"/>
              </a:ext>
            </a:extLst>
          </p:cNvPr>
          <p:cNvSpPr>
            <a:spLocks noGrp="1"/>
          </p:cNvSpPr>
          <p:nvPr>
            <p:ph type="title"/>
          </p:nvPr>
        </p:nvSpPr>
        <p:spPr/>
        <p:txBody>
          <a:bodyPr/>
          <a:lstStyle/>
          <a:p>
            <a:r>
              <a:rPr lang="en-US" b="1" i="0" dirty="0">
                <a:solidFill>
                  <a:srgbClr val="1F1F1F"/>
                </a:solidFill>
                <a:effectLst/>
                <a:latin typeface="Google Sans"/>
              </a:rPr>
              <a:t>Core Principles of Data Processing</a:t>
            </a:r>
            <a:endParaRPr lang="en-US" dirty="0"/>
          </a:p>
        </p:txBody>
      </p:sp>
      <p:sp>
        <p:nvSpPr>
          <p:cNvPr id="3" name="Content Placeholder 2">
            <a:extLst>
              <a:ext uri="{FF2B5EF4-FFF2-40B4-BE49-F238E27FC236}">
                <a16:creationId xmlns:a16="http://schemas.microsoft.com/office/drawing/2014/main" xmlns="" id="{F4A95F6B-E54D-D877-096D-AF148D6E6899}"/>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a:solidFill>
                  <a:srgbClr val="1F1F1F"/>
                </a:solidFill>
                <a:effectLst/>
                <a:latin typeface="Google Sans"/>
              </a:rPr>
              <a:t>Lawfulness:</a:t>
            </a:r>
            <a:r>
              <a:rPr lang="en-US" b="0" i="0" dirty="0">
                <a:solidFill>
                  <a:srgbClr val="1F1F1F"/>
                </a:solidFill>
                <a:effectLst/>
                <a:latin typeface="Google Sans"/>
              </a:rPr>
              <a:t> Data must be processed lawfully and fairly.</a:t>
            </a:r>
          </a:p>
          <a:p>
            <a:pPr algn="l">
              <a:buFont typeface="Arial" panose="020B0604020202020204" pitchFamily="34" charset="0"/>
              <a:buChar char="•"/>
            </a:pPr>
            <a:r>
              <a:rPr lang="en-US" b="1" i="0" dirty="0">
                <a:solidFill>
                  <a:srgbClr val="1F1F1F"/>
                </a:solidFill>
                <a:effectLst/>
                <a:latin typeface="Google Sans"/>
              </a:rPr>
              <a:t>Transparency:</a:t>
            </a:r>
            <a:r>
              <a:rPr lang="en-US" b="0" i="0" dirty="0">
                <a:solidFill>
                  <a:srgbClr val="1F1F1F"/>
                </a:solidFill>
                <a:effectLst/>
                <a:latin typeface="Google Sans"/>
              </a:rPr>
              <a:t> Data subjects must be informed about how their data is processed.</a:t>
            </a:r>
          </a:p>
          <a:p>
            <a:pPr algn="l">
              <a:buFont typeface="Arial" panose="020B0604020202020204" pitchFamily="34" charset="0"/>
              <a:buChar char="•"/>
            </a:pPr>
            <a:r>
              <a:rPr lang="en-US" b="1" i="0" dirty="0">
                <a:solidFill>
                  <a:srgbClr val="1F1F1F"/>
                </a:solidFill>
                <a:effectLst/>
                <a:latin typeface="Google Sans"/>
              </a:rPr>
              <a:t>Purpose limitation:</a:t>
            </a:r>
            <a:r>
              <a:rPr lang="en-US" b="0" i="0" dirty="0">
                <a:solidFill>
                  <a:srgbClr val="1F1F1F"/>
                </a:solidFill>
                <a:effectLst/>
                <a:latin typeface="Google Sans"/>
              </a:rPr>
              <a:t> Data can only be processed for specified, explicit, and legitimate purposes.</a:t>
            </a:r>
          </a:p>
          <a:p>
            <a:pPr algn="l">
              <a:buFont typeface="Arial" panose="020B0604020202020204" pitchFamily="34" charset="0"/>
              <a:buChar char="•"/>
            </a:pPr>
            <a:r>
              <a:rPr lang="en-US" b="1" i="0" dirty="0">
                <a:solidFill>
                  <a:srgbClr val="1F1F1F"/>
                </a:solidFill>
                <a:effectLst/>
                <a:latin typeface="Google Sans"/>
              </a:rPr>
              <a:t>Data minimization:</a:t>
            </a:r>
            <a:r>
              <a:rPr lang="en-US" b="0" i="0" dirty="0">
                <a:solidFill>
                  <a:srgbClr val="1F1F1F"/>
                </a:solidFill>
                <a:effectLst/>
                <a:latin typeface="Google Sans"/>
              </a:rPr>
              <a:t> Only the minimum necessary data can be collected and processed.</a:t>
            </a:r>
          </a:p>
          <a:p>
            <a:pPr algn="l">
              <a:buFont typeface="Arial" panose="020B0604020202020204" pitchFamily="34" charset="0"/>
              <a:buChar char="•"/>
            </a:pPr>
            <a:r>
              <a:rPr lang="en-US" b="1" i="0" dirty="0">
                <a:solidFill>
                  <a:srgbClr val="1F1F1F"/>
                </a:solidFill>
                <a:effectLst/>
                <a:latin typeface="Google Sans"/>
              </a:rPr>
              <a:t>Accuracy:</a:t>
            </a:r>
            <a:r>
              <a:rPr lang="en-US" b="0" i="0" dirty="0">
                <a:solidFill>
                  <a:srgbClr val="1F1F1F"/>
                </a:solidFill>
                <a:effectLst/>
                <a:latin typeface="Google Sans"/>
              </a:rPr>
              <a:t> Data must be accurate and kept up-to-date.</a:t>
            </a:r>
          </a:p>
          <a:p>
            <a:pPr algn="l">
              <a:buFont typeface="Arial" panose="020B0604020202020204" pitchFamily="34" charset="0"/>
              <a:buChar char="•"/>
            </a:pPr>
            <a:r>
              <a:rPr lang="en-US" b="1" i="0" dirty="0">
                <a:solidFill>
                  <a:srgbClr val="1F1F1F"/>
                </a:solidFill>
                <a:effectLst/>
                <a:latin typeface="Google Sans"/>
              </a:rPr>
              <a:t>Storage limitation:</a:t>
            </a:r>
            <a:r>
              <a:rPr lang="en-US" b="0" i="0" dirty="0">
                <a:solidFill>
                  <a:srgbClr val="1F1F1F"/>
                </a:solidFill>
                <a:effectLst/>
                <a:latin typeface="Google Sans"/>
              </a:rPr>
              <a:t> Data can only be stored for as long as necessary.</a:t>
            </a:r>
          </a:p>
          <a:p>
            <a:pPr algn="l">
              <a:buFont typeface="Arial" panose="020B0604020202020204" pitchFamily="34" charset="0"/>
              <a:buChar char="•"/>
            </a:pPr>
            <a:r>
              <a:rPr lang="en-US" b="1" i="0" dirty="0">
                <a:solidFill>
                  <a:srgbClr val="1F1F1F"/>
                </a:solidFill>
                <a:effectLst/>
                <a:latin typeface="Google Sans"/>
              </a:rPr>
              <a:t>Integrity and confidentiality:</a:t>
            </a:r>
            <a:r>
              <a:rPr lang="en-US" b="0" i="0" dirty="0">
                <a:solidFill>
                  <a:srgbClr val="1F1F1F"/>
                </a:solidFill>
                <a:effectLst/>
                <a:latin typeface="Google Sans"/>
              </a:rPr>
              <a:t> Data must be protected against unauthorized or unlawful processing.</a:t>
            </a:r>
          </a:p>
          <a:p>
            <a:pPr algn="l">
              <a:buFont typeface="Arial" panose="020B0604020202020204" pitchFamily="34" charset="0"/>
              <a:buChar char="•"/>
            </a:pPr>
            <a:r>
              <a:rPr lang="en-US" b="1" i="0" dirty="0">
                <a:solidFill>
                  <a:srgbClr val="1F1F1F"/>
                </a:solidFill>
                <a:effectLst/>
                <a:latin typeface="Google Sans"/>
              </a:rPr>
              <a:t>Accountability:</a:t>
            </a:r>
            <a:r>
              <a:rPr lang="en-US" b="0" i="0" dirty="0">
                <a:solidFill>
                  <a:srgbClr val="1F1F1F"/>
                </a:solidFill>
                <a:effectLst/>
                <a:latin typeface="Google Sans"/>
              </a:rPr>
              <a:t> Data controllers are responsible for ensuring compliance with the Act.</a:t>
            </a:r>
          </a:p>
        </p:txBody>
      </p:sp>
    </p:spTree>
    <p:extLst>
      <p:ext uri="{BB962C8B-B14F-4D97-AF65-F5344CB8AC3E}">
        <p14:creationId xmlns:p14="http://schemas.microsoft.com/office/powerpoint/2010/main" xmlns="" val="1848995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85A1DF-42F3-748B-7896-4D1AB1BC8AEC}"/>
              </a:ext>
            </a:extLst>
          </p:cNvPr>
          <p:cNvSpPr>
            <a:spLocks noGrp="1"/>
          </p:cNvSpPr>
          <p:nvPr>
            <p:ph type="title"/>
          </p:nvPr>
        </p:nvSpPr>
        <p:spPr/>
        <p:txBody>
          <a:bodyPr/>
          <a:lstStyle/>
          <a:p>
            <a:r>
              <a:rPr lang="en-US" b="1" i="0" dirty="0">
                <a:solidFill>
                  <a:srgbClr val="1F1F1F"/>
                </a:solidFill>
                <a:effectLst/>
                <a:latin typeface="Google Sans"/>
              </a:rPr>
              <a:t>Rights of Data Subjects</a:t>
            </a:r>
            <a:endParaRPr lang="en-US" dirty="0"/>
          </a:p>
        </p:txBody>
      </p:sp>
      <p:sp>
        <p:nvSpPr>
          <p:cNvPr id="3" name="Content Placeholder 2">
            <a:extLst>
              <a:ext uri="{FF2B5EF4-FFF2-40B4-BE49-F238E27FC236}">
                <a16:creationId xmlns:a16="http://schemas.microsoft.com/office/drawing/2014/main" xmlns="" id="{BE7F5D0B-CB0C-1EF7-628C-2BB86A5068D7}"/>
              </a:ext>
            </a:extLst>
          </p:cNvPr>
          <p:cNvSpPr>
            <a:spLocks noGrp="1"/>
          </p:cNvSpPr>
          <p:nvPr>
            <p:ph idx="1"/>
          </p:nvPr>
        </p:nvSpPr>
        <p:spPr/>
        <p:txBody>
          <a:bodyPr/>
          <a:lstStyle/>
          <a:p>
            <a:pPr algn="l">
              <a:buFont typeface="Arial" panose="020B0604020202020204" pitchFamily="34" charset="0"/>
              <a:buChar char="•"/>
            </a:pPr>
            <a:r>
              <a:rPr lang="en-US" b="0" i="0" dirty="0">
                <a:solidFill>
                  <a:srgbClr val="1F1F1F"/>
                </a:solidFill>
                <a:effectLst/>
                <a:latin typeface="Google Sans"/>
              </a:rPr>
              <a:t>Right to access their personal data.</a:t>
            </a:r>
          </a:p>
          <a:p>
            <a:pPr algn="l">
              <a:buFont typeface="Arial" panose="020B0604020202020204" pitchFamily="34" charset="0"/>
              <a:buChar char="•"/>
            </a:pPr>
            <a:r>
              <a:rPr lang="en-US" b="0" i="0" dirty="0">
                <a:solidFill>
                  <a:srgbClr val="1F1F1F"/>
                </a:solidFill>
                <a:effectLst/>
                <a:latin typeface="Google Sans"/>
              </a:rPr>
              <a:t>Right to rectification of inaccurate data.</a:t>
            </a:r>
          </a:p>
          <a:p>
            <a:pPr algn="l">
              <a:buFont typeface="Arial" panose="020B0604020202020204" pitchFamily="34" charset="0"/>
              <a:buChar char="•"/>
            </a:pPr>
            <a:r>
              <a:rPr lang="en-US" b="0" i="0" dirty="0">
                <a:solidFill>
                  <a:srgbClr val="1F1F1F"/>
                </a:solidFill>
                <a:effectLst/>
                <a:latin typeface="Google Sans"/>
              </a:rPr>
              <a:t>Right to erasure of data under certain conditions.</a:t>
            </a:r>
          </a:p>
          <a:p>
            <a:pPr algn="l">
              <a:buFont typeface="Arial" panose="020B0604020202020204" pitchFamily="34" charset="0"/>
              <a:buChar char="•"/>
            </a:pPr>
            <a:r>
              <a:rPr lang="en-US" b="0" i="0" dirty="0">
                <a:solidFill>
                  <a:srgbClr val="1F1F1F"/>
                </a:solidFill>
                <a:effectLst/>
                <a:latin typeface="Google Sans"/>
              </a:rPr>
              <a:t>Right to restrict processing of data.</a:t>
            </a:r>
          </a:p>
          <a:p>
            <a:pPr algn="l">
              <a:buFont typeface="Arial" panose="020B0604020202020204" pitchFamily="34" charset="0"/>
              <a:buChar char="•"/>
            </a:pPr>
            <a:r>
              <a:rPr lang="en-US" b="0" i="0" dirty="0">
                <a:solidFill>
                  <a:srgbClr val="1F1F1F"/>
                </a:solidFill>
                <a:effectLst/>
                <a:latin typeface="Google Sans"/>
              </a:rPr>
              <a:t>Right to data portability.</a:t>
            </a:r>
          </a:p>
          <a:p>
            <a:pPr algn="l">
              <a:buFont typeface="Arial" panose="020B0604020202020204" pitchFamily="34" charset="0"/>
              <a:buChar char="•"/>
            </a:pPr>
            <a:r>
              <a:rPr lang="en-US" b="0" i="0" dirty="0">
                <a:solidFill>
                  <a:srgbClr val="1F1F1F"/>
                </a:solidFill>
                <a:effectLst/>
                <a:latin typeface="Google Sans"/>
              </a:rPr>
              <a:t>Right to object to automated processing, including profiling.</a:t>
            </a:r>
          </a:p>
          <a:p>
            <a:endParaRPr lang="en-US" dirty="0"/>
          </a:p>
        </p:txBody>
      </p:sp>
    </p:spTree>
    <p:extLst>
      <p:ext uri="{BB962C8B-B14F-4D97-AF65-F5344CB8AC3E}">
        <p14:creationId xmlns:p14="http://schemas.microsoft.com/office/powerpoint/2010/main" xmlns="" val="1482214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2A0AAA-061C-31A9-CA34-C5DCA2321708}"/>
              </a:ext>
            </a:extLst>
          </p:cNvPr>
          <p:cNvSpPr>
            <a:spLocks noGrp="1"/>
          </p:cNvSpPr>
          <p:nvPr>
            <p:ph type="title"/>
          </p:nvPr>
        </p:nvSpPr>
        <p:spPr/>
        <p:txBody>
          <a:bodyPr/>
          <a:lstStyle/>
          <a:p>
            <a:r>
              <a:rPr lang="en-US" b="1" i="0" dirty="0">
                <a:solidFill>
                  <a:srgbClr val="1F1F1F"/>
                </a:solidFill>
                <a:effectLst/>
                <a:latin typeface="Google Sans"/>
              </a:rPr>
              <a:t>Data Privacy and Ethics</a:t>
            </a:r>
            <a:br>
              <a:rPr lang="en-US" b="1" i="0" dirty="0">
                <a:solidFill>
                  <a:srgbClr val="1F1F1F"/>
                </a:solidFill>
                <a:effectLst/>
                <a:latin typeface="Google Sans"/>
              </a:rPr>
            </a:br>
            <a:endParaRPr lang="en-US" dirty="0"/>
          </a:p>
        </p:txBody>
      </p:sp>
      <p:sp>
        <p:nvSpPr>
          <p:cNvPr id="3" name="Content Placeholder 2">
            <a:extLst>
              <a:ext uri="{FF2B5EF4-FFF2-40B4-BE49-F238E27FC236}">
                <a16:creationId xmlns:a16="http://schemas.microsoft.com/office/drawing/2014/main" xmlns="" id="{4CABC1AE-48DE-088C-3996-95761A3DD348}"/>
              </a:ext>
            </a:extLst>
          </p:cNvPr>
          <p:cNvSpPr>
            <a:spLocks noGrp="1"/>
          </p:cNvSpPr>
          <p:nvPr>
            <p:ph idx="1"/>
          </p:nvPr>
        </p:nvSpPr>
        <p:spPr/>
        <p:txBody>
          <a:bodyPr/>
          <a:lstStyle/>
          <a:p>
            <a:r>
              <a:rPr lang="en-US" b="0" i="0" dirty="0">
                <a:solidFill>
                  <a:srgbClr val="1F1F1F"/>
                </a:solidFill>
                <a:effectLst/>
                <a:latin typeface="Google Sans"/>
              </a:rPr>
              <a:t>In today's data-driven world, our personal information is constantly collected, analyzed, and used by various entities. While this offers benefits like personalized services and improved efficiency, it raises critical ethical concerns.</a:t>
            </a:r>
            <a:endParaRPr lang="en-US" dirty="0"/>
          </a:p>
        </p:txBody>
      </p:sp>
    </p:spTree>
    <p:extLst>
      <p:ext uri="{BB962C8B-B14F-4D97-AF65-F5344CB8AC3E}">
        <p14:creationId xmlns:p14="http://schemas.microsoft.com/office/powerpoint/2010/main" xmlns="" val="3727517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9087DA-179D-6C51-3B21-0DA9C8B15BA0}"/>
              </a:ext>
            </a:extLst>
          </p:cNvPr>
          <p:cNvSpPr>
            <a:spLocks noGrp="1"/>
          </p:cNvSpPr>
          <p:nvPr>
            <p:ph type="title"/>
          </p:nvPr>
        </p:nvSpPr>
        <p:spPr/>
        <p:txBody>
          <a:bodyPr/>
          <a:lstStyle/>
          <a:p>
            <a:r>
              <a:rPr lang="en-US" b="1" i="0" dirty="0">
                <a:solidFill>
                  <a:srgbClr val="1F1F1F"/>
                </a:solidFill>
                <a:effectLst/>
                <a:latin typeface="Google Sans"/>
              </a:rPr>
              <a:t>Obligations of Data Controllers</a:t>
            </a:r>
            <a:endParaRPr lang="en-US" dirty="0"/>
          </a:p>
        </p:txBody>
      </p:sp>
      <p:sp>
        <p:nvSpPr>
          <p:cNvPr id="3" name="Content Placeholder 2">
            <a:extLst>
              <a:ext uri="{FF2B5EF4-FFF2-40B4-BE49-F238E27FC236}">
                <a16:creationId xmlns:a16="http://schemas.microsoft.com/office/drawing/2014/main" xmlns="" id="{70405B07-0727-D8B7-DC42-C7D9EC0B2F1F}"/>
              </a:ext>
            </a:extLst>
          </p:cNvPr>
          <p:cNvSpPr>
            <a:spLocks noGrp="1"/>
          </p:cNvSpPr>
          <p:nvPr>
            <p:ph idx="1"/>
          </p:nvPr>
        </p:nvSpPr>
        <p:spPr/>
        <p:txBody>
          <a:bodyPr/>
          <a:lstStyle/>
          <a:p>
            <a:pPr algn="l">
              <a:buFont typeface="Arial" panose="020B0604020202020204" pitchFamily="34" charset="0"/>
              <a:buChar char="•"/>
            </a:pPr>
            <a:r>
              <a:rPr lang="en-US" b="0" i="0" dirty="0">
                <a:solidFill>
                  <a:srgbClr val="1F1F1F"/>
                </a:solidFill>
                <a:effectLst/>
                <a:latin typeface="Google Sans"/>
              </a:rPr>
              <a:t>Implement appropriate technical and organizational measures to protect personal data.</a:t>
            </a:r>
          </a:p>
          <a:p>
            <a:pPr algn="l">
              <a:buFont typeface="Arial" panose="020B0604020202020204" pitchFamily="34" charset="0"/>
              <a:buChar char="•"/>
            </a:pPr>
            <a:r>
              <a:rPr lang="en-US" b="0" i="0" dirty="0">
                <a:solidFill>
                  <a:srgbClr val="1F1F1F"/>
                </a:solidFill>
                <a:effectLst/>
                <a:latin typeface="Google Sans"/>
              </a:rPr>
              <a:t>Conduct data protection impact assessments when necessary.</a:t>
            </a:r>
          </a:p>
          <a:p>
            <a:pPr algn="l">
              <a:buFont typeface="Arial" panose="020B0604020202020204" pitchFamily="34" charset="0"/>
              <a:buChar char="•"/>
            </a:pPr>
            <a:r>
              <a:rPr lang="en-US" b="0" i="0" dirty="0">
                <a:solidFill>
                  <a:srgbClr val="1F1F1F"/>
                </a:solidFill>
                <a:effectLst/>
                <a:latin typeface="Google Sans"/>
              </a:rPr>
              <a:t>Report data breaches to the ODPC and affected individuals.</a:t>
            </a:r>
          </a:p>
          <a:p>
            <a:pPr algn="l">
              <a:buFont typeface="Arial" panose="020B0604020202020204" pitchFamily="34" charset="0"/>
              <a:buChar char="•"/>
            </a:pPr>
            <a:r>
              <a:rPr lang="en-US" b="0" i="0" dirty="0">
                <a:solidFill>
                  <a:srgbClr val="1F1F1F"/>
                </a:solidFill>
                <a:effectLst/>
                <a:latin typeface="Google Sans"/>
              </a:rPr>
              <a:t>Appoint a data protection officer (DPO) in certain cases.</a:t>
            </a:r>
          </a:p>
          <a:p>
            <a:endParaRPr lang="en-US" dirty="0"/>
          </a:p>
        </p:txBody>
      </p:sp>
    </p:spTree>
    <p:extLst>
      <p:ext uri="{BB962C8B-B14F-4D97-AF65-F5344CB8AC3E}">
        <p14:creationId xmlns:p14="http://schemas.microsoft.com/office/powerpoint/2010/main" xmlns="" val="1101074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AE1FEA-BD0F-0466-BECB-AE0440940556}"/>
              </a:ext>
            </a:extLst>
          </p:cNvPr>
          <p:cNvSpPr>
            <a:spLocks noGrp="1"/>
          </p:cNvSpPr>
          <p:nvPr>
            <p:ph type="title"/>
          </p:nvPr>
        </p:nvSpPr>
        <p:spPr/>
        <p:txBody>
          <a:bodyPr/>
          <a:lstStyle/>
          <a:p>
            <a:r>
              <a:rPr lang="en-US" dirty="0"/>
              <a:t>Review Exercises</a:t>
            </a:r>
          </a:p>
        </p:txBody>
      </p:sp>
      <p:sp>
        <p:nvSpPr>
          <p:cNvPr id="3" name="Content Placeholder 2">
            <a:extLst>
              <a:ext uri="{FF2B5EF4-FFF2-40B4-BE49-F238E27FC236}">
                <a16:creationId xmlns:a16="http://schemas.microsoft.com/office/drawing/2014/main" xmlns="" id="{E8DFB410-358E-2FFD-898E-88C3C946A999}"/>
              </a:ext>
            </a:extLst>
          </p:cNvPr>
          <p:cNvSpPr>
            <a:spLocks noGrp="1"/>
          </p:cNvSpPr>
          <p:nvPr>
            <p:ph idx="1"/>
          </p:nvPr>
        </p:nvSpPr>
        <p:spPr/>
        <p:txBody>
          <a:bodyPr/>
          <a:lstStyle/>
          <a:p>
            <a:r>
              <a:rPr lang="en-US"/>
              <a:t>See attached</a:t>
            </a:r>
          </a:p>
        </p:txBody>
      </p:sp>
    </p:spTree>
    <p:extLst>
      <p:ext uri="{BB962C8B-B14F-4D97-AF65-F5344CB8AC3E}">
        <p14:creationId xmlns:p14="http://schemas.microsoft.com/office/powerpoint/2010/main" xmlns="" val="2923536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426432-1790-286F-E4DC-73E1FE99865C}"/>
              </a:ext>
            </a:extLst>
          </p:cNvPr>
          <p:cNvSpPr>
            <a:spLocks noGrp="1"/>
          </p:cNvSpPr>
          <p:nvPr>
            <p:ph type="title"/>
          </p:nvPr>
        </p:nvSpPr>
        <p:spPr/>
        <p:txBody>
          <a:bodyPr/>
          <a:lstStyle/>
          <a:p>
            <a:r>
              <a:rPr lang="en-US" b="1" i="0" dirty="0">
                <a:solidFill>
                  <a:srgbClr val="1F1F1F"/>
                </a:solidFill>
                <a:effectLst/>
                <a:latin typeface="Google Sans"/>
              </a:rPr>
              <a:t>Key Ethical Considerations</a:t>
            </a:r>
            <a:endParaRPr lang="en-US" dirty="0"/>
          </a:p>
        </p:txBody>
      </p:sp>
      <p:sp>
        <p:nvSpPr>
          <p:cNvPr id="3" name="Content Placeholder 2">
            <a:extLst>
              <a:ext uri="{FF2B5EF4-FFF2-40B4-BE49-F238E27FC236}">
                <a16:creationId xmlns:a16="http://schemas.microsoft.com/office/drawing/2014/main" xmlns="" id="{148B5D57-98F8-FEE0-65C1-93695A0E900A}"/>
              </a:ext>
            </a:extLst>
          </p:cNvPr>
          <p:cNvSpPr>
            <a:spLocks noGrp="1"/>
          </p:cNvSpPr>
          <p:nvPr>
            <p:ph idx="1"/>
          </p:nvPr>
        </p:nvSpPr>
        <p:spPr/>
        <p:txBody>
          <a:bodyPr/>
          <a:lstStyle/>
          <a:p>
            <a:pPr algn="l">
              <a:buFont typeface="Arial" panose="020B0604020202020204" pitchFamily="34" charset="0"/>
              <a:buChar char="•"/>
            </a:pPr>
            <a:r>
              <a:rPr lang="en-US" b="1" i="0" dirty="0">
                <a:solidFill>
                  <a:srgbClr val="1F1F1F"/>
                </a:solidFill>
                <a:effectLst/>
                <a:latin typeface="Google Sans"/>
              </a:rPr>
              <a:t>Bias:</a:t>
            </a:r>
            <a:r>
              <a:rPr lang="en-US" b="0" i="0" dirty="0">
                <a:solidFill>
                  <a:srgbClr val="1F1F1F"/>
                </a:solidFill>
                <a:effectLst/>
                <a:latin typeface="Google Sans"/>
              </a:rPr>
              <a:t> Algorithms trained on biased data can perpetuate discriminatory practices in areas like loan approvals, hiring decisions, and targeted advertising. Discuss real-world examples and how to mitigate bias in data collection and analysis.</a:t>
            </a:r>
          </a:p>
          <a:p>
            <a:pPr algn="l">
              <a:buFont typeface="Arial" panose="020B0604020202020204" pitchFamily="34" charset="0"/>
              <a:buChar char="•"/>
            </a:pPr>
            <a:r>
              <a:rPr lang="en-US" b="1" i="0" dirty="0">
                <a:solidFill>
                  <a:srgbClr val="1F1F1F"/>
                </a:solidFill>
                <a:effectLst/>
                <a:latin typeface="Google Sans"/>
              </a:rPr>
              <a:t>Transparency:</a:t>
            </a:r>
            <a:r>
              <a:rPr lang="en-US" b="0" i="0" dirty="0">
                <a:solidFill>
                  <a:srgbClr val="1F1F1F"/>
                </a:solidFill>
                <a:effectLst/>
                <a:latin typeface="Google Sans"/>
              </a:rPr>
              <a:t> Individuals have the right to know what data is collected about them, how it's used, and who has access to it. Explore data privacy regulations like GDPR and CCPA and discuss the importance of clear communication with users.</a:t>
            </a:r>
          </a:p>
          <a:p>
            <a:pPr algn="l">
              <a:buFont typeface="Arial" panose="020B0604020202020204" pitchFamily="34" charset="0"/>
              <a:buChar char="•"/>
            </a:pPr>
            <a:r>
              <a:rPr lang="en-US" b="1" i="0" dirty="0">
                <a:solidFill>
                  <a:srgbClr val="1F1F1F"/>
                </a:solidFill>
                <a:effectLst/>
                <a:latin typeface="Google Sans"/>
              </a:rPr>
              <a:t>Security:</a:t>
            </a:r>
            <a:r>
              <a:rPr lang="en-US" b="0" i="0" dirty="0">
                <a:solidFill>
                  <a:srgbClr val="1F1F1F"/>
                </a:solidFill>
                <a:effectLst/>
                <a:latin typeface="Google Sans"/>
              </a:rPr>
              <a:t> Data breaches can expose sensitive information and harm individuals. Emphasize the importance of robust security measures and responsible data handling practices.</a:t>
            </a:r>
          </a:p>
        </p:txBody>
      </p:sp>
    </p:spTree>
    <p:extLst>
      <p:ext uri="{BB962C8B-B14F-4D97-AF65-F5344CB8AC3E}">
        <p14:creationId xmlns:p14="http://schemas.microsoft.com/office/powerpoint/2010/main" xmlns="" val="122456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1956DA-0A0A-C5A8-9212-115A4EA63BCC}"/>
              </a:ext>
            </a:extLst>
          </p:cNvPr>
          <p:cNvSpPr>
            <a:spLocks noGrp="1"/>
          </p:cNvSpPr>
          <p:nvPr>
            <p:ph type="title"/>
          </p:nvPr>
        </p:nvSpPr>
        <p:spPr/>
        <p:txBody>
          <a:bodyPr/>
          <a:lstStyle/>
          <a:p>
            <a:r>
              <a:rPr lang="en-US" b="1" i="0" dirty="0">
                <a:solidFill>
                  <a:srgbClr val="0D0D0D"/>
                </a:solidFill>
                <a:effectLst/>
                <a:latin typeface="Söhne"/>
              </a:rPr>
              <a:t>Key Principles of Data Privacy</a:t>
            </a:r>
            <a:endParaRPr lang="en-US" dirty="0"/>
          </a:p>
        </p:txBody>
      </p:sp>
      <p:sp>
        <p:nvSpPr>
          <p:cNvPr id="3" name="Content Placeholder 2">
            <a:extLst>
              <a:ext uri="{FF2B5EF4-FFF2-40B4-BE49-F238E27FC236}">
                <a16:creationId xmlns:a16="http://schemas.microsoft.com/office/drawing/2014/main" xmlns="" id="{A96BD505-6C45-E111-E785-C56AAA674352}"/>
              </a:ext>
            </a:extLst>
          </p:cNvPr>
          <p:cNvSpPr>
            <a:spLocks noGrp="1"/>
          </p:cNvSpPr>
          <p:nvPr>
            <p:ph idx="1"/>
          </p:nvPr>
        </p:nvSpPr>
        <p:spPr/>
        <p:txBody>
          <a:bodyPr/>
          <a:lstStyle/>
          <a:p>
            <a:pPr algn="l">
              <a:buFont typeface="Arial" panose="020B0604020202020204" pitchFamily="34" charset="0"/>
              <a:buChar char="•"/>
            </a:pPr>
            <a:r>
              <a:rPr lang="en-US" b="1" i="0" dirty="0">
                <a:solidFill>
                  <a:srgbClr val="0D0D0D"/>
                </a:solidFill>
                <a:effectLst/>
                <a:latin typeface="Söhne"/>
              </a:rPr>
              <a:t>Consent: </a:t>
            </a:r>
            <a:r>
              <a:rPr lang="en-US" b="0" i="0" dirty="0">
                <a:solidFill>
                  <a:srgbClr val="0D0D0D"/>
                </a:solidFill>
                <a:effectLst/>
                <a:latin typeface="Söhne"/>
              </a:rPr>
              <a:t>Individuals should give informed consent for the collection, use, and sharing of their data.</a:t>
            </a:r>
          </a:p>
          <a:p>
            <a:pPr algn="l">
              <a:buFont typeface="Arial" panose="020B0604020202020204" pitchFamily="34" charset="0"/>
              <a:buChar char="•"/>
            </a:pPr>
            <a:r>
              <a:rPr lang="en-US" b="1" i="0" dirty="0">
                <a:solidFill>
                  <a:srgbClr val="0D0D0D"/>
                </a:solidFill>
                <a:effectLst/>
                <a:latin typeface="Söhne"/>
              </a:rPr>
              <a:t>Purpose Limitation: </a:t>
            </a:r>
            <a:r>
              <a:rPr lang="en-US" b="0" i="0" dirty="0">
                <a:solidFill>
                  <a:srgbClr val="0D0D0D"/>
                </a:solidFill>
                <a:effectLst/>
                <a:latin typeface="Söhne"/>
              </a:rPr>
              <a:t>Data should only be collected and used for specific, legitimate purposes disclosed to the individual.</a:t>
            </a:r>
          </a:p>
          <a:p>
            <a:pPr algn="l">
              <a:buFont typeface="Arial" panose="020B0604020202020204" pitchFamily="34" charset="0"/>
              <a:buChar char="•"/>
            </a:pPr>
            <a:r>
              <a:rPr lang="en-US" b="1" i="0" dirty="0">
                <a:solidFill>
                  <a:srgbClr val="0D0D0D"/>
                </a:solidFill>
                <a:effectLst/>
                <a:latin typeface="Söhne"/>
              </a:rPr>
              <a:t>Data Minimization: </a:t>
            </a:r>
            <a:r>
              <a:rPr lang="en-US" b="0" i="0" dirty="0">
                <a:solidFill>
                  <a:srgbClr val="0D0D0D"/>
                </a:solidFill>
                <a:effectLst/>
                <a:latin typeface="Söhne"/>
              </a:rPr>
              <a:t>Only collect and retain the minimum amount of data necessary for the intended purpose.</a:t>
            </a:r>
          </a:p>
          <a:p>
            <a:pPr algn="l">
              <a:buFont typeface="Arial" panose="020B0604020202020204" pitchFamily="34" charset="0"/>
              <a:buChar char="•"/>
            </a:pPr>
            <a:r>
              <a:rPr lang="en-US" b="1" i="0" dirty="0">
                <a:solidFill>
                  <a:srgbClr val="0D0D0D"/>
                </a:solidFill>
                <a:effectLst/>
                <a:latin typeface="Söhne"/>
              </a:rPr>
              <a:t>Transparency: </a:t>
            </a:r>
            <a:r>
              <a:rPr lang="en-US" b="0" i="0" dirty="0">
                <a:solidFill>
                  <a:srgbClr val="0D0D0D"/>
                </a:solidFill>
                <a:effectLst/>
                <a:latin typeface="Söhne"/>
              </a:rPr>
              <a:t>Individuals should be informed about how their data is collected, used, and shared.</a:t>
            </a:r>
          </a:p>
          <a:p>
            <a:pPr algn="l">
              <a:buFont typeface="Arial" panose="020B0604020202020204" pitchFamily="34" charset="0"/>
              <a:buChar char="•"/>
            </a:pPr>
            <a:r>
              <a:rPr lang="en-US" b="1" i="0" dirty="0">
                <a:solidFill>
                  <a:srgbClr val="0D0D0D"/>
                </a:solidFill>
                <a:effectLst/>
                <a:latin typeface="Söhne"/>
              </a:rPr>
              <a:t>Security: </a:t>
            </a:r>
            <a:r>
              <a:rPr lang="en-US" b="0" i="0" dirty="0">
                <a:solidFill>
                  <a:srgbClr val="0D0D0D"/>
                </a:solidFill>
                <a:effectLst/>
                <a:latin typeface="Söhne"/>
              </a:rPr>
              <a:t>Implement measures to protect data from unauthorized access, disclosure, or misuse.</a:t>
            </a:r>
          </a:p>
          <a:p>
            <a:endParaRPr lang="en-US" dirty="0"/>
          </a:p>
        </p:txBody>
      </p:sp>
    </p:spTree>
    <p:extLst>
      <p:ext uri="{BB962C8B-B14F-4D97-AF65-F5344CB8AC3E}">
        <p14:creationId xmlns:p14="http://schemas.microsoft.com/office/powerpoint/2010/main" xmlns="" val="355172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CFD2CF-11CA-40FF-0B75-9A702CE517B2}"/>
              </a:ext>
            </a:extLst>
          </p:cNvPr>
          <p:cNvSpPr>
            <a:spLocks noGrp="1"/>
          </p:cNvSpPr>
          <p:nvPr>
            <p:ph type="title"/>
          </p:nvPr>
        </p:nvSpPr>
        <p:spPr/>
        <p:txBody>
          <a:bodyPr>
            <a:normAutofit fontScale="90000"/>
          </a:bodyPr>
          <a:lstStyle/>
          <a:p>
            <a:r>
              <a:rPr lang="en-US" b="1" i="0" dirty="0">
                <a:solidFill>
                  <a:srgbClr val="0D0D0D"/>
                </a:solidFill>
                <a:effectLst/>
                <a:latin typeface="Söhne"/>
              </a:rPr>
              <a:t>Best Practices for Ensuring Data Privacy and Ethics:</a:t>
            </a:r>
            <a:endParaRPr lang="en-US" dirty="0"/>
          </a:p>
        </p:txBody>
      </p:sp>
      <p:sp>
        <p:nvSpPr>
          <p:cNvPr id="3" name="Content Placeholder 2">
            <a:extLst>
              <a:ext uri="{FF2B5EF4-FFF2-40B4-BE49-F238E27FC236}">
                <a16:creationId xmlns:a16="http://schemas.microsoft.com/office/drawing/2014/main" xmlns="" id="{CBE9B68E-6641-1543-5518-796AB04CFD3D}"/>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latin typeface="Söhne"/>
              </a:rPr>
              <a:t>Implement Privacy by Design: Incorporate privacy considerations into the design of data analytics systems and processes from the outset.</a:t>
            </a:r>
          </a:p>
          <a:p>
            <a:pPr algn="l">
              <a:buFont typeface="Arial" panose="020B0604020202020204" pitchFamily="34" charset="0"/>
              <a:buChar char="•"/>
            </a:pPr>
            <a:r>
              <a:rPr lang="en-US" b="0" i="0" dirty="0">
                <a:solidFill>
                  <a:srgbClr val="0D0D0D"/>
                </a:solidFill>
                <a:effectLst/>
                <a:latin typeface="Söhne"/>
              </a:rPr>
              <a:t>Data Anonymization and Pseudonymization: Remove or obfuscate personally identifiable information from datasets to protect individual privacy.</a:t>
            </a:r>
          </a:p>
          <a:p>
            <a:pPr algn="l">
              <a:buFont typeface="Arial" panose="020B0604020202020204" pitchFamily="34" charset="0"/>
              <a:buChar char="•"/>
            </a:pPr>
            <a:r>
              <a:rPr lang="en-US" b="0" i="0" dirty="0">
                <a:solidFill>
                  <a:srgbClr val="0D0D0D"/>
                </a:solidFill>
                <a:effectLst/>
                <a:latin typeface="Söhne"/>
              </a:rPr>
              <a:t>Regular Audits and Assessments: Conduct regular audits and assessments of data practices to ensure compliance with privacy regulations and ethical standards.</a:t>
            </a:r>
          </a:p>
          <a:p>
            <a:endParaRPr lang="en-US" dirty="0"/>
          </a:p>
        </p:txBody>
      </p:sp>
    </p:spTree>
    <p:extLst>
      <p:ext uri="{BB962C8B-B14F-4D97-AF65-F5344CB8AC3E}">
        <p14:creationId xmlns:p14="http://schemas.microsoft.com/office/powerpoint/2010/main" xmlns="" val="2348238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46DBC6-0409-AF12-AA92-6C3670600239}"/>
              </a:ext>
            </a:extLst>
          </p:cNvPr>
          <p:cNvSpPr>
            <a:spLocks noGrp="1"/>
          </p:cNvSpPr>
          <p:nvPr>
            <p:ph type="title"/>
          </p:nvPr>
        </p:nvSpPr>
        <p:spPr/>
        <p:txBody>
          <a:bodyPr>
            <a:normAutofit/>
          </a:bodyPr>
          <a:lstStyle/>
          <a:p>
            <a:r>
              <a:rPr lang="en-US" b="1" i="0" dirty="0">
                <a:solidFill>
                  <a:srgbClr val="1F1F1F"/>
                </a:solidFill>
                <a:effectLst/>
                <a:latin typeface="Google Sans"/>
              </a:rPr>
              <a:t>Case Study 1:</a:t>
            </a:r>
            <a:br>
              <a:rPr lang="en-US" b="1" i="0" dirty="0">
                <a:solidFill>
                  <a:srgbClr val="1F1F1F"/>
                </a:solidFill>
                <a:effectLst/>
                <a:latin typeface="Google Sans"/>
              </a:rPr>
            </a:br>
            <a:endParaRPr lang="en-US" dirty="0"/>
          </a:p>
        </p:txBody>
      </p:sp>
      <p:sp>
        <p:nvSpPr>
          <p:cNvPr id="3" name="Content Placeholder 2">
            <a:extLst>
              <a:ext uri="{FF2B5EF4-FFF2-40B4-BE49-F238E27FC236}">
                <a16:creationId xmlns:a16="http://schemas.microsoft.com/office/drawing/2014/main" xmlns="" id="{A66089EB-E3FE-6A28-EF3E-40C395F8FFFA}"/>
              </a:ext>
            </a:extLst>
          </p:cNvPr>
          <p:cNvSpPr>
            <a:spLocks noGrp="1"/>
          </p:cNvSpPr>
          <p:nvPr>
            <p:ph idx="1"/>
          </p:nvPr>
        </p:nvSpPr>
        <p:spPr/>
        <p:txBody>
          <a:bodyPr/>
          <a:lstStyle/>
          <a:p>
            <a:r>
              <a:rPr lang="en-US" b="1" i="0" dirty="0">
                <a:solidFill>
                  <a:srgbClr val="1F1F1F"/>
                </a:solidFill>
                <a:effectLst/>
                <a:latin typeface="Google Sans"/>
              </a:rPr>
              <a:t>Facebook's Cambridge Analytica Scandal (2018)</a:t>
            </a:r>
          </a:p>
          <a:p>
            <a:r>
              <a:rPr lang="en-US" b="0" i="0" dirty="0">
                <a:solidFill>
                  <a:srgbClr val="1F1F1F"/>
                </a:solidFill>
                <a:effectLst/>
                <a:latin typeface="Google Sans"/>
              </a:rPr>
              <a:t>In 2018, it was revealed that Cambridge Analytica, a political consulting firm, had improperly accessed personal data of millions of Facebook users without their informed consent. This data was allegedly used to create targeted political advertisements aimed at influencing the 2016 US presidential election.</a:t>
            </a:r>
            <a:endParaRPr lang="en-US" dirty="0"/>
          </a:p>
        </p:txBody>
      </p:sp>
    </p:spTree>
    <p:extLst>
      <p:ext uri="{BB962C8B-B14F-4D97-AF65-F5344CB8AC3E}">
        <p14:creationId xmlns:p14="http://schemas.microsoft.com/office/powerpoint/2010/main" xmlns="" val="4168270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6D8C91-F1E0-636B-D8A1-24127DB693B3}"/>
              </a:ext>
            </a:extLst>
          </p:cNvPr>
          <p:cNvSpPr>
            <a:spLocks noGrp="1"/>
          </p:cNvSpPr>
          <p:nvPr>
            <p:ph type="title"/>
          </p:nvPr>
        </p:nvSpPr>
        <p:spPr/>
        <p:txBody>
          <a:bodyPr/>
          <a:lstStyle/>
          <a:p>
            <a:r>
              <a:rPr lang="en-US" b="1" i="0" dirty="0">
                <a:solidFill>
                  <a:srgbClr val="1F1F1F"/>
                </a:solidFill>
                <a:effectLst/>
                <a:latin typeface="Google Sans"/>
              </a:rPr>
              <a:t>Ethical Concerns</a:t>
            </a:r>
            <a:endParaRPr lang="en-US" dirty="0"/>
          </a:p>
        </p:txBody>
      </p:sp>
      <p:sp>
        <p:nvSpPr>
          <p:cNvPr id="3" name="Content Placeholder 2">
            <a:extLst>
              <a:ext uri="{FF2B5EF4-FFF2-40B4-BE49-F238E27FC236}">
                <a16:creationId xmlns:a16="http://schemas.microsoft.com/office/drawing/2014/main" xmlns="" id="{77EF7AC0-DCE3-EAF5-47B4-FF63CB1C2321}"/>
              </a:ext>
            </a:extLst>
          </p:cNvPr>
          <p:cNvSpPr>
            <a:spLocks noGrp="1"/>
          </p:cNvSpPr>
          <p:nvPr>
            <p:ph idx="1"/>
          </p:nvPr>
        </p:nvSpPr>
        <p:spPr/>
        <p:txBody>
          <a:bodyPr/>
          <a:lstStyle/>
          <a:p>
            <a:pPr algn="l">
              <a:buFont typeface="Arial" panose="020B0604020202020204" pitchFamily="34" charset="0"/>
              <a:buChar char="•"/>
            </a:pPr>
            <a:r>
              <a:rPr lang="en-US" b="1" i="0" dirty="0">
                <a:solidFill>
                  <a:srgbClr val="1F1F1F"/>
                </a:solidFill>
                <a:effectLst/>
                <a:latin typeface="Google Sans"/>
              </a:rPr>
              <a:t>Privacy violation:</a:t>
            </a:r>
            <a:r>
              <a:rPr lang="en-US" b="0" i="0" dirty="0">
                <a:solidFill>
                  <a:srgbClr val="1F1F1F"/>
                </a:solidFill>
                <a:effectLst/>
                <a:latin typeface="Google Sans"/>
              </a:rPr>
              <a:t> Millions of users were unaware that their data was being collected and used for political purposes.</a:t>
            </a:r>
          </a:p>
          <a:p>
            <a:pPr algn="l">
              <a:buFont typeface="Arial" panose="020B0604020202020204" pitchFamily="34" charset="0"/>
              <a:buChar char="•"/>
            </a:pPr>
            <a:r>
              <a:rPr lang="en-US" b="1" i="0" dirty="0">
                <a:solidFill>
                  <a:srgbClr val="1F1F1F"/>
                </a:solidFill>
                <a:effectLst/>
                <a:latin typeface="Google Sans"/>
              </a:rPr>
              <a:t>Informed consent:</a:t>
            </a:r>
            <a:r>
              <a:rPr lang="en-US" b="0" i="0" dirty="0">
                <a:solidFill>
                  <a:srgbClr val="1F1F1F"/>
                </a:solidFill>
                <a:effectLst/>
                <a:latin typeface="Google Sans"/>
              </a:rPr>
              <a:t> The data collection process lacked transparency and did not obtain explicit consent from users.</a:t>
            </a:r>
          </a:p>
          <a:p>
            <a:pPr algn="l">
              <a:buFont typeface="Arial" panose="020B0604020202020204" pitchFamily="34" charset="0"/>
              <a:buChar char="•"/>
            </a:pPr>
            <a:r>
              <a:rPr lang="en-US" b="1" i="0" dirty="0">
                <a:solidFill>
                  <a:srgbClr val="1F1F1F"/>
                </a:solidFill>
                <a:effectLst/>
                <a:latin typeface="Google Sans"/>
              </a:rPr>
              <a:t>Bias and manipulation:</a:t>
            </a:r>
            <a:r>
              <a:rPr lang="en-US" b="0" i="0" dirty="0">
                <a:solidFill>
                  <a:srgbClr val="1F1F1F"/>
                </a:solidFill>
                <a:effectLst/>
                <a:latin typeface="Google Sans"/>
              </a:rPr>
              <a:t> Concerns arose about the potential for targeted advertising to exploit user biases and manipulate voting outcomes.</a:t>
            </a:r>
          </a:p>
          <a:p>
            <a:endParaRPr lang="en-US" dirty="0"/>
          </a:p>
        </p:txBody>
      </p:sp>
    </p:spTree>
    <p:extLst>
      <p:ext uri="{BB962C8B-B14F-4D97-AF65-F5344CB8AC3E}">
        <p14:creationId xmlns:p14="http://schemas.microsoft.com/office/powerpoint/2010/main" xmlns="" val="1575987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D52E6C-DCB1-4702-326F-8CFBF57FCD8E}"/>
              </a:ext>
            </a:extLst>
          </p:cNvPr>
          <p:cNvSpPr>
            <a:spLocks noGrp="1"/>
          </p:cNvSpPr>
          <p:nvPr>
            <p:ph type="title"/>
          </p:nvPr>
        </p:nvSpPr>
        <p:spPr/>
        <p:txBody>
          <a:bodyPr/>
          <a:lstStyle/>
          <a:p>
            <a:r>
              <a:rPr lang="en-US" dirty="0"/>
              <a:t>What happen next</a:t>
            </a:r>
          </a:p>
        </p:txBody>
      </p:sp>
      <p:sp>
        <p:nvSpPr>
          <p:cNvPr id="3" name="Content Placeholder 2">
            <a:extLst>
              <a:ext uri="{FF2B5EF4-FFF2-40B4-BE49-F238E27FC236}">
                <a16:creationId xmlns:a16="http://schemas.microsoft.com/office/drawing/2014/main" xmlns="" id="{284E8330-A9EB-1ACE-EF55-5854695621DA}"/>
              </a:ext>
            </a:extLst>
          </p:cNvPr>
          <p:cNvSpPr>
            <a:spLocks noGrp="1"/>
          </p:cNvSpPr>
          <p:nvPr>
            <p:ph idx="1"/>
          </p:nvPr>
        </p:nvSpPr>
        <p:spPr/>
        <p:txBody>
          <a:bodyPr/>
          <a:lstStyle/>
          <a:p>
            <a:pPr algn="l">
              <a:buFont typeface="Arial" panose="020B0604020202020204" pitchFamily="34" charset="0"/>
              <a:buChar char="•"/>
            </a:pPr>
            <a:r>
              <a:rPr lang="en-US" b="0" i="0" dirty="0">
                <a:solidFill>
                  <a:srgbClr val="1F1F1F"/>
                </a:solidFill>
                <a:effectLst/>
                <a:latin typeface="Google Sans"/>
              </a:rPr>
              <a:t>Stronger data privacy regulations with clear user consent requirements.</a:t>
            </a:r>
          </a:p>
          <a:p>
            <a:pPr algn="l">
              <a:buFont typeface="Arial" panose="020B0604020202020204" pitchFamily="34" charset="0"/>
              <a:buChar char="•"/>
            </a:pPr>
            <a:r>
              <a:rPr lang="en-US" b="0" i="0" dirty="0">
                <a:solidFill>
                  <a:srgbClr val="1F1F1F"/>
                </a:solidFill>
                <a:effectLst/>
                <a:latin typeface="Google Sans"/>
              </a:rPr>
              <a:t>Increased transparency from social media platforms about data collection and use.</a:t>
            </a:r>
          </a:p>
          <a:p>
            <a:pPr algn="l">
              <a:buFont typeface="Arial" panose="020B0604020202020204" pitchFamily="34" charset="0"/>
              <a:buChar char="•"/>
            </a:pPr>
            <a:r>
              <a:rPr lang="en-US" b="0" i="0" dirty="0">
                <a:solidFill>
                  <a:srgbClr val="1F1F1F"/>
                </a:solidFill>
                <a:effectLst/>
                <a:latin typeface="Google Sans"/>
              </a:rPr>
              <a:t>Development of tools for users to manage their online privacy settings.</a:t>
            </a:r>
          </a:p>
          <a:p>
            <a:pPr algn="l">
              <a:buFont typeface="Arial" panose="020B0604020202020204" pitchFamily="34" charset="0"/>
              <a:buChar char="•"/>
            </a:pPr>
            <a:r>
              <a:rPr lang="en-US" b="0" i="0" dirty="0">
                <a:solidFill>
                  <a:srgbClr val="1F1F1F"/>
                </a:solidFill>
                <a:effectLst/>
                <a:latin typeface="Google Sans"/>
              </a:rPr>
              <a:t>Education and awareness campaigns about responsible data sharing practices.</a:t>
            </a:r>
          </a:p>
          <a:p>
            <a:endParaRPr lang="en-US" dirty="0"/>
          </a:p>
        </p:txBody>
      </p:sp>
    </p:spTree>
    <p:extLst>
      <p:ext uri="{BB962C8B-B14F-4D97-AF65-F5344CB8AC3E}">
        <p14:creationId xmlns:p14="http://schemas.microsoft.com/office/powerpoint/2010/main" xmlns="" val="2656433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7B295F-735B-072E-8795-0B52A559C15F}"/>
              </a:ext>
            </a:extLst>
          </p:cNvPr>
          <p:cNvSpPr>
            <a:spLocks noGrp="1"/>
          </p:cNvSpPr>
          <p:nvPr>
            <p:ph type="title"/>
          </p:nvPr>
        </p:nvSpPr>
        <p:spPr/>
        <p:txBody>
          <a:bodyPr/>
          <a:lstStyle/>
          <a:p>
            <a:r>
              <a:rPr lang="en-US" dirty="0"/>
              <a:t>Case study 2</a:t>
            </a:r>
          </a:p>
        </p:txBody>
      </p:sp>
      <p:sp>
        <p:nvSpPr>
          <p:cNvPr id="3" name="Content Placeholder 2">
            <a:extLst>
              <a:ext uri="{FF2B5EF4-FFF2-40B4-BE49-F238E27FC236}">
                <a16:creationId xmlns:a16="http://schemas.microsoft.com/office/drawing/2014/main" xmlns="" id="{4C431E45-4F63-8297-44CD-7792BDCF14B5}"/>
              </a:ext>
            </a:extLst>
          </p:cNvPr>
          <p:cNvSpPr>
            <a:spLocks noGrp="1"/>
          </p:cNvSpPr>
          <p:nvPr>
            <p:ph idx="1"/>
          </p:nvPr>
        </p:nvSpPr>
        <p:spPr/>
        <p:txBody>
          <a:bodyPr/>
          <a:lstStyle/>
          <a:p>
            <a:r>
              <a:rPr lang="en-US" b="1" i="0" dirty="0">
                <a:solidFill>
                  <a:srgbClr val="1F1F1F"/>
                </a:solidFill>
                <a:effectLst/>
                <a:latin typeface="Google Sans"/>
              </a:rPr>
              <a:t>Clearview AI and Facial Recognition (2020)</a:t>
            </a:r>
          </a:p>
          <a:p>
            <a:r>
              <a:rPr lang="en-US" b="0" i="0" dirty="0">
                <a:solidFill>
                  <a:srgbClr val="1F1F1F"/>
                </a:solidFill>
                <a:effectLst/>
                <a:latin typeface="Google Sans"/>
              </a:rPr>
              <a:t>Clearview AI, a company offering facial recognition technology, faced accusations of scraping billions of images from public websites and social media platforms without permission. This vast database was reportedly used by law enforcement agencies across the US, raising concerns about privacy, surveillance, and potential misuse</a:t>
            </a:r>
            <a:endParaRPr lang="en-US" dirty="0"/>
          </a:p>
        </p:txBody>
      </p:sp>
    </p:spTree>
    <p:extLst>
      <p:ext uri="{BB962C8B-B14F-4D97-AF65-F5344CB8AC3E}">
        <p14:creationId xmlns:p14="http://schemas.microsoft.com/office/powerpoint/2010/main" xmlns="" val="631048540"/>
      </p:ext>
    </p:extLst>
  </p:cSld>
  <p:clrMapOvr>
    <a:masterClrMapping/>
  </p:clrMapOvr>
</p:sld>
</file>

<file path=ppt/theme/theme1.xml><?xml version="1.0" encoding="utf-8"?>
<a:theme xmlns:a="http://schemas.openxmlformats.org/drawingml/2006/main" name="Atla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tlas">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xmlns=""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1322</TotalTime>
  <Words>1127</Words>
  <Application>Microsoft Office PowerPoint</Application>
  <PresentationFormat>Custom</PresentationFormat>
  <Paragraphs>87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Atlas</vt:lpstr>
      <vt:lpstr>Data Privacy and Ethics</vt:lpstr>
      <vt:lpstr>Data Privacy and Ethics </vt:lpstr>
      <vt:lpstr>Key Ethical Considerations</vt:lpstr>
      <vt:lpstr>Key Principles of Data Privacy</vt:lpstr>
      <vt:lpstr>Best Practices for Ensuring Data Privacy and Ethics:</vt:lpstr>
      <vt:lpstr>Case Study 1: </vt:lpstr>
      <vt:lpstr>Ethical Concerns</vt:lpstr>
      <vt:lpstr>What happen next</vt:lpstr>
      <vt:lpstr>Case study 2</vt:lpstr>
      <vt:lpstr>Ethical Concerns</vt:lpstr>
      <vt:lpstr>Data Governance</vt:lpstr>
      <vt:lpstr>Components of data Governance</vt:lpstr>
      <vt:lpstr>Components of data Governance</vt:lpstr>
      <vt:lpstr>Applications</vt:lpstr>
      <vt:lpstr>Ethics and governance work</vt:lpstr>
      <vt:lpstr>Data Protection Act, Kenya (2019) </vt:lpstr>
      <vt:lpstr>PROVISIONS OF THE ACT &amp; APPLICATION </vt:lpstr>
      <vt:lpstr>Core Principles of Data Processing</vt:lpstr>
      <vt:lpstr>Rights of Data Subjects</vt:lpstr>
      <vt:lpstr>Obligations of Data Controllers</vt:lpstr>
      <vt:lpstr>Review Exercises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ADMIN</dc:creator>
  <cp:lastModifiedBy>Shamim Gava</cp:lastModifiedBy>
  <cp:revision>7</cp:revision>
  <dcterms:created xsi:type="dcterms:W3CDTF">2024-02-21T13:35:36Z</dcterms:created>
  <dcterms:modified xsi:type="dcterms:W3CDTF">2024-02-24T13:30:46Z</dcterms:modified>
</cp:coreProperties>
</file>