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57" r:id="rId4"/>
    <p:sldId id="265" r:id="rId5"/>
    <p:sldId id="258"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86" r:id="rId21"/>
    <p:sldId id="287" r:id="rId22"/>
    <p:sldId id="289" r:id="rId23"/>
    <p:sldId id="290" r:id="rId24"/>
    <p:sldId id="291" r:id="rId25"/>
    <p:sldId id="292" r:id="rId26"/>
    <p:sldId id="288" r:id="rId27"/>
    <p:sldId id="293" r:id="rId28"/>
    <p:sldId id="294" r:id="rId29"/>
    <p:sldId id="295" r:id="rId30"/>
    <p:sldId id="296" r:id="rId31"/>
    <p:sldId id="304" r:id="rId32"/>
    <p:sldId id="305" r:id="rId33"/>
    <p:sldId id="310" r:id="rId34"/>
    <p:sldId id="311" r:id="rId35"/>
    <p:sldId id="306" r:id="rId36"/>
    <p:sldId id="307" r:id="rId37"/>
    <p:sldId id="308" r:id="rId38"/>
    <p:sldId id="298" r:id="rId39"/>
    <p:sldId id="300" r:id="rId40"/>
    <p:sldId id="301" r:id="rId41"/>
    <p:sldId id="302" r:id="rId42"/>
    <p:sldId id="303" r:id="rId43"/>
    <p:sldId id="30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0EEBA7B-1A37-4C93-9628-2A223817C769}" type="datetimeFigureOut">
              <a:rPr lang="en-US" smtClean="0"/>
              <a:t>2/7/2024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28742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EBA7B-1A37-4C93-9628-2A223817C769}"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23297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358144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EBA7B-1A37-4C93-9628-2A223817C769}"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5843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68533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10472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341793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EEBA7B-1A37-4C93-9628-2A223817C769}"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51076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362697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EEBA7B-1A37-4C93-9628-2A223817C769}"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06164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65380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0EEBA7B-1A37-4C93-9628-2A223817C769}" type="datetimeFigureOut">
              <a:rPr lang="en-US" smtClean="0"/>
              <a:t>2/7/2024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08B817-6C07-4B58-AAB5-E26722DCDD5C}" type="slidenum">
              <a:rPr lang="en-US" smtClean="0"/>
              <a:t>‹#›</a:t>
            </a:fld>
            <a:endParaRPr lang="en-US"/>
          </a:p>
        </p:txBody>
      </p:sp>
    </p:spTree>
    <p:extLst>
      <p:ext uri="{BB962C8B-B14F-4D97-AF65-F5344CB8AC3E}">
        <p14:creationId xmlns:p14="http://schemas.microsoft.com/office/powerpoint/2010/main" val="4242104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F7E8-C2CB-0009-3934-9E7A5B6C33E1}"/>
              </a:ext>
            </a:extLst>
          </p:cNvPr>
          <p:cNvSpPr>
            <a:spLocks noGrp="1"/>
          </p:cNvSpPr>
          <p:nvPr>
            <p:ph type="ctrTitle"/>
          </p:nvPr>
        </p:nvSpPr>
        <p:spPr/>
        <p:txBody>
          <a:bodyPr/>
          <a:lstStyle/>
          <a:p>
            <a:r>
              <a:rPr lang="en-US" dirty="0"/>
              <a:t>Sevenett DABC</a:t>
            </a:r>
          </a:p>
        </p:txBody>
      </p:sp>
      <p:sp>
        <p:nvSpPr>
          <p:cNvPr id="3" name="Subtitle 2">
            <a:extLst>
              <a:ext uri="{FF2B5EF4-FFF2-40B4-BE49-F238E27FC236}">
                <a16:creationId xmlns:a16="http://schemas.microsoft.com/office/drawing/2014/main" id="{71AB041B-9E1A-D5FA-8B69-5652C808FC9B}"/>
              </a:ext>
            </a:extLst>
          </p:cNvPr>
          <p:cNvSpPr>
            <a:spLocks noGrp="1"/>
          </p:cNvSpPr>
          <p:nvPr>
            <p:ph type="subTitle" idx="1"/>
          </p:nvPr>
        </p:nvSpPr>
        <p:spPr/>
        <p:txBody>
          <a:bodyPr/>
          <a:lstStyle/>
          <a:p>
            <a:r>
              <a:rPr lang="en-US" dirty="0"/>
              <a:t>Introduction to Data Analytics</a:t>
            </a:r>
          </a:p>
        </p:txBody>
      </p:sp>
    </p:spTree>
    <p:extLst>
      <p:ext uri="{BB962C8B-B14F-4D97-AF65-F5344CB8AC3E}">
        <p14:creationId xmlns:p14="http://schemas.microsoft.com/office/powerpoint/2010/main" val="298444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6827-21E5-CFB8-03B3-73F64FD9FFA5}"/>
              </a:ext>
            </a:extLst>
          </p:cNvPr>
          <p:cNvSpPr>
            <a:spLocks noGrp="1"/>
          </p:cNvSpPr>
          <p:nvPr>
            <p:ph type="title"/>
          </p:nvPr>
        </p:nvSpPr>
        <p:spPr/>
        <p:txBody>
          <a:bodyPr>
            <a:normAutofit fontScale="90000"/>
          </a:bodyPr>
          <a:lstStyle/>
          <a:p>
            <a:r>
              <a:rPr lang="en-US" b="1" i="0" dirty="0">
                <a:effectLst/>
                <a:latin typeface="Söhne"/>
              </a:rPr>
              <a:t>Real-World Cases Where Lack of Data-Driven Decisions Led to Problems:</a:t>
            </a:r>
            <a:endParaRPr lang="en-US" dirty="0"/>
          </a:p>
        </p:txBody>
      </p:sp>
      <p:sp>
        <p:nvSpPr>
          <p:cNvPr id="3" name="Content Placeholder 2">
            <a:extLst>
              <a:ext uri="{FF2B5EF4-FFF2-40B4-BE49-F238E27FC236}">
                <a16:creationId xmlns:a16="http://schemas.microsoft.com/office/drawing/2014/main" id="{0068ED32-BB7C-F3CF-95BE-133B1E0B92B5}"/>
              </a:ext>
            </a:extLst>
          </p:cNvPr>
          <p:cNvSpPr>
            <a:spLocks noGrp="1"/>
          </p:cNvSpPr>
          <p:nvPr>
            <p:ph idx="1"/>
          </p:nvPr>
        </p:nvSpPr>
        <p:spPr>
          <a:xfrm>
            <a:off x="5118447" y="561975"/>
            <a:ext cx="6281873" cy="5489833"/>
          </a:xfrm>
        </p:spPr>
        <p:txBody>
          <a:bodyPr>
            <a:normAutofit/>
          </a:bodyPr>
          <a:lstStyle/>
          <a:p>
            <a:pPr marL="0" indent="0" algn="l">
              <a:buNone/>
            </a:pPr>
            <a:r>
              <a:rPr lang="en-US" b="1" i="0" dirty="0">
                <a:solidFill>
                  <a:srgbClr val="374151"/>
                </a:solidFill>
                <a:effectLst/>
                <a:latin typeface="Söhne"/>
              </a:rPr>
              <a:t>1. Kodak:</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Kodak failed to adapt to the digital photography revolution due to a lack of data-driven insights.</a:t>
            </a:r>
          </a:p>
          <a:p>
            <a:pPr lvl="1">
              <a:buFont typeface="Arial" panose="020B0604020202020204" pitchFamily="34" charset="0"/>
              <a:buChar char="•"/>
            </a:pPr>
            <a:r>
              <a:rPr lang="en-US" b="0" i="0" dirty="0">
                <a:solidFill>
                  <a:srgbClr val="374151"/>
                </a:solidFill>
                <a:effectLst/>
                <a:latin typeface="Söhne"/>
              </a:rPr>
              <a:t>The company did not foresee the shift in consumer behavior and failed to capitalize on emerging technologies</a:t>
            </a:r>
          </a:p>
          <a:p>
            <a:pPr marL="0" indent="0" algn="l">
              <a:buNone/>
            </a:pPr>
            <a:r>
              <a:rPr lang="en-US" b="1" i="0" dirty="0">
                <a:solidFill>
                  <a:srgbClr val="374151"/>
                </a:solidFill>
                <a:effectLst/>
                <a:latin typeface="Söhne"/>
              </a:rPr>
              <a:t>2. Nokia:</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Despite being a dominant player in the mobile phone market, Nokia neglected the shift towards smartphones.</a:t>
            </a:r>
          </a:p>
          <a:p>
            <a:pPr marL="742950" lvl="1" indent="-285750" algn="l">
              <a:buFont typeface="+mj-lt"/>
              <a:buAutoNum type="arabicPeriod"/>
            </a:pPr>
            <a:r>
              <a:rPr lang="en-US" b="0" i="0" dirty="0">
                <a:solidFill>
                  <a:srgbClr val="374151"/>
                </a:solidFill>
                <a:effectLst/>
                <a:latin typeface="Söhne"/>
              </a:rPr>
              <a:t>Lack of data-driven decisions and market analysis resulted in a decline in market share and eventual acquisition.</a:t>
            </a:r>
          </a:p>
          <a:p>
            <a:pPr marL="0" indent="0" algn="l">
              <a:buNone/>
            </a:pPr>
            <a:r>
              <a:rPr lang="en-US" b="1" i="0" dirty="0">
                <a:solidFill>
                  <a:srgbClr val="374151"/>
                </a:solidFill>
                <a:effectLst/>
                <a:latin typeface="Söhne"/>
              </a:rPr>
              <a:t>2. Blackberry: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Blackberry's failure to adapt its operating system and device offerings to changing consumer preferences.</a:t>
            </a:r>
          </a:p>
          <a:p>
            <a:pPr marL="742950" lvl="1" indent="-285750" algn="l">
              <a:buFont typeface="+mj-lt"/>
              <a:buAutoNum type="arabicPeriod"/>
            </a:pPr>
            <a:r>
              <a:rPr lang="en-US" b="0" i="0" dirty="0">
                <a:solidFill>
                  <a:srgbClr val="374151"/>
                </a:solidFill>
                <a:effectLst/>
                <a:latin typeface="Söhne"/>
              </a:rPr>
              <a:t>Ignored the rise of touchscreen smartphones, leading to a decline in market share.</a:t>
            </a:r>
          </a:p>
          <a:p>
            <a:endParaRPr lang="en-US" dirty="0"/>
          </a:p>
        </p:txBody>
      </p:sp>
    </p:spTree>
    <p:extLst>
      <p:ext uri="{BB962C8B-B14F-4D97-AF65-F5344CB8AC3E}">
        <p14:creationId xmlns:p14="http://schemas.microsoft.com/office/powerpoint/2010/main" val="284055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145D-2AD0-0913-98AF-4EC7875B9506}"/>
              </a:ext>
            </a:extLst>
          </p:cNvPr>
          <p:cNvSpPr>
            <a:spLocks noGrp="1"/>
          </p:cNvSpPr>
          <p:nvPr>
            <p:ph type="title"/>
          </p:nvPr>
        </p:nvSpPr>
        <p:spPr/>
        <p:txBody>
          <a:bodyPr/>
          <a:lstStyle/>
          <a:p>
            <a:r>
              <a:rPr lang="en-US" dirty="0"/>
              <a:t>Data Types </a:t>
            </a:r>
          </a:p>
        </p:txBody>
      </p:sp>
      <p:sp>
        <p:nvSpPr>
          <p:cNvPr id="3" name="Content Placeholder 2">
            <a:extLst>
              <a:ext uri="{FF2B5EF4-FFF2-40B4-BE49-F238E27FC236}">
                <a16:creationId xmlns:a16="http://schemas.microsoft.com/office/drawing/2014/main" id="{2FD063EE-2451-CC1C-EDE0-57E9CA225C87}"/>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Categorical data: Non-numeric, unordered, and often represented using labels or text. Can be further classified as nominal or ordinal.</a:t>
            </a:r>
          </a:p>
          <a:p>
            <a:pPr algn="l">
              <a:buFont typeface="Arial" panose="020B0604020202020204" pitchFamily="34" charset="0"/>
              <a:buChar char="•"/>
            </a:pPr>
            <a:r>
              <a:rPr lang="en-US" b="0" i="0" dirty="0">
                <a:solidFill>
                  <a:srgbClr val="374151"/>
                </a:solidFill>
                <a:effectLst/>
                <a:latin typeface="Söhne"/>
              </a:rPr>
              <a:t>Numerical data:</a:t>
            </a:r>
          </a:p>
          <a:p>
            <a:pPr marL="742950" lvl="1" indent="-285750" algn="l">
              <a:buFont typeface="Arial" panose="020B0604020202020204" pitchFamily="34" charset="0"/>
              <a:buChar char="•"/>
            </a:pPr>
            <a:r>
              <a:rPr lang="en-US" b="0" i="0" dirty="0">
                <a:solidFill>
                  <a:srgbClr val="374151"/>
                </a:solidFill>
                <a:effectLst/>
                <a:latin typeface="Söhne"/>
              </a:rPr>
              <a:t>Discrete data: Consists of whole numbers or integers. Often used for counting or representing quantities that cannot be divided into smaller parts.</a:t>
            </a:r>
          </a:p>
          <a:p>
            <a:pPr marL="742950" lvl="1" indent="-285750" algn="l">
              <a:buFont typeface="Arial" panose="020B0604020202020204" pitchFamily="34" charset="0"/>
              <a:buChar char="•"/>
            </a:pPr>
            <a:r>
              <a:rPr lang="en-US" b="0" i="0" dirty="0">
                <a:solidFill>
                  <a:srgbClr val="374151"/>
                </a:solidFill>
                <a:effectLst/>
                <a:latin typeface="Söhne"/>
              </a:rPr>
              <a:t>Continuous data: Consists of real numbers and can take on an infinite number of values within a given range. Often measured using instruments or sensors with precision.</a:t>
            </a:r>
          </a:p>
          <a:p>
            <a:pPr algn="l">
              <a:buFont typeface="Arial" panose="020B0604020202020204" pitchFamily="34" charset="0"/>
              <a:buChar char="•"/>
            </a:pPr>
            <a:r>
              <a:rPr lang="en-US" b="0" i="0" dirty="0">
                <a:solidFill>
                  <a:srgbClr val="374151"/>
                </a:solidFill>
                <a:effectLst/>
                <a:latin typeface="Söhne"/>
              </a:rPr>
              <a:t>Ordinal data: Represents categories with a natural order or ranking. The order of the categories is meaningful, but the differences between the categories may not be uniform.</a:t>
            </a:r>
          </a:p>
          <a:p>
            <a:endParaRPr lang="en-US" dirty="0"/>
          </a:p>
        </p:txBody>
      </p:sp>
    </p:spTree>
    <p:extLst>
      <p:ext uri="{BB962C8B-B14F-4D97-AF65-F5344CB8AC3E}">
        <p14:creationId xmlns:p14="http://schemas.microsoft.com/office/powerpoint/2010/main" val="315819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D6D8-B1C5-5608-8084-23E74147E760}"/>
              </a:ext>
            </a:extLst>
          </p:cNvPr>
          <p:cNvSpPr>
            <a:spLocks noGrp="1"/>
          </p:cNvSpPr>
          <p:nvPr>
            <p:ph type="title"/>
          </p:nvPr>
        </p:nvSpPr>
        <p:spPr/>
        <p:txBody>
          <a:bodyPr/>
          <a:lstStyle/>
          <a:p>
            <a:r>
              <a:rPr lang="en-US" b="0" i="0" dirty="0">
                <a:solidFill>
                  <a:srgbClr val="1F1F1F"/>
                </a:solidFill>
                <a:effectLst/>
                <a:latin typeface="Google Sans"/>
              </a:rPr>
              <a:t>Types of Data</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72489077-4132-02D4-18D6-9DFD7128FFBC}"/>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Structured data: Highly organized and follows a predefined format, easily stored in relational databases (e.g., customer records, financial transactions).</a:t>
            </a:r>
          </a:p>
          <a:p>
            <a:pPr algn="l">
              <a:buFont typeface="Arial" panose="020B0604020202020204" pitchFamily="34" charset="0"/>
              <a:buChar char="•"/>
            </a:pPr>
            <a:r>
              <a:rPr lang="en-US" b="0" i="0" dirty="0">
                <a:solidFill>
                  <a:srgbClr val="1F1F1F"/>
                </a:solidFill>
                <a:effectLst/>
                <a:latin typeface="Google Sans"/>
              </a:rPr>
              <a:t>Unstructured data: Lacks a fixed structure and format, requiring specialized techniques for processing (e.g., text documents, images, audio, video).</a:t>
            </a:r>
          </a:p>
          <a:p>
            <a:pPr algn="l">
              <a:buFont typeface="Arial" panose="020B0604020202020204" pitchFamily="34" charset="0"/>
              <a:buChar char="•"/>
            </a:pPr>
            <a:r>
              <a:rPr lang="en-US" b="0" i="0" dirty="0">
                <a:solidFill>
                  <a:srgbClr val="1F1F1F"/>
                </a:solidFill>
                <a:effectLst/>
                <a:latin typeface="Google Sans"/>
              </a:rPr>
              <a:t>Semi-structured data: Contains some internal organization but doesn't strictly adhere to a schema (e.g., XML, JSON).</a:t>
            </a:r>
          </a:p>
          <a:p>
            <a:endParaRPr lang="en-US" dirty="0"/>
          </a:p>
        </p:txBody>
      </p:sp>
    </p:spTree>
    <p:extLst>
      <p:ext uri="{BB962C8B-B14F-4D97-AF65-F5344CB8AC3E}">
        <p14:creationId xmlns:p14="http://schemas.microsoft.com/office/powerpoint/2010/main" val="325813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E4F4-31C0-D0C7-245C-402FA81133C1}"/>
              </a:ext>
            </a:extLst>
          </p:cNvPr>
          <p:cNvSpPr>
            <a:spLocks noGrp="1"/>
          </p:cNvSpPr>
          <p:nvPr>
            <p:ph type="title"/>
          </p:nvPr>
        </p:nvSpPr>
        <p:spPr/>
        <p:txBody>
          <a:bodyPr>
            <a:normAutofit fontScale="90000"/>
          </a:bodyPr>
          <a:lstStyle/>
          <a:p>
            <a:r>
              <a:rPr lang="en-US" b="0" i="0" dirty="0">
                <a:solidFill>
                  <a:srgbClr val="1F1F1F"/>
                </a:solidFill>
                <a:effectLst/>
                <a:latin typeface="Google Sans"/>
              </a:rPr>
              <a:t>Data Dynamics &amp; Data Management</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5894B95D-3678-6C3D-08B0-5366631EB058}"/>
              </a:ext>
            </a:extLst>
          </p:cNvPr>
          <p:cNvSpPr>
            <a:spLocks noGrp="1"/>
          </p:cNvSpPr>
          <p:nvPr>
            <p:ph idx="1"/>
          </p:nvPr>
        </p:nvSpPr>
        <p:spPr/>
        <p:txBody>
          <a:bodyPr/>
          <a:lstStyle/>
          <a:p>
            <a:pPr algn="l"/>
            <a:r>
              <a:rPr lang="en-US" b="0" i="0" dirty="0">
                <a:solidFill>
                  <a:srgbClr val="1F1F1F"/>
                </a:solidFill>
                <a:effectLst/>
                <a:latin typeface="Google Sans"/>
              </a:rPr>
              <a:t>Data Dynamics:</a:t>
            </a:r>
          </a:p>
          <a:p>
            <a:pPr algn="l">
              <a:buFont typeface="Arial" panose="020B0604020202020204" pitchFamily="34" charset="0"/>
              <a:buChar char="•"/>
            </a:pPr>
            <a:r>
              <a:rPr lang="en-US" b="0" i="0" dirty="0">
                <a:solidFill>
                  <a:srgbClr val="1F1F1F"/>
                </a:solidFill>
                <a:effectLst/>
                <a:latin typeface="Google Sans"/>
              </a:rPr>
              <a:t>Static data: Remains unchanged over time (e.g., historical sales data).</a:t>
            </a:r>
          </a:p>
          <a:p>
            <a:pPr algn="l">
              <a:buFont typeface="Arial" panose="020B0604020202020204" pitchFamily="34" charset="0"/>
              <a:buChar char="•"/>
            </a:pPr>
            <a:r>
              <a:rPr lang="en-US" b="0" i="0" dirty="0">
                <a:solidFill>
                  <a:srgbClr val="1F1F1F"/>
                </a:solidFill>
                <a:effectLst/>
                <a:latin typeface="Google Sans"/>
              </a:rPr>
              <a:t>Streaming data: Continuously generated and requires real-time processing (e.g., sensor data, social media feeds).</a:t>
            </a:r>
          </a:p>
          <a:p>
            <a:pPr algn="l"/>
            <a:r>
              <a:rPr lang="en-US" b="0" i="0" dirty="0">
                <a:solidFill>
                  <a:srgbClr val="1F1F1F"/>
                </a:solidFill>
                <a:effectLst/>
                <a:latin typeface="Google Sans"/>
              </a:rPr>
              <a:t>Data Management:</a:t>
            </a:r>
          </a:p>
          <a:p>
            <a:pPr algn="l">
              <a:buFont typeface="Arial" panose="020B0604020202020204" pitchFamily="34" charset="0"/>
              <a:buChar char="•"/>
            </a:pPr>
            <a:r>
              <a:rPr lang="en-US" b="0" i="0" dirty="0">
                <a:solidFill>
                  <a:srgbClr val="1F1F1F"/>
                </a:solidFill>
                <a:effectLst/>
                <a:latin typeface="Google Sans"/>
              </a:rPr>
              <a:t>Data acquisition: Collecting data from various sources (e.g., databases, sensors, web APIs).</a:t>
            </a:r>
          </a:p>
          <a:p>
            <a:pPr algn="l">
              <a:buFont typeface="Arial" panose="020B0604020202020204" pitchFamily="34" charset="0"/>
              <a:buChar char="•"/>
            </a:pPr>
            <a:r>
              <a:rPr lang="en-US" b="0" i="0" dirty="0">
                <a:solidFill>
                  <a:srgbClr val="1F1F1F"/>
                </a:solidFill>
                <a:effectLst/>
                <a:latin typeface="Google Sans"/>
              </a:rPr>
              <a:t>Data storage: Choosing appropriate storage solutions based on data type and volume (e.g., relational databases, cloud storage).</a:t>
            </a:r>
          </a:p>
          <a:p>
            <a:pPr algn="l">
              <a:buFont typeface="Arial" panose="020B0604020202020204" pitchFamily="34" charset="0"/>
              <a:buChar char="•"/>
            </a:pPr>
            <a:r>
              <a:rPr lang="en-US" b="0" i="0" dirty="0">
                <a:solidFill>
                  <a:srgbClr val="1F1F1F"/>
                </a:solidFill>
                <a:effectLst/>
                <a:latin typeface="Google Sans"/>
              </a:rPr>
              <a:t>Data management: Organizing, maintaining, and securing data throughout its lifecycle.</a:t>
            </a:r>
          </a:p>
          <a:p>
            <a:endParaRPr lang="en-US" dirty="0"/>
          </a:p>
        </p:txBody>
      </p:sp>
    </p:spTree>
    <p:extLst>
      <p:ext uri="{BB962C8B-B14F-4D97-AF65-F5344CB8AC3E}">
        <p14:creationId xmlns:p14="http://schemas.microsoft.com/office/powerpoint/2010/main" val="368616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92FD-38E0-E7C8-908F-C3D46D1E3297}"/>
              </a:ext>
            </a:extLst>
          </p:cNvPr>
          <p:cNvSpPr>
            <a:spLocks noGrp="1"/>
          </p:cNvSpPr>
          <p:nvPr>
            <p:ph type="title"/>
          </p:nvPr>
        </p:nvSpPr>
        <p:spPr/>
        <p:txBody>
          <a:bodyPr/>
          <a:lstStyle/>
          <a:p>
            <a:r>
              <a:rPr lang="en-US" b="0" i="0" dirty="0">
                <a:solidFill>
                  <a:srgbClr val="1F1F1F"/>
                </a:solidFill>
                <a:effectLst/>
                <a:latin typeface="Google Sans"/>
              </a:rPr>
              <a:t>Data Science Tools</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E69770D6-EA63-4A42-3D62-F03BA592C36D}"/>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Programming languages: R, Python, Java, Scala, C/C++.</a:t>
            </a:r>
          </a:p>
          <a:p>
            <a:pPr algn="l">
              <a:buFont typeface="Arial" panose="020B0604020202020204" pitchFamily="34" charset="0"/>
              <a:buChar char="•"/>
            </a:pPr>
            <a:r>
              <a:rPr lang="en-US" b="0" i="0" dirty="0">
                <a:solidFill>
                  <a:srgbClr val="1F1F1F"/>
                </a:solidFill>
                <a:effectLst/>
                <a:latin typeface="Google Sans"/>
              </a:rPr>
              <a:t>Statistical software: SAS, SPSS, </a:t>
            </a:r>
            <a:r>
              <a:rPr lang="en-US" b="0" i="0" dirty="0" err="1">
                <a:solidFill>
                  <a:srgbClr val="1F1F1F"/>
                </a:solidFill>
                <a:effectLst/>
                <a:latin typeface="Google Sans"/>
              </a:rPr>
              <a:t>Matlab</a:t>
            </a:r>
            <a:r>
              <a:rPr lang="en-US" b="0" i="0" dirty="0">
                <a:solidFill>
                  <a:srgbClr val="1F1F1F"/>
                </a:solidFill>
                <a:effectLst/>
                <a:latin typeface="Google Sans"/>
              </a:rPr>
              <a:t>.</a:t>
            </a:r>
          </a:p>
          <a:p>
            <a:pPr algn="l">
              <a:buFont typeface="Arial" panose="020B0604020202020204" pitchFamily="34" charset="0"/>
              <a:buChar char="•"/>
            </a:pPr>
            <a:r>
              <a:rPr lang="en-US" b="0" i="0" dirty="0">
                <a:solidFill>
                  <a:srgbClr val="1F1F1F"/>
                </a:solidFill>
                <a:effectLst/>
                <a:latin typeface="Google Sans"/>
              </a:rPr>
              <a:t>Database management systems: SQL, MySQL, PostgreSQL.</a:t>
            </a:r>
          </a:p>
          <a:p>
            <a:pPr algn="l">
              <a:buFont typeface="Arial" panose="020B0604020202020204" pitchFamily="34" charset="0"/>
              <a:buChar char="•"/>
            </a:pPr>
            <a:r>
              <a:rPr lang="en-US" b="0" i="0" dirty="0">
                <a:solidFill>
                  <a:srgbClr val="1F1F1F"/>
                </a:solidFill>
                <a:effectLst/>
                <a:latin typeface="Google Sans"/>
              </a:rPr>
              <a:t>Big data frameworks: Hadoop, Hive, Pig, Spark.</a:t>
            </a:r>
          </a:p>
          <a:p>
            <a:pPr algn="l">
              <a:buFont typeface="Arial" panose="020B0604020202020204" pitchFamily="34" charset="0"/>
              <a:buChar char="•"/>
            </a:pPr>
            <a:r>
              <a:rPr lang="en-US" b="0" i="0" dirty="0">
                <a:solidFill>
                  <a:srgbClr val="1F1F1F"/>
                </a:solidFill>
                <a:effectLst/>
                <a:latin typeface="Google Sans"/>
              </a:rPr>
              <a:t>Data visualization tools: Tableau, Power BI, ggplot2.</a:t>
            </a:r>
          </a:p>
          <a:p>
            <a:pPr algn="l">
              <a:buFont typeface="Arial" panose="020B0604020202020204" pitchFamily="34" charset="0"/>
              <a:buChar char="•"/>
            </a:pPr>
            <a:r>
              <a:rPr lang="en-US" b="0" i="0" dirty="0">
                <a:solidFill>
                  <a:srgbClr val="1F1F1F"/>
                </a:solidFill>
                <a:effectLst/>
                <a:latin typeface="Google Sans"/>
              </a:rPr>
              <a:t>Machine learning libraries: TensorFlow, </a:t>
            </a:r>
            <a:r>
              <a:rPr lang="en-US" b="0" i="0" dirty="0" err="1">
                <a:solidFill>
                  <a:srgbClr val="1F1F1F"/>
                </a:solidFill>
                <a:effectLst/>
                <a:latin typeface="Google Sans"/>
              </a:rPr>
              <a:t>PyTorch</a:t>
            </a:r>
            <a:r>
              <a:rPr lang="en-US" b="0" i="0" dirty="0">
                <a:solidFill>
                  <a:srgbClr val="1F1F1F"/>
                </a:solidFill>
                <a:effectLst/>
                <a:latin typeface="Google Sans"/>
              </a:rPr>
              <a:t>, scikit-learn.</a:t>
            </a:r>
          </a:p>
          <a:p>
            <a:pPr algn="l">
              <a:buFont typeface="Arial" panose="020B0604020202020204" pitchFamily="34" charset="0"/>
              <a:buChar char="•"/>
            </a:pPr>
            <a:r>
              <a:rPr lang="en-US" b="0" i="0" dirty="0">
                <a:solidFill>
                  <a:srgbClr val="1F1F1F"/>
                </a:solidFill>
                <a:effectLst/>
                <a:latin typeface="Google Sans"/>
              </a:rPr>
              <a:t>Web development tools: HTML, CSS, JavaScript.</a:t>
            </a:r>
          </a:p>
          <a:p>
            <a:pPr algn="l">
              <a:buFont typeface="Arial" panose="020B0604020202020204" pitchFamily="34" charset="0"/>
              <a:buChar char="•"/>
            </a:pPr>
            <a:r>
              <a:rPr lang="en-US" b="0" i="0" dirty="0">
                <a:solidFill>
                  <a:srgbClr val="1F1F1F"/>
                </a:solidFill>
                <a:effectLst/>
                <a:latin typeface="Google Sans"/>
              </a:rPr>
              <a:t>Data cleansing tools: </a:t>
            </a:r>
            <a:r>
              <a:rPr lang="en-US" b="0" i="0" dirty="0" err="1">
                <a:solidFill>
                  <a:srgbClr val="1F1F1F"/>
                </a:solidFill>
                <a:effectLst/>
                <a:latin typeface="Google Sans"/>
              </a:rPr>
              <a:t>OpenRefine</a:t>
            </a:r>
            <a:r>
              <a:rPr lang="en-US" b="0" i="0" dirty="0">
                <a:solidFill>
                  <a:srgbClr val="1F1F1F"/>
                </a:solidFill>
                <a:effectLst/>
                <a:latin typeface="Google Sans"/>
              </a:rPr>
              <a:t>, Trifacta Wrangler.</a:t>
            </a:r>
          </a:p>
          <a:p>
            <a:pPr algn="l">
              <a:buFont typeface="Arial" panose="020B0604020202020204" pitchFamily="34" charset="0"/>
              <a:buChar char="•"/>
            </a:pPr>
            <a:r>
              <a:rPr lang="en-US" b="0" i="0" dirty="0">
                <a:solidFill>
                  <a:srgbClr val="1F1F1F"/>
                </a:solidFill>
                <a:effectLst/>
                <a:latin typeface="Google Sans"/>
              </a:rPr>
              <a:t>GIS tools: ArcMap, QGIS.</a:t>
            </a:r>
          </a:p>
        </p:txBody>
      </p:sp>
    </p:spTree>
    <p:extLst>
      <p:ext uri="{BB962C8B-B14F-4D97-AF65-F5344CB8AC3E}">
        <p14:creationId xmlns:p14="http://schemas.microsoft.com/office/powerpoint/2010/main" val="332010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4F55-276D-B839-1815-368F2E78DAFC}"/>
              </a:ext>
            </a:extLst>
          </p:cNvPr>
          <p:cNvSpPr>
            <a:spLocks noGrp="1"/>
          </p:cNvSpPr>
          <p:nvPr>
            <p:ph type="title"/>
          </p:nvPr>
        </p:nvSpPr>
        <p:spPr/>
        <p:txBody>
          <a:bodyPr/>
          <a:lstStyle/>
          <a:p>
            <a:r>
              <a:rPr lang="en-US" b="0" i="0" dirty="0">
                <a:solidFill>
                  <a:srgbClr val="1F1F1F"/>
                </a:solidFill>
                <a:effectLst/>
                <a:latin typeface="Google Sans"/>
              </a:rPr>
              <a:t>Applications of Data Science</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F73AAFD7-152C-C43D-CB53-FE89F1AC4B6F}"/>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1F1F1F"/>
                </a:solidFill>
                <a:effectLst/>
                <a:latin typeface="Google Sans"/>
              </a:rPr>
              <a:t>Business: Market research, customer segmentation, fraud detection, risk management.</a:t>
            </a:r>
          </a:p>
          <a:p>
            <a:pPr algn="l">
              <a:buFont typeface="Arial" panose="020B0604020202020204" pitchFamily="34" charset="0"/>
              <a:buChar char="•"/>
            </a:pPr>
            <a:r>
              <a:rPr lang="en-US" b="0" i="0" dirty="0">
                <a:solidFill>
                  <a:srgbClr val="1F1F1F"/>
                </a:solidFill>
                <a:effectLst/>
                <a:latin typeface="Google Sans"/>
              </a:rPr>
              <a:t>Criminal justice: Crime prediction, recidivism risk assessment, resource allocation.</a:t>
            </a:r>
          </a:p>
          <a:p>
            <a:pPr algn="l">
              <a:buFont typeface="Arial" panose="020B0604020202020204" pitchFamily="34" charset="0"/>
              <a:buChar char="•"/>
            </a:pPr>
            <a:r>
              <a:rPr lang="en-US" b="0" i="0" dirty="0">
                <a:solidFill>
                  <a:srgbClr val="1F1F1F"/>
                </a:solidFill>
                <a:effectLst/>
                <a:latin typeface="Google Sans"/>
              </a:rPr>
              <a:t>Healthcare: Disease diagnosis, personalized medicine, drug discovery.</a:t>
            </a:r>
          </a:p>
          <a:p>
            <a:pPr algn="l">
              <a:buFont typeface="Arial" panose="020B0604020202020204" pitchFamily="34" charset="0"/>
              <a:buChar char="•"/>
            </a:pPr>
            <a:r>
              <a:rPr lang="en-US" b="0" i="0" dirty="0">
                <a:solidFill>
                  <a:srgbClr val="1F1F1F"/>
                </a:solidFill>
                <a:effectLst/>
                <a:latin typeface="Google Sans"/>
              </a:rPr>
              <a:t>Industry: Predictive maintenance, process optimization, quality control.</a:t>
            </a:r>
          </a:p>
          <a:p>
            <a:pPr algn="l">
              <a:buFont typeface="Arial" panose="020B0604020202020204" pitchFamily="34" charset="0"/>
              <a:buChar char="•"/>
            </a:pPr>
            <a:r>
              <a:rPr lang="en-US" b="0" i="0" dirty="0">
                <a:solidFill>
                  <a:srgbClr val="1F1F1F"/>
                </a:solidFill>
                <a:effectLst/>
                <a:latin typeface="Google Sans"/>
              </a:rPr>
              <a:t>Education: Personalized learning, student performance prediction, educational resource development.</a:t>
            </a:r>
          </a:p>
          <a:p>
            <a:pPr algn="l">
              <a:buFont typeface="Arial" panose="020B0604020202020204" pitchFamily="34" charset="0"/>
              <a:buChar char="•"/>
            </a:pPr>
            <a:r>
              <a:rPr lang="en-US" b="0" i="0" dirty="0">
                <a:solidFill>
                  <a:srgbClr val="1F1F1F"/>
                </a:solidFill>
                <a:effectLst/>
                <a:latin typeface="Google Sans"/>
              </a:rPr>
              <a:t>Internet of Things (IoT): Sensor data analysis, smart city management, connected devices optimization.</a:t>
            </a:r>
          </a:p>
          <a:p>
            <a:pPr algn="l">
              <a:buFont typeface="Arial" panose="020B0604020202020204" pitchFamily="34" charset="0"/>
              <a:buChar char="•"/>
            </a:pPr>
            <a:r>
              <a:rPr lang="en-US" b="0" i="0" dirty="0">
                <a:solidFill>
                  <a:srgbClr val="1F1F1F"/>
                </a:solidFill>
                <a:effectLst/>
                <a:latin typeface="Google Sans"/>
              </a:rPr>
              <a:t>Politics: Voter behavior analysis, campaign optimization, policy evaluation.</a:t>
            </a:r>
          </a:p>
        </p:txBody>
      </p:sp>
    </p:spTree>
    <p:extLst>
      <p:ext uri="{BB962C8B-B14F-4D97-AF65-F5344CB8AC3E}">
        <p14:creationId xmlns:p14="http://schemas.microsoft.com/office/powerpoint/2010/main" val="98485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17A1-A47E-D931-A8E8-5C2E4B47CEB4}"/>
              </a:ext>
            </a:extLst>
          </p:cNvPr>
          <p:cNvSpPr>
            <a:spLocks noGrp="1"/>
          </p:cNvSpPr>
          <p:nvPr>
            <p:ph type="title"/>
          </p:nvPr>
        </p:nvSpPr>
        <p:spPr/>
        <p:txBody>
          <a:bodyPr/>
          <a:lstStyle/>
          <a:p>
            <a:r>
              <a:rPr lang="en-US" dirty="0"/>
              <a:t>Types of Analytics</a:t>
            </a:r>
          </a:p>
        </p:txBody>
      </p:sp>
      <p:sp>
        <p:nvSpPr>
          <p:cNvPr id="3" name="Content Placeholder 2">
            <a:extLst>
              <a:ext uri="{FF2B5EF4-FFF2-40B4-BE49-F238E27FC236}">
                <a16:creationId xmlns:a16="http://schemas.microsoft.com/office/drawing/2014/main" id="{0B837F73-BE72-03D2-CACE-6E036F0CFD72}"/>
              </a:ext>
            </a:extLst>
          </p:cNvPr>
          <p:cNvSpPr>
            <a:spLocks noGrp="1"/>
          </p:cNvSpPr>
          <p:nvPr>
            <p:ph idx="1"/>
          </p:nvPr>
        </p:nvSpPr>
        <p:spPr/>
        <p:txBody>
          <a:bodyPr/>
          <a:lstStyle/>
          <a:p>
            <a:pPr algn="l"/>
            <a:r>
              <a:rPr lang="en-US" b="1" i="0" dirty="0">
                <a:solidFill>
                  <a:srgbClr val="374151"/>
                </a:solidFill>
                <a:effectLst/>
                <a:latin typeface="Söhne"/>
              </a:rPr>
              <a:t>Descriptive Analytics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Descriptive analytics focuses on summarizing historical data to understand what has happened in the past. It involves organizing, aggregating, and visualizing data to provide insights into trends, patterns, and relationships.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 retail company analyzes sales data from the past year to identify trends in customer purchasing behavior. They create visualizations and reports to understand which products are selling well, peak sales periods, and customer demographics.</a:t>
            </a:r>
          </a:p>
          <a:p>
            <a:endParaRPr lang="en-US" dirty="0"/>
          </a:p>
        </p:txBody>
      </p:sp>
    </p:spTree>
    <p:extLst>
      <p:ext uri="{BB962C8B-B14F-4D97-AF65-F5344CB8AC3E}">
        <p14:creationId xmlns:p14="http://schemas.microsoft.com/office/powerpoint/2010/main" val="236688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AC9-DB82-E8F7-6786-BFA6A5E5261D}"/>
              </a:ext>
            </a:extLst>
          </p:cNvPr>
          <p:cNvSpPr>
            <a:spLocks noGrp="1"/>
          </p:cNvSpPr>
          <p:nvPr>
            <p:ph type="title"/>
          </p:nvPr>
        </p:nvSpPr>
        <p:spPr/>
        <p:txBody>
          <a:bodyPr/>
          <a:lstStyle/>
          <a:p>
            <a:r>
              <a:rPr lang="en-US" b="1" i="0" dirty="0">
                <a:solidFill>
                  <a:srgbClr val="374151"/>
                </a:solidFill>
                <a:effectLst/>
                <a:latin typeface="Söhne"/>
              </a:rPr>
              <a:t>Predictive Analytics</a:t>
            </a:r>
            <a:r>
              <a:rPr lang="en-US" b="0" i="0" dirty="0">
                <a:solidFill>
                  <a:srgbClr val="374151"/>
                </a:solidFill>
                <a:effectLst/>
                <a:latin typeface="Söhne"/>
              </a:rPr>
              <a:t>:</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539CFF85-3618-CCA9-B43C-57331BF593A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Predictive analytics involves using statistical and machine learning algorithms to forecast future outcomes based on historical data and trends. It leverages techniques such as regression analysis, time series forecasting, and machine learning models to predict probabilities and make informed decisions about future events or trends.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An insurance company uses predictive analytics to assess the risk of policyholders filing claims in the future. By analyzing historical claims data along with demographic and lifestyle factors, the company can predict the likelihood of future claims and adjust premiums accordingly.</a:t>
            </a:r>
          </a:p>
          <a:p>
            <a:endParaRPr lang="en-US" dirty="0"/>
          </a:p>
        </p:txBody>
      </p:sp>
    </p:spTree>
    <p:extLst>
      <p:ext uri="{BB962C8B-B14F-4D97-AF65-F5344CB8AC3E}">
        <p14:creationId xmlns:p14="http://schemas.microsoft.com/office/powerpoint/2010/main" val="304741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4C17-19CB-64E2-3008-D1CA094EC4A7}"/>
              </a:ext>
            </a:extLst>
          </p:cNvPr>
          <p:cNvSpPr>
            <a:spLocks noGrp="1"/>
          </p:cNvSpPr>
          <p:nvPr>
            <p:ph type="title"/>
          </p:nvPr>
        </p:nvSpPr>
        <p:spPr/>
        <p:txBody>
          <a:bodyPr/>
          <a:lstStyle/>
          <a:p>
            <a:r>
              <a:rPr lang="en-US" b="1" i="0" dirty="0">
                <a:solidFill>
                  <a:srgbClr val="374151"/>
                </a:solidFill>
                <a:effectLst/>
                <a:latin typeface="Söhne"/>
              </a:rPr>
              <a:t>Prescriptive Analytics</a:t>
            </a:r>
            <a:r>
              <a:rPr lang="en-US" b="0" i="0" dirty="0">
                <a:solidFill>
                  <a:srgbClr val="374151"/>
                </a:solidFill>
                <a:effectLst/>
                <a:latin typeface="Söhne"/>
              </a:rPr>
              <a:t>:</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7FFB874C-167A-CF04-DC2A-0AF3F7CD7910}"/>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Prescriptive analytics goes beyond predicting future outcomes to recommend actions or decisions that can optimize results or achieve specific objectives. It involves analyzing data, evaluating different scenarios, and recommending the best course of action based on predefined criteria or business rules.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 transportation company uses prescriptive analytics to optimize delivery routes and schedules. By analyzing factors such as traffic patterns, weather conditions, and delivery priorities, the company can recommend the most efficient routes and schedules to minimize costs and improve customer satisfaction.</a:t>
            </a:r>
          </a:p>
          <a:p>
            <a:endParaRPr lang="en-US" dirty="0"/>
          </a:p>
        </p:txBody>
      </p:sp>
    </p:spTree>
    <p:extLst>
      <p:ext uri="{BB962C8B-B14F-4D97-AF65-F5344CB8AC3E}">
        <p14:creationId xmlns:p14="http://schemas.microsoft.com/office/powerpoint/2010/main" val="295805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BC66-DDE4-0CE4-B372-01FD3EBFD08B}"/>
              </a:ext>
            </a:extLst>
          </p:cNvPr>
          <p:cNvSpPr>
            <a:spLocks noGrp="1"/>
          </p:cNvSpPr>
          <p:nvPr>
            <p:ph type="title"/>
          </p:nvPr>
        </p:nvSpPr>
        <p:spPr/>
        <p:txBody>
          <a:bodyPr/>
          <a:lstStyle/>
          <a:p>
            <a:r>
              <a:rPr lang="en-US" b="1" i="0" dirty="0">
                <a:effectLst/>
                <a:latin typeface="Söhne"/>
              </a:rPr>
              <a:t>Diagnostic Analytics</a:t>
            </a:r>
            <a:endParaRPr lang="en-US" dirty="0"/>
          </a:p>
        </p:txBody>
      </p:sp>
      <p:sp>
        <p:nvSpPr>
          <p:cNvPr id="3" name="Content Placeholder 2">
            <a:extLst>
              <a:ext uri="{FF2B5EF4-FFF2-40B4-BE49-F238E27FC236}">
                <a16:creationId xmlns:a16="http://schemas.microsoft.com/office/drawing/2014/main" id="{B85A3A68-299A-6A05-F328-EBEE01A5AF09}"/>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Diagnostic analytics aims to understand why certain events or outcomes occurred by identifying the root causes behind them. It involves analyzing historical data to uncover correlations and causal relationships between variables.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 manufacturing company uses diagnostic analytics to identify the root causes of defects in its production process. By analyzing production data and quality control metrics, the company can pinpoint factors such as machine malfunctions, operator errors, or raw material issues that contribute to defects and take corrective actions to improve product quality.</a:t>
            </a:r>
          </a:p>
          <a:p>
            <a:endParaRPr lang="en-US" dirty="0"/>
          </a:p>
        </p:txBody>
      </p:sp>
    </p:spTree>
    <p:extLst>
      <p:ext uri="{BB962C8B-B14F-4D97-AF65-F5344CB8AC3E}">
        <p14:creationId xmlns:p14="http://schemas.microsoft.com/office/powerpoint/2010/main" val="361307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7B2D-E240-97CE-B22B-675F33FDC105}"/>
              </a:ext>
            </a:extLst>
          </p:cNvPr>
          <p:cNvSpPr>
            <a:spLocks noGrp="1"/>
          </p:cNvSpPr>
          <p:nvPr>
            <p:ph type="title"/>
          </p:nvPr>
        </p:nvSpPr>
        <p:spPr/>
        <p:txBody>
          <a:bodyPr/>
          <a:lstStyle/>
          <a:p>
            <a:r>
              <a:rPr lang="en-US" dirty="0"/>
              <a:t>What is Data</a:t>
            </a:r>
          </a:p>
        </p:txBody>
      </p:sp>
      <p:sp>
        <p:nvSpPr>
          <p:cNvPr id="3" name="Content Placeholder 2">
            <a:extLst>
              <a:ext uri="{FF2B5EF4-FFF2-40B4-BE49-F238E27FC236}">
                <a16:creationId xmlns:a16="http://schemas.microsoft.com/office/drawing/2014/main" id="{82F8BF79-BFA3-47EF-8F5C-D2A22B642DCC}"/>
              </a:ext>
            </a:extLst>
          </p:cNvPr>
          <p:cNvSpPr>
            <a:spLocks noGrp="1"/>
          </p:cNvSpPr>
          <p:nvPr>
            <p:ph idx="1"/>
          </p:nvPr>
        </p:nvSpPr>
        <p:spPr/>
        <p:txBody>
          <a:bodyPr/>
          <a:lstStyle/>
          <a:p>
            <a:r>
              <a:rPr lang="en-US" dirty="0"/>
              <a:t>When we talk about data analytics what comes to your mind?</a:t>
            </a:r>
          </a:p>
          <a:p>
            <a:endParaRPr lang="en-US" dirty="0"/>
          </a:p>
        </p:txBody>
      </p:sp>
    </p:spTree>
    <p:extLst>
      <p:ext uri="{BB962C8B-B14F-4D97-AF65-F5344CB8AC3E}">
        <p14:creationId xmlns:p14="http://schemas.microsoft.com/office/powerpoint/2010/main" val="231548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165A-2473-2EC0-C5DA-CC43D94AB12E}"/>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F5DDCD8E-0D72-9585-80E3-FC397561CA5C}"/>
              </a:ext>
            </a:extLst>
          </p:cNvPr>
          <p:cNvSpPr>
            <a:spLocks noGrp="1"/>
          </p:cNvSpPr>
          <p:nvPr>
            <p:ph idx="1"/>
          </p:nvPr>
        </p:nvSpPr>
        <p:spPr/>
        <p:txBody>
          <a:bodyPr/>
          <a:lstStyle/>
          <a:p>
            <a:r>
              <a:rPr lang="en-US" dirty="0"/>
              <a:t>Challenge: Sevenett wants to improve its decision-making processes, optimize inventory management, and enhance customer satisfaction. They realize the potential of data analysis in achieving these goals and decide to introduce data analysis techniques into their operations.</a:t>
            </a:r>
          </a:p>
          <a:p>
            <a:r>
              <a:rPr lang="en-US" dirty="0"/>
              <a:t>Objective: The objective of this case study is to illustrate how the introduction of data analysis can benefit Sevenett in various aspects of their business.</a:t>
            </a:r>
          </a:p>
          <a:p>
            <a:r>
              <a:rPr lang="en-US" dirty="0"/>
              <a:t>1) Suggest the implementation steps you would apply</a:t>
            </a:r>
          </a:p>
          <a:p>
            <a:r>
              <a:rPr lang="en-US" dirty="0"/>
              <a:t>2) What would be the results and benefits of implementing this project?</a:t>
            </a:r>
          </a:p>
        </p:txBody>
      </p:sp>
    </p:spTree>
    <p:extLst>
      <p:ext uri="{BB962C8B-B14F-4D97-AF65-F5344CB8AC3E}">
        <p14:creationId xmlns:p14="http://schemas.microsoft.com/office/powerpoint/2010/main" val="3571289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E1F9-15C2-B30E-B23C-E16BA292AE27}"/>
              </a:ext>
            </a:extLst>
          </p:cNvPr>
          <p:cNvSpPr>
            <a:spLocks noGrp="1"/>
          </p:cNvSpPr>
          <p:nvPr>
            <p:ph type="title"/>
          </p:nvPr>
        </p:nvSpPr>
        <p:spPr/>
        <p:txBody>
          <a:bodyPr/>
          <a:lstStyle/>
          <a:p>
            <a:r>
              <a:rPr lang="en-US" dirty="0"/>
              <a:t>Presentation of Data</a:t>
            </a:r>
          </a:p>
        </p:txBody>
      </p:sp>
      <p:sp>
        <p:nvSpPr>
          <p:cNvPr id="3" name="Content Placeholder 2">
            <a:extLst>
              <a:ext uri="{FF2B5EF4-FFF2-40B4-BE49-F238E27FC236}">
                <a16:creationId xmlns:a16="http://schemas.microsoft.com/office/drawing/2014/main" id="{FB0AA2EF-ED16-5110-8FA9-CD44390DADBF}"/>
              </a:ext>
            </a:extLst>
          </p:cNvPr>
          <p:cNvSpPr>
            <a:spLocks noGrp="1"/>
          </p:cNvSpPr>
          <p:nvPr>
            <p:ph idx="1"/>
          </p:nvPr>
        </p:nvSpPr>
        <p:spPr/>
        <p:txBody>
          <a:bodyPr/>
          <a:lstStyle/>
          <a:p>
            <a:r>
              <a:rPr lang="en-US" dirty="0"/>
              <a:t>Presentation of data is crucial in analytics. Analysts will not be able to make the best out of the data if they are not presentable and appropriate. One of the most convincing and appealing ways in which statistical data can be presentable is through diagrams and graphs. A few such ways are different types of diagrams, graphs and maps.</a:t>
            </a:r>
          </a:p>
        </p:txBody>
      </p:sp>
    </p:spTree>
    <p:extLst>
      <p:ext uri="{BB962C8B-B14F-4D97-AF65-F5344CB8AC3E}">
        <p14:creationId xmlns:p14="http://schemas.microsoft.com/office/powerpoint/2010/main" val="299408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B072-4733-6834-266A-48DC90047126}"/>
              </a:ext>
            </a:extLst>
          </p:cNvPr>
          <p:cNvSpPr>
            <a:spLocks noGrp="1"/>
          </p:cNvSpPr>
          <p:nvPr>
            <p:ph type="title"/>
          </p:nvPr>
        </p:nvSpPr>
        <p:spPr/>
        <p:txBody>
          <a:bodyPr/>
          <a:lstStyle/>
          <a:p>
            <a:r>
              <a:rPr lang="en-US" dirty="0"/>
              <a:t>Importance of data presentation</a:t>
            </a:r>
          </a:p>
        </p:txBody>
      </p:sp>
      <p:sp>
        <p:nvSpPr>
          <p:cNvPr id="3" name="Content Placeholder 2">
            <a:extLst>
              <a:ext uri="{FF2B5EF4-FFF2-40B4-BE49-F238E27FC236}">
                <a16:creationId xmlns:a16="http://schemas.microsoft.com/office/drawing/2014/main" id="{55BFE18E-158B-A984-73EE-3231A7B1EEF1}"/>
              </a:ext>
            </a:extLst>
          </p:cNvPr>
          <p:cNvSpPr>
            <a:spLocks noGrp="1"/>
          </p:cNvSpPr>
          <p:nvPr>
            <p:ph idx="1"/>
          </p:nvPr>
        </p:nvSpPr>
        <p:spPr/>
        <p:txBody>
          <a:bodyPr/>
          <a:lstStyle/>
          <a:p>
            <a:r>
              <a:rPr lang="en-US" b="0" i="0" dirty="0">
                <a:solidFill>
                  <a:srgbClr val="374151"/>
                </a:solidFill>
                <a:effectLst/>
                <a:latin typeface="Söhne"/>
              </a:rPr>
              <a:t>Data presentation uses visual tools like charts, graphs, and dashboards to represent complex information in a way that is easily digestible</a:t>
            </a:r>
          </a:p>
          <a:p>
            <a:r>
              <a:rPr lang="en-US" b="0" i="0" dirty="0">
                <a:solidFill>
                  <a:srgbClr val="374151"/>
                </a:solidFill>
                <a:effectLst/>
                <a:latin typeface="Söhne"/>
              </a:rPr>
              <a:t>By presenting data in a clear and concise manner, organizations can make informed decisions quickly.</a:t>
            </a:r>
            <a:endParaRPr lang="en-US" dirty="0">
              <a:solidFill>
                <a:srgbClr val="374151"/>
              </a:solidFill>
              <a:latin typeface="Söhne"/>
            </a:endParaRPr>
          </a:p>
          <a:p>
            <a:r>
              <a:rPr lang="en-US" b="0" i="0" dirty="0">
                <a:solidFill>
                  <a:srgbClr val="374151"/>
                </a:solidFill>
                <a:effectLst/>
                <a:latin typeface="Söhne"/>
              </a:rPr>
              <a:t>Visual data presentation helps in identifying trends and patterns that might not be obvious from raw data</a:t>
            </a:r>
          </a:p>
          <a:p>
            <a:r>
              <a:rPr lang="en-US" b="0" i="0" dirty="0">
                <a:solidFill>
                  <a:srgbClr val="374151"/>
                </a:solidFill>
                <a:effectLst/>
                <a:latin typeface="Söhne"/>
              </a:rPr>
              <a:t>Engaging visuals and interactive dashboards increase stakeholder engagement with data</a:t>
            </a:r>
            <a:endParaRPr lang="en-US" dirty="0">
              <a:solidFill>
                <a:srgbClr val="374151"/>
              </a:solidFill>
              <a:latin typeface="Söhne"/>
            </a:endParaRPr>
          </a:p>
          <a:p>
            <a:r>
              <a:rPr lang="en-US" b="0" i="0" dirty="0">
                <a:solidFill>
                  <a:srgbClr val="374151"/>
                </a:solidFill>
                <a:effectLst/>
                <a:latin typeface="Söhne"/>
              </a:rPr>
              <a:t>Data storytelling is a powerful way to communicate the implications of data analytics. Through narrative combined with visual data presentation, analysts can tell compelling stories that drive home the importance of data-driven insights, fostering a culture of informed decision-making</a:t>
            </a:r>
            <a:endParaRPr lang="en-US" dirty="0"/>
          </a:p>
        </p:txBody>
      </p:sp>
    </p:spTree>
    <p:extLst>
      <p:ext uri="{BB962C8B-B14F-4D97-AF65-F5344CB8AC3E}">
        <p14:creationId xmlns:p14="http://schemas.microsoft.com/office/powerpoint/2010/main" val="3043522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E05C-EA79-4D7C-916B-26688C60AE0B}"/>
              </a:ext>
            </a:extLst>
          </p:cNvPr>
          <p:cNvSpPr>
            <a:spLocks noGrp="1"/>
          </p:cNvSpPr>
          <p:nvPr>
            <p:ph type="title"/>
          </p:nvPr>
        </p:nvSpPr>
        <p:spPr/>
        <p:txBody>
          <a:bodyPr/>
          <a:lstStyle/>
          <a:p>
            <a:r>
              <a:rPr lang="en-US" dirty="0"/>
              <a:t>Importance of data presentation</a:t>
            </a:r>
          </a:p>
        </p:txBody>
      </p:sp>
      <p:sp>
        <p:nvSpPr>
          <p:cNvPr id="3" name="Content Placeholder 2">
            <a:extLst>
              <a:ext uri="{FF2B5EF4-FFF2-40B4-BE49-F238E27FC236}">
                <a16:creationId xmlns:a16="http://schemas.microsoft.com/office/drawing/2014/main" id="{14CA3341-9B46-7A5E-AE3E-2B133E13B1D4}"/>
              </a:ext>
            </a:extLst>
          </p:cNvPr>
          <p:cNvSpPr>
            <a:spLocks noGrp="1"/>
          </p:cNvSpPr>
          <p:nvPr>
            <p:ph idx="1"/>
          </p:nvPr>
        </p:nvSpPr>
        <p:spPr/>
        <p:txBody>
          <a:bodyPr/>
          <a:lstStyle/>
          <a:p>
            <a:r>
              <a:rPr lang="en-US" b="0" i="0" dirty="0">
                <a:solidFill>
                  <a:srgbClr val="374151"/>
                </a:solidFill>
                <a:effectLst/>
                <a:latin typeface="Söhne"/>
              </a:rPr>
              <a:t>Effective data presentation practices promote a data-driven culture within organizations by making data more accessible and understandable for everyone, regardless of their technical expertise</a:t>
            </a:r>
          </a:p>
          <a:p>
            <a:r>
              <a:rPr lang="en-US" b="0" i="0" dirty="0">
                <a:solidFill>
                  <a:srgbClr val="374151"/>
                </a:solidFill>
                <a:effectLst/>
                <a:latin typeface="Söhne"/>
              </a:rPr>
              <a:t>Data presentation condenses vast amounts of data into formats that can be quickly understood, allowing for rapid response to emerging trends and challenges.</a:t>
            </a:r>
            <a:endParaRPr lang="en-US" dirty="0">
              <a:solidFill>
                <a:srgbClr val="374151"/>
              </a:solidFill>
              <a:latin typeface="Söhne"/>
            </a:endParaRPr>
          </a:p>
          <a:p>
            <a:r>
              <a:rPr lang="en-US" b="0" i="0" dirty="0">
                <a:solidFill>
                  <a:srgbClr val="374151"/>
                </a:solidFill>
                <a:effectLst/>
                <a:latin typeface="Söhne"/>
              </a:rPr>
              <a:t>Data presentation can be tailored to the needs and preferences of different audiences, ensuring that information is relevant and impactful. </a:t>
            </a:r>
            <a:endParaRPr lang="en-US" dirty="0"/>
          </a:p>
        </p:txBody>
      </p:sp>
    </p:spTree>
    <p:extLst>
      <p:ext uri="{BB962C8B-B14F-4D97-AF65-F5344CB8AC3E}">
        <p14:creationId xmlns:p14="http://schemas.microsoft.com/office/powerpoint/2010/main" val="291818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85C7-B8A7-3433-9520-50791408C019}"/>
              </a:ext>
            </a:extLst>
          </p:cNvPr>
          <p:cNvSpPr>
            <a:spLocks noGrp="1"/>
          </p:cNvSpPr>
          <p:nvPr>
            <p:ph type="title"/>
          </p:nvPr>
        </p:nvSpPr>
        <p:spPr/>
        <p:txBody>
          <a:bodyPr/>
          <a:lstStyle/>
          <a:p>
            <a:r>
              <a:rPr lang="en-US" dirty="0"/>
              <a:t>Tabular Method</a:t>
            </a:r>
          </a:p>
        </p:txBody>
      </p:sp>
      <p:sp>
        <p:nvSpPr>
          <p:cNvPr id="3" name="Content Placeholder 2">
            <a:extLst>
              <a:ext uri="{FF2B5EF4-FFF2-40B4-BE49-F238E27FC236}">
                <a16:creationId xmlns:a16="http://schemas.microsoft.com/office/drawing/2014/main" id="{0A53BD42-2ED7-A1BF-1408-CB70975AF533}"/>
              </a:ext>
            </a:extLst>
          </p:cNvPr>
          <p:cNvSpPr>
            <a:spLocks noGrp="1"/>
          </p:cNvSpPr>
          <p:nvPr>
            <p:ph idx="1"/>
          </p:nvPr>
        </p:nvSpPr>
        <p:spPr>
          <a:xfrm>
            <a:off x="5118447" y="803186"/>
            <a:ext cx="6281873" cy="2844889"/>
          </a:xfrm>
        </p:spPr>
        <p:txBody>
          <a:bodyPr/>
          <a:lstStyle/>
          <a:p>
            <a:r>
              <a:rPr lang="en-US" dirty="0"/>
              <a:t>It is a table that helps to represent even a large amount of data in an engaging, easy to read, and coordinated manner. The data is arranged in rows and columns. There are four most common tabular classification methods namely; qualitative classification, quantitative classification, temporal classification and the spatial classification.</a:t>
            </a:r>
          </a:p>
          <a:p>
            <a:endParaRPr lang="en-US" dirty="0"/>
          </a:p>
        </p:txBody>
      </p:sp>
      <p:pic>
        <p:nvPicPr>
          <p:cNvPr id="5" name="Picture 4">
            <a:extLst>
              <a:ext uri="{FF2B5EF4-FFF2-40B4-BE49-F238E27FC236}">
                <a16:creationId xmlns:a16="http://schemas.microsoft.com/office/drawing/2014/main" id="{47D11099-0581-9748-80A8-FF69552AC841}"/>
              </a:ext>
            </a:extLst>
          </p:cNvPr>
          <p:cNvPicPr>
            <a:picLocks noChangeAspect="1"/>
          </p:cNvPicPr>
          <p:nvPr/>
        </p:nvPicPr>
        <p:blipFill>
          <a:blip r:embed="rId2"/>
          <a:stretch>
            <a:fillRect/>
          </a:stretch>
        </p:blipFill>
        <p:spPr>
          <a:xfrm>
            <a:off x="4772025" y="3510967"/>
            <a:ext cx="7419975" cy="3000375"/>
          </a:xfrm>
          <a:prstGeom prst="rect">
            <a:avLst/>
          </a:prstGeom>
        </p:spPr>
      </p:pic>
    </p:spTree>
    <p:extLst>
      <p:ext uri="{BB962C8B-B14F-4D97-AF65-F5344CB8AC3E}">
        <p14:creationId xmlns:p14="http://schemas.microsoft.com/office/powerpoint/2010/main" val="4192617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14BE-8F3C-92F0-D25C-F3CD3ACECC48}"/>
              </a:ext>
            </a:extLst>
          </p:cNvPr>
          <p:cNvSpPr>
            <a:spLocks noGrp="1"/>
          </p:cNvSpPr>
          <p:nvPr>
            <p:ph type="title"/>
          </p:nvPr>
        </p:nvSpPr>
        <p:spPr/>
        <p:txBody>
          <a:bodyPr/>
          <a:lstStyle/>
          <a:p>
            <a:r>
              <a:rPr lang="en-US" dirty="0"/>
              <a:t>Temporal-Time and Spatial-Location</a:t>
            </a:r>
          </a:p>
        </p:txBody>
      </p:sp>
      <p:pic>
        <p:nvPicPr>
          <p:cNvPr id="5" name="Content Placeholder 4">
            <a:extLst>
              <a:ext uri="{FF2B5EF4-FFF2-40B4-BE49-F238E27FC236}">
                <a16:creationId xmlns:a16="http://schemas.microsoft.com/office/drawing/2014/main" id="{8ED916B5-89B2-87CD-297D-92551D2D2E84}"/>
              </a:ext>
            </a:extLst>
          </p:cNvPr>
          <p:cNvPicPr>
            <a:picLocks noGrp="1" noChangeAspect="1"/>
          </p:cNvPicPr>
          <p:nvPr>
            <p:ph idx="1"/>
          </p:nvPr>
        </p:nvPicPr>
        <p:blipFill>
          <a:blip r:embed="rId2"/>
          <a:stretch>
            <a:fillRect/>
          </a:stretch>
        </p:blipFill>
        <p:spPr>
          <a:xfrm>
            <a:off x="4648199" y="2152650"/>
            <a:ext cx="7381875" cy="3505200"/>
          </a:xfrm>
        </p:spPr>
      </p:pic>
    </p:spTree>
    <p:extLst>
      <p:ext uri="{BB962C8B-B14F-4D97-AF65-F5344CB8AC3E}">
        <p14:creationId xmlns:p14="http://schemas.microsoft.com/office/powerpoint/2010/main" val="4269162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12F8-1C61-A117-2AFF-EA9F1DC743B8}"/>
              </a:ext>
            </a:extLst>
          </p:cNvPr>
          <p:cNvSpPr>
            <a:spLocks noGrp="1"/>
          </p:cNvSpPr>
          <p:nvPr>
            <p:ph type="title"/>
          </p:nvPr>
        </p:nvSpPr>
        <p:spPr/>
        <p:txBody>
          <a:bodyPr/>
          <a:lstStyle/>
          <a:p>
            <a:pPr algn="l"/>
            <a:r>
              <a:rPr lang="en-US" b="1" i="0" dirty="0">
                <a:effectLst/>
                <a:latin typeface="Söhne"/>
              </a:rPr>
              <a:t> Dashboards</a:t>
            </a:r>
          </a:p>
        </p:txBody>
      </p:sp>
      <p:sp>
        <p:nvSpPr>
          <p:cNvPr id="3" name="Content Placeholder 2">
            <a:extLst>
              <a:ext uri="{FF2B5EF4-FFF2-40B4-BE49-F238E27FC236}">
                <a16:creationId xmlns:a16="http://schemas.microsoft.com/office/drawing/2014/main" id="{15E4121A-980C-54EC-6DC6-316AE5BC631F}"/>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Overview:</a:t>
            </a:r>
            <a:r>
              <a:rPr lang="en-US" b="0" i="0" dirty="0">
                <a:solidFill>
                  <a:srgbClr val="374151"/>
                </a:solidFill>
                <a:effectLst/>
                <a:latin typeface="Söhne"/>
              </a:rPr>
              <a:t> Interactive platforms that provide real-time data visualization and insights.</a:t>
            </a:r>
          </a:p>
          <a:p>
            <a:pPr algn="l">
              <a:buFont typeface="Arial" panose="020B0604020202020204" pitchFamily="34" charset="0"/>
              <a:buChar char="•"/>
            </a:pPr>
            <a:r>
              <a:rPr lang="en-US" b="1" i="0" dirty="0">
                <a:solidFill>
                  <a:srgbClr val="374151"/>
                </a:solidFill>
                <a:effectLst/>
                <a:latin typeface="Söhne"/>
              </a:rPr>
              <a:t>Application:</a:t>
            </a:r>
            <a:r>
              <a:rPr lang="en-US" b="0" i="0" dirty="0">
                <a:solidFill>
                  <a:srgbClr val="374151"/>
                </a:solidFill>
                <a:effectLst/>
                <a:latin typeface="Söhne"/>
              </a:rPr>
              <a:t> Ideal for monitoring KPIs (Key Performance Indicators) and trends, especially in business contexts.</a:t>
            </a:r>
          </a:p>
          <a:p>
            <a:endParaRPr lang="en-US" dirty="0"/>
          </a:p>
        </p:txBody>
      </p:sp>
    </p:spTree>
    <p:extLst>
      <p:ext uri="{BB962C8B-B14F-4D97-AF65-F5344CB8AC3E}">
        <p14:creationId xmlns:p14="http://schemas.microsoft.com/office/powerpoint/2010/main" val="2226797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945F-02DA-BE80-062A-7980E53C29F5}"/>
              </a:ext>
            </a:extLst>
          </p:cNvPr>
          <p:cNvSpPr>
            <a:spLocks noGrp="1"/>
          </p:cNvSpPr>
          <p:nvPr>
            <p:ph type="title"/>
          </p:nvPr>
        </p:nvSpPr>
        <p:spPr/>
        <p:txBody>
          <a:bodyPr/>
          <a:lstStyle/>
          <a:p>
            <a:r>
              <a:rPr lang="en-US" dirty="0"/>
              <a:t>Frequency distributions</a:t>
            </a:r>
          </a:p>
        </p:txBody>
      </p:sp>
      <p:sp>
        <p:nvSpPr>
          <p:cNvPr id="3" name="Content Placeholder 2">
            <a:extLst>
              <a:ext uri="{FF2B5EF4-FFF2-40B4-BE49-F238E27FC236}">
                <a16:creationId xmlns:a16="http://schemas.microsoft.com/office/drawing/2014/main" id="{112BA58C-FE2E-5187-5B63-E7A24A7176B8}"/>
              </a:ext>
            </a:extLst>
          </p:cNvPr>
          <p:cNvSpPr>
            <a:spLocks noGrp="1"/>
          </p:cNvSpPr>
          <p:nvPr>
            <p:ph idx="1"/>
          </p:nvPr>
        </p:nvSpPr>
        <p:spPr/>
        <p:txBody>
          <a:bodyPr/>
          <a:lstStyle/>
          <a:p>
            <a:r>
              <a:rPr lang="en-US" dirty="0"/>
              <a:t> To describe situations, draw conclusions, or make inferences about events, organizing raw data must be in some meaningful way. The most convenient method of organizing data is to construct a frequency distribution. </a:t>
            </a:r>
          </a:p>
          <a:p>
            <a:r>
              <a:rPr lang="en-US" dirty="0"/>
              <a:t>• A frequency distribution is the organizing of raw data in table form, using classes and frequencies. There are three basic types of frequency distributions, and there are specific procedures for constructing each type. The three types are categorical, ungrouped, and grouped frequency distributions</a:t>
            </a:r>
          </a:p>
        </p:txBody>
      </p:sp>
    </p:spTree>
    <p:extLst>
      <p:ext uri="{BB962C8B-B14F-4D97-AF65-F5344CB8AC3E}">
        <p14:creationId xmlns:p14="http://schemas.microsoft.com/office/powerpoint/2010/main" val="771024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4164-6A01-05E6-8B15-8E879B67345C}"/>
              </a:ext>
            </a:extLst>
          </p:cNvPr>
          <p:cNvSpPr>
            <a:spLocks noGrp="1"/>
          </p:cNvSpPr>
          <p:nvPr>
            <p:ph type="title"/>
          </p:nvPr>
        </p:nvSpPr>
        <p:spPr/>
        <p:txBody>
          <a:bodyPr/>
          <a:lstStyle/>
          <a:p>
            <a:r>
              <a:rPr lang="en-US" dirty="0"/>
              <a:t>Categorical Frequency Distribution</a:t>
            </a:r>
          </a:p>
        </p:txBody>
      </p:sp>
      <p:sp>
        <p:nvSpPr>
          <p:cNvPr id="3" name="Content Placeholder 2">
            <a:extLst>
              <a:ext uri="{FF2B5EF4-FFF2-40B4-BE49-F238E27FC236}">
                <a16:creationId xmlns:a16="http://schemas.microsoft.com/office/drawing/2014/main" id="{9826AA46-4D2B-4AEE-4F52-9CB776DFB991}"/>
              </a:ext>
            </a:extLst>
          </p:cNvPr>
          <p:cNvSpPr>
            <a:spLocks noGrp="1"/>
          </p:cNvSpPr>
          <p:nvPr>
            <p:ph idx="1"/>
          </p:nvPr>
        </p:nvSpPr>
        <p:spPr/>
        <p:txBody>
          <a:bodyPr/>
          <a:lstStyle/>
          <a:p>
            <a:r>
              <a:rPr lang="en-US" dirty="0"/>
              <a:t>The categorical frequency distribution is for data that is in specific categories, such as </a:t>
            </a:r>
            <a:r>
              <a:rPr lang="en-US" dirty="0" err="1"/>
              <a:t>nominalor</a:t>
            </a:r>
            <a:r>
              <a:rPr lang="en-US" dirty="0"/>
              <a:t> ordinal level data.</a:t>
            </a:r>
          </a:p>
          <a:p>
            <a:r>
              <a:rPr lang="en-US" dirty="0"/>
              <a:t>For example, data such as political affiliation, religious affiliation, or major field of study would use categorical frequency distributions</a:t>
            </a:r>
          </a:p>
        </p:txBody>
      </p:sp>
    </p:spTree>
    <p:extLst>
      <p:ext uri="{BB962C8B-B14F-4D97-AF65-F5344CB8AC3E}">
        <p14:creationId xmlns:p14="http://schemas.microsoft.com/office/powerpoint/2010/main" val="2022778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00AF-52C9-874B-3145-4EF93AE0B7D7}"/>
              </a:ext>
            </a:extLst>
          </p:cNvPr>
          <p:cNvSpPr>
            <a:spLocks noGrp="1"/>
          </p:cNvSpPr>
          <p:nvPr>
            <p:ph type="title"/>
          </p:nvPr>
        </p:nvSpPr>
        <p:spPr/>
        <p:txBody>
          <a:bodyPr/>
          <a:lstStyle/>
          <a:p>
            <a:r>
              <a:rPr lang="en-US" dirty="0"/>
              <a:t>Example 1</a:t>
            </a:r>
          </a:p>
        </p:txBody>
      </p:sp>
      <p:pic>
        <p:nvPicPr>
          <p:cNvPr id="5" name="Content Placeholder 4">
            <a:extLst>
              <a:ext uri="{FF2B5EF4-FFF2-40B4-BE49-F238E27FC236}">
                <a16:creationId xmlns:a16="http://schemas.microsoft.com/office/drawing/2014/main" id="{9D309E7F-32D6-ABA2-01DB-22AB64DF4D9C}"/>
              </a:ext>
            </a:extLst>
          </p:cNvPr>
          <p:cNvPicPr>
            <a:picLocks noGrp="1" noChangeAspect="1"/>
          </p:cNvPicPr>
          <p:nvPr>
            <p:ph idx="1"/>
          </p:nvPr>
        </p:nvPicPr>
        <p:blipFill>
          <a:blip r:embed="rId2"/>
          <a:stretch>
            <a:fillRect/>
          </a:stretch>
        </p:blipFill>
        <p:spPr>
          <a:xfrm>
            <a:off x="4638675" y="1614487"/>
            <a:ext cx="6865938" cy="3629025"/>
          </a:xfrm>
        </p:spPr>
      </p:pic>
    </p:spTree>
    <p:extLst>
      <p:ext uri="{BB962C8B-B14F-4D97-AF65-F5344CB8AC3E}">
        <p14:creationId xmlns:p14="http://schemas.microsoft.com/office/powerpoint/2010/main" val="249390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F9CF-E8A7-9FB9-26D5-29F3BBAB9F55}"/>
              </a:ext>
            </a:extLst>
          </p:cNvPr>
          <p:cNvSpPr>
            <a:spLocks noGrp="1"/>
          </p:cNvSpPr>
          <p:nvPr>
            <p:ph type="title"/>
          </p:nvPr>
        </p:nvSpPr>
        <p:spPr/>
        <p:txBody>
          <a:bodyPr/>
          <a:lstStyle/>
          <a:p>
            <a:r>
              <a:rPr lang="en-US" b="1" i="0" dirty="0">
                <a:effectLst/>
                <a:latin typeface="Söhne"/>
              </a:rPr>
              <a:t>What is Data Analytics?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AC862899-9614-0B71-F98A-AB9E51752078}"/>
              </a:ext>
            </a:extLst>
          </p:cNvPr>
          <p:cNvSpPr>
            <a:spLocks noGrp="1"/>
          </p:cNvSpPr>
          <p:nvPr>
            <p:ph idx="1"/>
          </p:nvPr>
        </p:nvSpPr>
        <p:spPr/>
        <p:txBody>
          <a:bodyPr/>
          <a:lstStyle/>
          <a:p>
            <a:r>
              <a:rPr lang="en-US" b="0" i="0" dirty="0">
                <a:solidFill>
                  <a:srgbClr val="374151"/>
                </a:solidFill>
                <a:effectLst/>
                <a:latin typeface="Söhne"/>
              </a:rPr>
              <a:t>Data Analytics refers to the process of examining datasets to draw conclusions about the information they contain. This process employs various tools and techniques to identify patterns, uncover trends, and extract actionable insights from raw data.</a:t>
            </a:r>
          </a:p>
          <a:p>
            <a:pPr algn="l">
              <a:buFont typeface="Arial" panose="020B0604020202020204" pitchFamily="34" charset="0"/>
              <a:buChar char="•"/>
            </a:pPr>
            <a:r>
              <a:rPr lang="en-US" b="0" i="0" dirty="0">
                <a:solidFill>
                  <a:srgbClr val="374151"/>
                </a:solidFill>
                <a:effectLst/>
                <a:latin typeface="Söhne"/>
              </a:rPr>
              <a:t>Data analytics plays a pivotal role in decision-making processes by providing evidence-based insights. These insights enable organizations to:</a:t>
            </a:r>
          </a:p>
          <a:p>
            <a:pPr lvl="1">
              <a:buFont typeface="Arial" panose="020B0604020202020204" pitchFamily="34" charset="0"/>
              <a:buChar char="•"/>
            </a:pPr>
            <a:r>
              <a:rPr lang="en-US" b="0" i="0" dirty="0">
                <a:solidFill>
                  <a:srgbClr val="374151"/>
                </a:solidFill>
                <a:effectLst/>
                <a:latin typeface="Söhne"/>
              </a:rPr>
              <a:t>Optimize operations and increase efficiency.</a:t>
            </a:r>
          </a:p>
          <a:p>
            <a:pPr lvl="1">
              <a:buFont typeface="Arial" panose="020B0604020202020204" pitchFamily="34" charset="0"/>
              <a:buChar char="•"/>
            </a:pPr>
            <a:r>
              <a:rPr lang="en-US" b="0" i="0" dirty="0">
                <a:solidFill>
                  <a:srgbClr val="374151"/>
                </a:solidFill>
                <a:effectLst/>
                <a:latin typeface="Söhne"/>
              </a:rPr>
              <a:t>Enhance customer understanding and service.</a:t>
            </a:r>
          </a:p>
          <a:p>
            <a:pPr lvl="1">
              <a:buFont typeface="Arial" panose="020B0604020202020204" pitchFamily="34" charset="0"/>
              <a:buChar char="•"/>
            </a:pPr>
            <a:r>
              <a:rPr lang="en-US" b="0" i="0" dirty="0">
                <a:solidFill>
                  <a:srgbClr val="374151"/>
                </a:solidFill>
                <a:effectLst/>
                <a:latin typeface="Söhne"/>
              </a:rPr>
              <a:t>Make informed strategic decisions to drive growth and innovation.</a:t>
            </a:r>
          </a:p>
          <a:p>
            <a:endParaRPr lang="en-US" dirty="0"/>
          </a:p>
        </p:txBody>
      </p:sp>
    </p:spTree>
    <p:extLst>
      <p:ext uri="{BB962C8B-B14F-4D97-AF65-F5344CB8AC3E}">
        <p14:creationId xmlns:p14="http://schemas.microsoft.com/office/powerpoint/2010/main" val="2738796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E009-101E-1E39-38B8-C4176A482784}"/>
              </a:ext>
            </a:extLst>
          </p:cNvPr>
          <p:cNvSpPr>
            <a:spLocks noGrp="1"/>
          </p:cNvSpPr>
          <p:nvPr>
            <p:ph type="title"/>
          </p:nvPr>
        </p:nvSpPr>
        <p:spPr/>
        <p:txBody>
          <a:bodyPr/>
          <a:lstStyle/>
          <a:p>
            <a:r>
              <a:rPr lang="en-US" dirty="0"/>
              <a:t>Ungrouped Frequency Distribution</a:t>
            </a:r>
          </a:p>
        </p:txBody>
      </p:sp>
      <p:sp>
        <p:nvSpPr>
          <p:cNvPr id="3" name="Content Placeholder 2">
            <a:extLst>
              <a:ext uri="{FF2B5EF4-FFF2-40B4-BE49-F238E27FC236}">
                <a16:creationId xmlns:a16="http://schemas.microsoft.com/office/drawing/2014/main" id="{DE0AE501-66E7-6911-73D2-1875F106CBA0}"/>
              </a:ext>
            </a:extLst>
          </p:cNvPr>
          <p:cNvSpPr>
            <a:spLocks noGrp="1"/>
          </p:cNvSpPr>
          <p:nvPr>
            <p:ph idx="1"/>
          </p:nvPr>
        </p:nvSpPr>
        <p:spPr>
          <a:xfrm>
            <a:off x="5118447" y="803186"/>
            <a:ext cx="6281873" cy="3511639"/>
          </a:xfrm>
        </p:spPr>
        <p:txBody>
          <a:bodyPr/>
          <a:lstStyle/>
          <a:p>
            <a:r>
              <a:rPr lang="en-US" dirty="0"/>
              <a:t>When the data are numerical instead of categorical, the procedure for constructing a frequency distribution is somewhat more complicated.</a:t>
            </a:r>
          </a:p>
          <a:p>
            <a:r>
              <a:rPr lang="en-US" dirty="0"/>
              <a:t>Example 2 </a:t>
            </a:r>
          </a:p>
          <a:p>
            <a:r>
              <a:rPr lang="en-US" dirty="0"/>
              <a:t>• A psychologist administered a test of manual dexterity to 25 third grade students. The times, in minutes, required to complete the test are below. Construct a frequency distribution for the data</a:t>
            </a:r>
          </a:p>
        </p:txBody>
      </p:sp>
      <p:pic>
        <p:nvPicPr>
          <p:cNvPr id="5" name="Picture 4">
            <a:extLst>
              <a:ext uri="{FF2B5EF4-FFF2-40B4-BE49-F238E27FC236}">
                <a16:creationId xmlns:a16="http://schemas.microsoft.com/office/drawing/2014/main" id="{B09271FF-171D-AA7C-DEE8-C772562AC632}"/>
              </a:ext>
            </a:extLst>
          </p:cNvPr>
          <p:cNvPicPr>
            <a:picLocks noChangeAspect="1"/>
          </p:cNvPicPr>
          <p:nvPr/>
        </p:nvPicPr>
        <p:blipFill>
          <a:blip r:embed="rId2"/>
          <a:stretch>
            <a:fillRect/>
          </a:stretch>
        </p:blipFill>
        <p:spPr>
          <a:xfrm>
            <a:off x="5876925" y="4314825"/>
            <a:ext cx="3429000" cy="1428750"/>
          </a:xfrm>
          <a:prstGeom prst="rect">
            <a:avLst/>
          </a:prstGeom>
        </p:spPr>
      </p:pic>
    </p:spTree>
    <p:extLst>
      <p:ext uri="{BB962C8B-B14F-4D97-AF65-F5344CB8AC3E}">
        <p14:creationId xmlns:p14="http://schemas.microsoft.com/office/powerpoint/2010/main" val="1353546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EBAD-B0F7-5DD2-1FBC-B63FA7762E3E}"/>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795196D1-0DAB-0380-3070-2F8EF3B76E0E}"/>
              </a:ext>
            </a:extLst>
          </p:cNvPr>
          <p:cNvSpPr>
            <a:spLocks noGrp="1"/>
          </p:cNvSpPr>
          <p:nvPr>
            <p:ph idx="1"/>
          </p:nvPr>
        </p:nvSpPr>
        <p:spPr/>
        <p:txBody>
          <a:bodyPr/>
          <a:lstStyle/>
          <a:p>
            <a:r>
              <a:rPr lang="en-US" b="0" i="0" dirty="0">
                <a:solidFill>
                  <a:srgbClr val="374151"/>
                </a:solidFill>
                <a:effectLst/>
                <a:latin typeface="Söhne"/>
              </a:rPr>
              <a:t>You are a health researcher analyzing the daily step count of individuals to understand their physical activity levels. Below is the raw data of the number of steps taken by 20 individuals on a particular day. Your task is to create an ungrouped frequency distribution table to summarize the data.</a:t>
            </a:r>
          </a:p>
          <a:p>
            <a:r>
              <a:rPr lang="en-US" dirty="0"/>
              <a:t>4300, 5600, 2300, 4900, 5800, 2300, 5200, 5600, 4800, 4600, 5300, 6700, 5700, 4300, 4400, 5900, 3000, 3900, 5000, 7100</a:t>
            </a:r>
          </a:p>
          <a:p>
            <a:endParaRPr lang="en-US" dirty="0"/>
          </a:p>
        </p:txBody>
      </p:sp>
    </p:spTree>
    <p:extLst>
      <p:ext uri="{BB962C8B-B14F-4D97-AF65-F5344CB8AC3E}">
        <p14:creationId xmlns:p14="http://schemas.microsoft.com/office/powerpoint/2010/main" val="1721433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0644-5B0E-88F2-FAF4-4F6AAE631833}"/>
              </a:ext>
            </a:extLst>
          </p:cNvPr>
          <p:cNvSpPr>
            <a:spLocks noGrp="1"/>
          </p:cNvSpPr>
          <p:nvPr>
            <p:ph type="title"/>
          </p:nvPr>
        </p:nvSpPr>
        <p:spPr/>
        <p:txBody>
          <a:bodyPr/>
          <a:lstStyle/>
          <a:p>
            <a:r>
              <a:rPr lang="en-US"/>
              <a:t>Case Study 2:</a:t>
            </a:r>
            <a:endParaRPr lang="en-US" dirty="0"/>
          </a:p>
        </p:txBody>
      </p:sp>
      <p:sp>
        <p:nvSpPr>
          <p:cNvPr id="3" name="Content Placeholder 2">
            <a:extLst>
              <a:ext uri="{FF2B5EF4-FFF2-40B4-BE49-F238E27FC236}">
                <a16:creationId xmlns:a16="http://schemas.microsoft.com/office/drawing/2014/main" id="{C58EF4B1-F49D-FB88-6949-94296E6DC579}"/>
              </a:ext>
            </a:extLst>
          </p:cNvPr>
          <p:cNvSpPr>
            <a:spLocks noGrp="1"/>
          </p:cNvSpPr>
          <p:nvPr>
            <p:ph idx="1"/>
          </p:nvPr>
        </p:nvSpPr>
        <p:spPr/>
        <p:txBody>
          <a:bodyPr>
            <a:normAutofit fontScale="85000" lnSpcReduction="10000"/>
          </a:bodyPr>
          <a:lstStyle/>
          <a:p>
            <a:r>
              <a:rPr lang="en-US" dirty="0"/>
              <a:t>Case Study 2: Data Analysis for Supply Chain Optimization</a:t>
            </a:r>
          </a:p>
          <a:p>
            <a:r>
              <a:rPr lang="en-US" dirty="0"/>
              <a:t>Background: A manufacturing company is experiencing challenges in its supply chain management, resulting in inefficiencies, increased costs, and delays in delivering products to customers. They have a wealth of data related to inventory levels, production schedules, transportation, and supplier performance. The company aims to leverage data analysis techniques to identify bottlenecks, optimize inventory management, and improve overall decision-making in the supply chain.</a:t>
            </a:r>
          </a:p>
          <a:p>
            <a:r>
              <a:rPr lang="en-US" dirty="0"/>
              <a:t>Objective: The objective is to utilize data analysis to identify areas of improvement within the supply chain, optimize inventory levels, streamline production schedules, and enhance decision-making processes to reduce costs and improve operational efficiency</a:t>
            </a:r>
          </a:p>
          <a:p>
            <a:r>
              <a:rPr lang="en-US" dirty="0"/>
              <a:t>• Explain the approach you will employ to achieve the objective</a:t>
            </a:r>
          </a:p>
          <a:p>
            <a:r>
              <a:rPr lang="en-US" dirty="0"/>
              <a:t>• What are the expected results?</a:t>
            </a:r>
          </a:p>
        </p:txBody>
      </p:sp>
    </p:spTree>
    <p:extLst>
      <p:ext uri="{BB962C8B-B14F-4D97-AF65-F5344CB8AC3E}">
        <p14:creationId xmlns:p14="http://schemas.microsoft.com/office/powerpoint/2010/main" val="2004631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E437-C62F-BECF-8FBB-96FE523F5799}"/>
              </a:ext>
            </a:extLst>
          </p:cNvPr>
          <p:cNvSpPr>
            <a:spLocks noGrp="1"/>
          </p:cNvSpPr>
          <p:nvPr>
            <p:ph type="title"/>
          </p:nvPr>
        </p:nvSpPr>
        <p:spPr/>
        <p:txBody>
          <a:bodyPr/>
          <a:lstStyle/>
          <a:p>
            <a:r>
              <a:rPr lang="en-US" dirty="0"/>
              <a:t>Possible solutions</a:t>
            </a:r>
          </a:p>
        </p:txBody>
      </p:sp>
      <p:sp>
        <p:nvSpPr>
          <p:cNvPr id="3" name="Content Placeholder 2">
            <a:extLst>
              <a:ext uri="{FF2B5EF4-FFF2-40B4-BE49-F238E27FC236}">
                <a16:creationId xmlns:a16="http://schemas.microsoft.com/office/drawing/2014/main" id="{A0DEED6E-A5FE-9CAE-5940-29F097DC63D5}"/>
              </a:ext>
            </a:extLst>
          </p:cNvPr>
          <p:cNvSpPr>
            <a:spLocks noGrp="1"/>
          </p:cNvSpPr>
          <p:nvPr>
            <p:ph idx="1"/>
          </p:nvPr>
        </p:nvSpPr>
        <p:spPr/>
        <p:txBody>
          <a:bodyPr/>
          <a:lstStyle/>
          <a:p>
            <a:r>
              <a:rPr lang="en-US" b="0" i="0" dirty="0">
                <a:solidFill>
                  <a:srgbClr val="374151"/>
                </a:solidFill>
                <a:effectLst/>
                <a:latin typeface="Söhne"/>
              </a:rPr>
              <a:t>Develop predictive models to forecast demand, inventory levels, and production requirements.</a:t>
            </a:r>
          </a:p>
          <a:p>
            <a:r>
              <a:rPr lang="en-US" b="0" i="0" dirty="0">
                <a:solidFill>
                  <a:srgbClr val="374151"/>
                </a:solidFill>
                <a:effectLst/>
                <a:latin typeface="Söhne"/>
              </a:rPr>
              <a:t>Optimize production schedules and inventory management strategies based on the insights gained from the predictive models.</a:t>
            </a:r>
            <a:endParaRPr lang="en-US" dirty="0">
              <a:solidFill>
                <a:srgbClr val="374151"/>
              </a:solidFill>
              <a:latin typeface="Söhne"/>
            </a:endParaRPr>
          </a:p>
          <a:p>
            <a:pPr algn="l">
              <a:buFont typeface="Arial" panose="020B0604020202020204" pitchFamily="34" charset="0"/>
              <a:buChar char="•"/>
            </a:pPr>
            <a:r>
              <a:rPr lang="en-US" b="0" i="0" dirty="0">
                <a:solidFill>
                  <a:srgbClr val="374151"/>
                </a:solidFill>
                <a:effectLst/>
                <a:latin typeface="Söhne"/>
              </a:rPr>
              <a:t>Perform exploratory data analysis to gain insights into the current state of the supply chain.</a:t>
            </a:r>
          </a:p>
          <a:p>
            <a:pPr algn="l">
              <a:buFont typeface="Arial" panose="020B0604020202020204" pitchFamily="34" charset="0"/>
              <a:buChar char="•"/>
            </a:pPr>
            <a:r>
              <a:rPr lang="en-US" b="0" i="0" dirty="0">
                <a:solidFill>
                  <a:srgbClr val="374151"/>
                </a:solidFill>
                <a:effectLst/>
                <a:latin typeface="Söhne"/>
              </a:rPr>
              <a:t>Identify trends, patterns, and correlations within the data using statistical techniques and data visualization tools.</a:t>
            </a:r>
          </a:p>
          <a:p>
            <a:pPr algn="l">
              <a:buFont typeface="Arial" panose="020B0604020202020204" pitchFamily="34" charset="0"/>
              <a:buChar char="•"/>
            </a:pPr>
            <a:r>
              <a:rPr lang="en-US" b="0" i="0" dirty="0">
                <a:solidFill>
                  <a:srgbClr val="374151"/>
                </a:solidFill>
                <a:effectLst/>
                <a:latin typeface="Söhne"/>
              </a:rPr>
              <a:t>Analyze key performance indicators (KPIs) such as inventory turnover, lead times, and on-time delivery rates to pinpoint areas of improvement.</a:t>
            </a:r>
          </a:p>
          <a:p>
            <a:endParaRPr lang="en-US" dirty="0"/>
          </a:p>
        </p:txBody>
      </p:sp>
    </p:spTree>
    <p:extLst>
      <p:ext uri="{BB962C8B-B14F-4D97-AF65-F5344CB8AC3E}">
        <p14:creationId xmlns:p14="http://schemas.microsoft.com/office/powerpoint/2010/main" val="685563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D80E-67F3-CB01-B1E8-BDDEE74FAA84}"/>
              </a:ext>
            </a:extLst>
          </p:cNvPr>
          <p:cNvSpPr>
            <a:spLocks noGrp="1"/>
          </p:cNvSpPr>
          <p:nvPr>
            <p:ph type="title"/>
          </p:nvPr>
        </p:nvSpPr>
        <p:spPr/>
        <p:txBody>
          <a:bodyPr/>
          <a:lstStyle/>
          <a:p>
            <a:r>
              <a:rPr lang="en-US" b="0" i="0" dirty="0">
                <a:solidFill>
                  <a:srgbClr val="374151"/>
                </a:solidFill>
                <a:effectLst/>
                <a:latin typeface="Söhne"/>
              </a:rPr>
              <a:t>Expected Results:</a:t>
            </a:r>
            <a:endParaRPr lang="en-US" dirty="0"/>
          </a:p>
        </p:txBody>
      </p:sp>
      <p:sp>
        <p:nvSpPr>
          <p:cNvPr id="3" name="Content Placeholder 2">
            <a:extLst>
              <a:ext uri="{FF2B5EF4-FFF2-40B4-BE49-F238E27FC236}">
                <a16:creationId xmlns:a16="http://schemas.microsoft.com/office/drawing/2014/main" id="{BED05E88-4775-9457-BB90-1C21E6E984F3}"/>
              </a:ext>
            </a:extLst>
          </p:cNvPr>
          <p:cNvSpPr>
            <a:spLocks noGrp="1"/>
          </p:cNvSpPr>
          <p:nvPr>
            <p:ph idx="1"/>
          </p:nvPr>
        </p:nvSpPr>
        <p:spPr/>
        <p:txBody>
          <a:bodyPr/>
          <a:lstStyle/>
          <a:p>
            <a:r>
              <a:rPr lang="en-US" b="0" i="0" dirty="0">
                <a:solidFill>
                  <a:srgbClr val="374151"/>
                </a:solidFill>
                <a:effectLst/>
                <a:latin typeface="Söhne"/>
              </a:rPr>
              <a:t>Improved inventory management: Reduction in excess inventory levels, minimized stockouts, and optimized reorder points leading to lower carrying costs.</a:t>
            </a:r>
          </a:p>
          <a:p>
            <a:r>
              <a:rPr lang="en-US" b="0" i="0" dirty="0">
                <a:solidFill>
                  <a:srgbClr val="374151"/>
                </a:solidFill>
                <a:effectLst/>
                <a:latin typeface="Söhne"/>
              </a:rPr>
              <a:t>Enhanced decision-making: Data-driven insights enable better decision-making regarding supplier selection, transportation routes, and production planning, leading to improved operational efficiency and cost savings.</a:t>
            </a:r>
            <a:endParaRPr lang="en-US" dirty="0">
              <a:solidFill>
                <a:srgbClr val="374151"/>
              </a:solidFill>
              <a:latin typeface="Söhne"/>
            </a:endParaRPr>
          </a:p>
          <a:p>
            <a:r>
              <a:rPr lang="en-US" b="0" i="0" dirty="0">
                <a:solidFill>
                  <a:srgbClr val="374151"/>
                </a:solidFill>
                <a:effectLst/>
                <a:latin typeface="Söhne"/>
              </a:rPr>
              <a:t>Increased customer satisfaction: Faster order fulfillment, improved product availability, and fewer delivery delays resulting in higher customer satisfaction and loyalty.</a:t>
            </a:r>
            <a:endParaRPr lang="en-US" dirty="0"/>
          </a:p>
        </p:txBody>
      </p:sp>
    </p:spTree>
    <p:extLst>
      <p:ext uri="{BB962C8B-B14F-4D97-AF65-F5344CB8AC3E}">
        <p14:creationId xmlns:p14="http://schemas.microsoft.com/office/powerpoint/2010/main" val="4102997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E977-6A15-5388-FF70-D36D065486AD}"/>
              </a:ext>
            </a:extLst>
          </p:cNvPr>
          <p:cNvSpPr>
            <a:spLocks noGrp="1"/>
          </p:cNvSpPr>
          <p:nvPr>
            <p:ph type="title"/>
          </p:nvPr>
        </p:nvSpPr>
        <p:spPr/>
        <p:txBody>
          <a:bodyPr/>
          <a:lstStyle/>
          <a:p>
            <a:r>
              <a:rPr lang="en-US" dirty="0"/>
              <a:t>Grouped Frequency</a:t>
            </a:r>
          </a:p>
        </p:txBody>
      </p:sp>
      <p:sp>
        <p:nvSpPr>
          <p:cNvPr id="3" name="Content Placeholder 2">
            <a:extLst>
              <a:ext uri="{FF2B5EF4-FFF2-40B4-BE49-F238E27FC236}">
                <a16:creationId xmlns:a16="http://schemas.microsoft.com/office/drawing/2014/main" id="{4DBD943D-A282-EECF-66C9-5F8E706B064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A grouped frequency distribution arranges data points into classes and counts how many points fall into each class.</a:t>
            </a:r>
          </a:p>
          <a:p>
            <a:pPr algn="l">
              <a:buFont typeface="Arial" panose="020B0604020202020204" pitchFamily="34" charset="0"/>
              <a:buChar char="•"/>
            </a:pPr>
            <a:r>
              <a:rPr lang="en-US" b="0" i="0" dirty="0">
                <a:solidFill>
                  <a:srgbClr val="374151"/>
                </a:solidFill>
                <a:effectLst/>
                <a:latin typeface="Söhne"/>
              </a:rPr>
              <a:t>It simplifies data analysis by showing the distribution of data points across different intervals.</a:t>
            </a:r>
          </a:p>
          <a:p>
            <a:endParaRPr lang="en-US" dirty="0"/>
          </a:p>
        </p:txBody>
      </p:sp>
    </p:spTree>
    <p:extLst>
      <p:ext uri="{BB962C8B-B14F-4D97-AF65-F5344CB8AC3E}">
        <p14:creationId xmlns:p14="http://schemas.microsoft.com/office/powerpoint/2010/main" val="1284390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21A34-5077-87A1-CE2A-2112972F73E1}"/>
              </a:ext>
            </a:extLst>
          </p:cNvPr>
          <p:cNvSpPr>
            <a:spLocks noGrp="1"/>
          </p:cNvSpPr>
          <p:nvPr>
            <p:ph type="title"/>
          </p:nvPr>
        </p:nvSpPr>
        <p:spPr/>
        <p:txBody>
          <a:bodyPr>
            <a:normAutofit fontScale="90000"/>
          </a:bodyPr>
          <a:lstStyle/>
          <a:p>
            <a:r>
              <a:rPr lang="en-US" b="1" i="0" dirty="0">
                <a:effectLst/>
                <a:latin typeface="Söhne"/>
              </a:rPr>
              <a:t>Steps to Create a Grouped Frequency Distribution</a:t>
            </a:r>
            <a:endParaRPr lang="en-US" dirty="0"/>
          </a:p>
        </p:txBody>
      </p:sp>
      <p:sp>
        <p:nvSpPr>
          <p:cNvPr id="3" name="Content Placeholder 2">
            <a:extLst>
              <a:ext uri="{FF2B5EF4-FFF2-40B4-BE49-F238E27FC236}">
                <a16:creationId xmlns:a16="http://schemas.microsoft.com/office/drawing/2014/main" id="{789439F8-199A-1A13-2B8C-E854EC5642C5}"/>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Determine the Range:</a:t>
            </a:r>
            <a:r>
              <a:rPr lang="en-US" b="0" i="0" dirty="0">
                <a:solidFill>
                  <a:srgbClr val="374151"/>
                </a:solidFill>
                <a:effectLst/>
                <a:latin typeface="Söhne"/>
              </a:rPr>
              <a:t> Subtract the smallest value from the largest value in the dataset.</a:t>
            </a:r>
          </a:p>
          <a:p>
            <a:pPr algn="l">
              <a:buFont typeface="Arial" panose="020B0604020202020204" pitchFamily="34" charset="0"/>
              <a:buChar char="•"/>
            </a:pPr>
            <a:r>
              <a:rPr lang="en-US" b="1" i="0" dirty="0">
                <a:solidFill>
                  <a:srgbClr val="374151"/>
                </a:solidFill>
                <a:effectLst/>
                <a:latin typeface="Söhne"/>
              </a:rPr>
              <a:t>Choose the Number of Classes:</a:t>
            </a:r>
            <a:r>
              <a:rPr lang="en-US" b="0" i="0" dirty="0">
                <a:solidFill>
                  <a:srgbClr val="374151"/>
                </a:solidFill>
                <a:effectLst/>
                <a:latin typeface="Söhne"/>
              </a:rPr>
              <a:t> Typically, 5 to 20 classes are used. The choice depends on the size of the data and the level of detail desired.</a:t>
            </a:r>
          </a:p>
          <a:p>
            <a:pPr algn="l">
              <a:buFont typeface="Arial" panose="020B0604020202020204" pitchFamily="34" charset="0"/>
              <a:buChar char="•"/>
            </a:pPr>
            <a:r>
              <a:rPr lang="en-US" b="1" i="0" dirty="0">
                <a:solidFill>
                  <a:srgbClr val="374151"/>
                </a:solidFill>
                <a:effectLst/>
                <a:latin typeface="Söhne"/>
              </a:rPr>
              <a:t>Calculate Class Width:</a:t>
            </a:r>
            <a:r>
              <a:rPr lang="en-US" b="0" i="0" dirty="0">
                <a:solidFill>
                  <a:srgbClr val="374151"/>
                </a:solidFill>
                <a:effectLst/>
                <a:latin typeface="Söhne"/>
              </a:rPr>
              <a:t> Divide the range by the number of classes (round up if necessary). The class width is the size of each interval.</a:t>
            </a:r>
          </a:p>
          <a:p>
            <a:pPr algn="l">
              <a:buFont typeface="Arial" panose="020B0604020202020204" pitchFamily="34" charset="0"/>
              <a:buChar char="•"/>
            </a:pPr>
            <a:r>
              <a:rPr lang="en-US" b="1" i="0" dirty="0">
                <a:solidFill>
                  <a:srgbClr val="374151"/>
                </a:solidFill>
                <a:effectLst/>
                <a:latin typeface="Söhne"/>
              </a:rPr>
              <a:t>Define Class Limits:</a:t>
            </a:r>
            <a:r>
              <a:rPr lang="en-US" b="0" i="0" dirty="0">
                <a:solidFill>
                  <a:srgbClr val="374151"/>
                </a:solidFill>
                <a:effectLst/>
                <a:latin typeface="Söhne"/>
              </a:rPr>
              <a:t> Start with the smallest data point (or a convenient number slightly lower) and add the class width to define the limits of each interval.</a:t>
            </a:r>
          </a:p>
          <a:p>
            <a:endParaRPr lang="en-US" dirty="0"/>
          </a:p>
        </p:txBody>
      </p:sp>
    </p:spTree>
    <p:extLst>
      <p:ext uri="{BB962C8B-B14F-4D97-AF65-F5344CB8AC3E}">
        <p14:creationId xmlns:p14="http://schemas.microsoft.com/office/powerpoint/2010/main" val="1914513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DA2E-8906-B8A3-8A81-460A29874AB6}"/>
              </a:ext>
            </a:extLst>
          </p:cNvPr>
          <p:cNvSpPr>
            <a:spLocks noGrp="1"/>
          </p:cNvSpPr>
          <p:nvPr>
            <p:ph type="title"/>
          </p:nvPr>
        </p:nvSpPr>
        <p:spPr/>
        <p:txBody>
          <a:bodyPr/>
          <a:lstStyle/>
          <a:p>
            <a:r>
              <a:rPr lang="en-US" b="1" i="0" dirty="0">
                <a:effectLst/>
                <a:latin typeface="Söhne"/>
              </a:rPr>
              <a:t>Types of Frequency</a:t>
            </a:r>
            <a:endParaRPr lang="en-US" dirty="0"/>
          </a:p>
        </p:txBody>
      </p:sp>
      <p:sp>
        <p:nvSpPr>
          <p:cNvPr id="3" name="Content Placeholder 2">
            <a:extLst>
              <a:ext uri="{FF2B5EF4-FFF2-40B4-BE49-F238E27FC236}">
                <a16:creationId xmlns:a16="http://schemas.microsoft.com/office/drawing/2014/main" id="{45136354-170A-197D-6B55-ACD314C9E3AF}"/>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Frequency (f):</a:t>
            </a:r>
            <a:r>
              <a:rPr lang="en-US" b="0" i="0" dirty="0">
                <a:solidFill>
                  <a:srgbClr val="374151"/>
                </a:solidFill>
                <a:effectLst/>
                <a:latin typeface="Söhne"/>
              </a:rPr>
              <a:t> The number of data points in each class.</a:t>
            </a:r>
          </a:p>
          <a:p>
            <a:pPr algn="l">
              <a:buFont typeface="Arial" panose="020B0604020202020204" pitchFamily="34" charset="0"/>
              <a:buChar char="•"/>
            </a:pPr>
            <a:r>
              <a:rPr lang="en-US" b="1" i="0" dirty="0">
                <a:solidFill>
                  <a:srgbClr val="374151"/>
                </a:solidFill>
                <a:effectLst/>
                <a:latin typeface="Söhne"/>
              </a:rPr>
              <a:t>Cumulative Frequency:</a:t>
            </a:r>
            <a:r>
              <a:rPr lang="en-US" b="0" i="0" dirty="0">
                <a:solidFill>
                  <a:srgbClr val="374151"/>
                </a:solidFill>
                <a:effectLst/>
                <a:latin typeface="Söhne"/>
              </a:rPr>
              <a:t> The sum of frequencies for all classes up to and including the current one.</a:t>
            </a:r>
          </a:p>
          <a:p>
            <a:pPr algn="l">
              <a:buFont typeface="Arial" panose="020B0604020202020204" pitchFamily="34" charset="0"/>
              <a:buChar char="•"/>
            </a:pPr>
            <a:r>
              <a:rPr lang="en-US" b="1" i="0" dirty="0">
                <a:solidFill>
                  <a:srgbClr val="374151"/>
                </a:solidFill>
                <a:effectLst/>
                <a:latin typeface="Söhne"/>
              </a:rPr>
              <a:t>Relative Frequency:</a:t>
            </a:r>
            <a:r>
              <a:rPr lang="en-US" b="0" i="0" dirty="0">
                <a:solidFill>
                  <a:srgbClr val="374151"/>
                </a:solidFill>
                <a:effectLst/>
                <a:latin typeface="Söhne"/>
              </a:rPr>
              <a:t> The frequency of a class divided by the total number of data points.</a:t>
            </a:r>
          </a:p>
          <a:p>
            <a:endParaRPr lang="en-US" dirty="0"/>
          </a:p>
        </p:txBody>
      </p:sp>
    </p:spTree>
    <p:extLst>
      <p:ext uri="{BB962C8B-B14F-4D97-AF65-F5344CB8AC3E}">
        <p14:creationId xmlns:p14="http://schemas.microsoft.com/office/powerpoint/2010/main" val="3402466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A12B26-34D2-FF59-112E-51CEC07D9AD9}"/>
              </a:ext>
            </a:extLst>
          </p:cNvPr>
          <p:cNvPicPr>
            <a:picLocks noChangeAspect="1"/>
          </p:cNvPicPr>
          <p:nvPr/>
        </p:nvPicPr>
        <p:blipFill>
          <a:blip r:embed="rId2"/>
          <a:stretch>
            <a:fillRect/>
          </a:stretch>
        </p:blipFill>
        <p:spPr>
          <a:xfrm>
            <a:off x="1276350" y="381000"/>
            <a:ext cx="9639300" cy="6096000"/>
          </a:xfrm>
          <a:prstGeom prst="rect">
            <a:avLst/>
          </a:prstGeom>
        </p:spPr>
      </p:pic>
    </p:spTree>
    <p:extLst>
      <p:ext uri="{BB962C8B-B14F-4D97-AF65-F5344CB8AC3E}">
        <p14:creationId xmlns:p14="http://schemas.microsoft.com/office/powerpoint/2010/main" val="590025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C67F-09B1-00A7-9723-AB3772A769E1}"/>
              </a:ext>
            </a:extLst>
          </p:cNvPr>
          <p:cNvSpPr>
            <a:spLocks noGrp="1"/>
          </p:cNvSpPr>
          <p:nvPr>
            <p:ph type="title"/>
          </p:nvPr>
        </p:nvSpPr>
        <p:spPr/>
        <p:txBody>
          <a:bodyPr/>
          <a:lstStyle/>
          <a:p>
            <a:r>
              <a:rPr lang="en-US" dirty="0"/>
              <a:t>Terms </a:t>
            </a:r>
          </a:p>
        </p:txBody>
      </p:sp>
      <p:sp>
        <p:nvSpPr>
          <p:cNvPr id="3" name="Content Placeholder 2">
            <a:extLst>
              <a:ext uri="{FF2B5EF4-FFF2-40B4-BE49-F238E27FC236}">
                <a16:creationId xmlns:a16="http://schemas.microsoft.com/office/drawing/2014/main" id="{EBCD003B-2D64-53B3-A3E1-C4A13574FD79}"/>
              </a:ext>
            </a:extLst>
          </p:cNvPr>
          <p:cNvSpPr>
            <a:spLocks noGrp="1"/>
          </p:cNvSpPr>
          <p:nvPr>
            <p:ph idx="1"/>
          </p:nvPr>
        </p:nvSpPr>
        <p:spPr/>
        <p:txBody>
          <a:bodyPr>
            <a:normAutofit fontScale="92500" lnSpcReduction="10000"/>
          </a:bodyPr>
          <a:lstStyle/>
          <a:p>
            <a:r>
              <a:rPr lang="en-US" dirty="0"/>
              <a:t>Class width refers to the difference between the upper and lower boundaries of any class </a:t>
            </a:r>
          </a:p>
          <a:p>
            <a:r>
              <a:rPr lang="en-US" dirty="0"/>
              <a:t> class boundaries are individual values chosen to separate classes (often being the midpoints between upper and lower class limits of adjacent classes)</a:t>
            </a:r>
          </a:p>
          <a:p>
            <a:r>
              <a:rPr lang="en-US" dirty="0"/>
              <a:t>  Grouped data means the data (or information) given in the form of class intervals such as 0-20, 20-40 and so on. Ungrouped data is defined as the data given as individual points (i.e. values or numbers) such as 15, 63, 34, 20, 25, and so on.</a:t>
            </a:r>
          </a:p>
          <a:p>
            <a:r>
              <a:rPr lang="en-US" dirty="0"/>
              <a:t>  Sometimes it is better to use a grouped frequency table that displays the frequencies for an interval rather than a specific value. </a:t>
            </a:r>
          </a:p>
          <a:p>
            <a:r>
              <a:rPr lang="en-US" dirty="0"/>
              <a:t>A grouped frequency table is a better choice than a frequency table when the data are composed of continuous interval variables, cover a huge range, or are very large</a:t>
            </a:r>
          </a:p>
        </p:txBody>
      </p:sp>
    </p:spTree>
    <p:extLst>
      <p:ext uri="{BB962C8B-B14F-4D97-AF65-F5344CB8AC3E}">
        <p14:creationId xmlns:p14="http://schemas.microsoft.com/office/powerpoint/2010/main" val="290116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14A1-A31E-3581-D5D1-30AEBA604998}"/>
              </a:ext>
            </a:extLst>
          </p:cNvPr>
          <p:cNvSpPr>
            <a:spLocks noGrp="1"/>
          </p:cNvSpPr>
          <p:nvPr>
            <p:ph type="title"/>
          </p:nvPr>
        </p:nvSpPr>
        <p:spPr/>
        <p:txBody>
          <a:bodyPr/>
          <a:lstStyle/>
          <a:p>
            <a:r>
              <a:rPr lang="en-US" b="0" i="0" dirty="0">
                <a:solidFill>
                  <a:srgbClr val="1F1F1F"/>
                </a:solidFill>
                <a:effectLst/>
                <a:latin typeface="Google Sans"/>
              </a:rPr>
              <a:t>Data Science</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3939AF99-4470-0CCA-B5C3-EBD96D4371D5}"/>
              </a:ext>
            </a:extLst>
          </p:cNvPr>
          <p:cNvSpPr>
            <a:spLocks noGrp="1"/>
          </p:cNvSpPr>
          <p:nvPr>
            <p:ph idx="1"/>
          </p:nvPr>
        </p:nvSpPr>
        <p:spPr/>
        <p:txBody>
          <a:bodyPr/>
          <a:lstStyle/>
          <a:p>
            <a:r>
              <a:rPr lang="en-US" b="0" i="0" dirty="0">
                <a:solidFill>
                  <a:srgbClr val="1F1F1F"/>
                </a:solidFill>
                <a:effectLst/>
                <a:latin typeface="Google Sans"/>
              </a:rPr>
              <a:t>Data science is an interdisciplinary field that involves extracting knowledge and insights from data using various methods, tools, and algorithms. It helps in identifying patterns, trends, and relationships within data to solve complex problems and make informed decisions across various domains.</a:t>
            </a:r>
            <a:endParaRPr lang="en-US" dirty="0"/>
          </a:p>
        </p:txBody>
      </p:sp>
    </p:spTree>
    <p:extLst>
      <p:ext uri="{BB962C8B-B14F-4D97-AF65-F5344CB8AC3E}">
        <p14:creationId xmlns:p14="http://schemas.microsoft.com/office/powerpoint/2010/main" val="3413129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1594-CC98-12D4-11B7-749BB7348536}"/>
              </a:ext>
            </a:extLst>
          </p:cNvPr>
          <p:cNvSpPr>
            <a:spLocks noGrp="1"/>
          </p:cNvSpPr>
          <p:nvPr>
            <p:ph type="title"/>
          </p:nvPr>
        </p:nvSpPr>
        <p:spPr/>
        <p:txBody>
          <a:bodyPr/>
          <a:lstStyle/>
          <a:p>
            <a:r>
              <a:rPr lang="en-US" dirty="0"/>
              <a:t>Rules to construct class distribution</a:t>
            </a:r>
          </a:p>
        </p:txBody>
      </p:sp>
      <p:sp>
        <p:nvSpPr>
          <p:cNvPr id="3" name="Content Placeholder 2">
            <a:extLst>
              <a:ext uri="{FF2B5EF4-FFF2-40B4-BE49-F238E27FC236}">
                <a16:creationId xmlns:a16="http://schemas.microsoft.com/office/drawing/2014/main" id="{0276064F-AD39-58A7-228C-8CC4F855CA8E}"/>
              </a:ext>
            </a:extLst>
          </p:cNvPr>
          <p:cNvSpPr>
            <a:spLocks noGrp="1"/>
          </p:cNvSpPr>
          <p:nvPr>
            <p:ph idx="1"/>
          </p:nvPr>
        </p:nvSpPr>
        <p:spPr/>
        <p:txBody>
          <a:bodyPr/>
          <a:lstStyle/>
          <a:p>
            <a:r>
              <a:rPr lang="en-US" dirty="0"/>
              <a:t>1- There should be between 5 and 20 classes. Though this can depend on the size of the data. A student would not be in error for having less than 5 classes or more than 20 classes; however, statisticians generally agree on these numbers.</a:t>
            </a:r>
          </a:p>
          <a:p>
            <a:r>
              <a:rPr lang="en-US" dirty="0"/>
              <a:t> 2- The class width should be an odd number. This ensures that the midpoint of each class has the same place value as the data. The class midpoint X is obtained by adding the lower and upper boundaries and dividing by 2, or adding the lower and upper limits and dividing by 2</a:t>
            </a:r>
          </a:p>
          <a:p>
            <a:r>
              <a:rPr lang="en-US" dirty="0"/>
              <a:t>  3- The classes must be mutually exclusive. Mutually exclusive classes have non-overlapping class limits so that data cannot be placed into two classes</a:t>
            </a:r>
          </a:p>
        </p:txBody>
      </p:sp>
    </p:spTree>
    <p:extLst>
      <p:ext uri="{BB962C8B-B14F-4D97-AF65-F5344CB8AC3E}">
        <p14:creationId xmlns:p14="http://schemas.microsoft.com/office/powerpoint/2010/main" val="691939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6CF0-F8B1-C619-9395-619B8B9D56CC}"/>
              </a:ext>
            </a:extLst>
          </p:cNvPr>
          <p:cNvSpPr>
            <a:spLocks noGrp="1"/>
          </p:cNvSpPr>
          <p:nvPr>
            <p:ph type="title"/>
          </p:nvPr>
        </p:nvSpPr>
        <p:spPr/>
        <p:txBody>
          <a:bodyPr/>
          <a:lstStyle/>
          <a:p>
            <a:r>
              <a:rPr lang="en-US" dirty="0"/>
              <a:t>Rules to construct class distribution</a:t>
            </a:r>
          </a:p>
        </p:txBody>
      </p:sp>
      <p:sp>
        <p:nvSpPr>
          <p:cNvPr id="3" name="Content Placeholder 2">
            <a:extLst>
              <a:ext uri="{FF2B5EF4-FFF2-40B4-BE49-F238E27FC236}">
                <a16:creationId xmlns:a16="http://schemas.microsoft.com/office/drawing/2014/main" id="{2A1B5BF9-3EF1-BFB0-5468-0FD95EFD2182}"/>
              </a:ext>
            </a:extLst>
          </p:cNvPr>
          <p:cNvSpPr>
            <a:spLocks noGrp="1"/>
          </p:cNvSpPr>
          <p:nvPr>
            <p:ph idx="1"/>
          </p:nvPr>
        </p:nvSpPr>
        <p:spPr/>
        <p:txBody>
          <a:bodyPr/>
          <a:lstStyle/>
          <a:p>
            <a:r>
              <a:rPr lang="en-US" dirty="0"/>
              <a:t>4- The classes must be continuous. Even if there are no values in a class, the class must be included in the frequency distribution. There should be no gaps in a frequency distribution. The only exception occurs when the class with a zero frequency is the first or last class. A class with a zero frequency at either end can be omitted without affecting the distribution.</a:t>
            </a:r>
          </a:p>
          <a:p>
            <a:r>
              <a:rPr lang="en-US" dirty="0"/>
              <a:t> • 5- The classes must be exhaustive. There should be enough classes to accommodate all the data </a:t>
            </a:r>
          </a:p>
          <a:p>
            <a:r>
              <a:rPr lang="en-US" dirty="0"/>
              <a:t>• 6- The classes must be equal in width. This avoids a distorted view of the data.</a:t>
            </a:r>
          </a:p>
        </p:txBody>
      </p:sp>
    </p:spTree>
    <p:extLst>
      <p:ext uri="{BB962C8B-B14F-4D97-AF65-F5344CB8AC3E}">
        <p14:creationId xmlns:p14="http://schemas.microsoft.com/office/powerpoint/2010/main" val="1832631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7F47-3572-8966-E915-E59B31437B04}"/>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2861EE73-5974-711F-B947-539EB5D740B5}"/>
              </a:ext>
            </a:extLst>
          </p:cNvPr>
          <p:cNvSpPr>
            <a:spLocks noGrp="1"/>
          </p:cNvSpPr>
          <p:nvPr>
            <p:ph idx="1"/>
          </p:nvPr>
        </p:nvSpPr>
        <p:spPr>
          <a:xfrm>
            <a:off x="5118447" y="803186"/>
            <a:ext cx="6281873" cy="1940014"/>
          </a:xfrm>
        </p:spPr>
        <p:txBody>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numbers of games won by the pitchers who were inducted into the Baseball Hall of Fame through 1992 are shown below. Construct a frequency distribution for the data using 12 classes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5F82C86C-7E17-C215-E285-10D912C3FF4D}"/>
              </a:ext>
            </a:extLst>
          </p:cNvPr>
          <p:cNvPicPr>
            <a:picLocks noChangeAspect="1"/>
          </p:cNvPicPr>
          <p:nvPr/>
        </p:nvPicPr>
        <p:blipFill>
          <a:blip r:embed="rId2"/>
          <a:stretch>
            <a:fillRect/>
          </a:stretch>
        </p:blipFill>
        <p:spPr>
          <a:xfrm>
            <a:off x="4992308" y="2349925"/>
            <a:ext cx="6534150" cy="3724275"/>
          </a:xfrm>
          <a:prstGeom prst="rect">
            <a:avLst/>
          </a:prstGeom>
        </p:spPr>
      </p:pic>
    </p:spTree>
    <p:extLst>
      <p:ext uri="{BB962C8B-B14F-4D97-AF65-F5344CB8AC3E}">
        <p14:creationId xmlns:p14="http://schemas.microsoft.com/office/powerpoint/2010/main" val="3822638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5DBD-BF90-7962-5EFA-17421D68FAE5}"/>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2CAC92D4-A439-A422-0ED0-1736AE351D8A}"/>
              </a:ext>
            </a:extLst>
          </p:cNvPr>
          <p:cNvSpPr>
            <a:spLocks noGrp="1"/>
          </p:cNvSpPr>
          <p:nvPr>
            <p:ph idx="1"/>
          </p:nvPr>
        </p:nvSpPr>
        <p:spPr/>
        <p:txBody>
          <a:bodyPr/>
          <a:lstStyle/>
          <a:p>
            <a:r>
              <a:rPr lang="en-US" b="0" i="0" dirty="0">
                <a:solidFill>
                  <a:srgbClr val="374151"/>
                </a:solidFill>
                <a:effectLst/>
                <a:latin typeface="Söhne"/>
              </a:rPr>
              <a:t>Given the heights (in cm) of 40 people: [162, 158, 177, 185, 163, 172, 174, 168, 171, 154, 169, 180, 165, 176, 178, 182, 187, 173, 175, 170, 166, 167, 183, 181, 186, 159, 160, 164, 155, 156, 157, 179, 184, 188, 189, 190, 191, 192, 193, 194].</a:t>
            </a:r>
          </a:p>
          <a:p>
            <a:r>
              <a:rPr lang="en-US" b="0" i="0" dirty="0">
                <a:solidFill>
                  <a:srgbClr val="374151"/>
                </a:solidFill>
                <a:effectLst/>
                <a:latin typeface="Söhne"/>
              </a:rPr>
              <a:t>Determine an appropriate number of classes, calculate class width, and create the grouped frequency distribution.</a:t>
            </a:r>
          </a:p>
          <a:p>
            <a:endParaRPr lang="en-US" dirty="0"/>
          </a:p>
        </p:txBody>
      </p:sp>
    </p:spTree>
    <p:extLst>
      <p:ext uri="{BB962C8B-B14F-4D97-AF65-F5344CB8AC3E}">
        <p14:creationId xmlns:p14="http://schemas.microsoft.com/office/powerpoint/2010/main" val="382879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87F8-25D6-A834-8E23-451F5280F2E6}"/>
              </a:ext>
            </a:extLst>
          </p:cNvPr>
          <p:cNvSpPr>
            <a:spLocks noGrp="1"/>
          </p:cNvSpPr>
          <p:nvPr>
            <p:ph type="title"/>
          </p:nvPr>
        </p:nvSpPr>
        <p:spPr/>
        <p:txBody>
          <a:bodyPr>
            <a:normAutofit fontScale="90000"/>
          </a:bodyPr>
          <a:lstStyle/>
          <a:p>
            <a:r>
              <a:rPr lang="en-US" b="0" i="0" dirty="0">
                <a:effectLst/>
                <a:latin typeface="Söhne"/>
              </a:rPr>
              <a:t>Key Components of Data Analytics</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451F825F-D4D2-A9E9-4D0C-E32C0D623E37}"/>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Data Collection</a:t>
            </a:r>
            <a:r>
              <a:rPr lang="en-US" b="0" i="0" dirty="0">
                <a:solidFill>
                  <a:srgbClr val="374151"/>
                </a:solidFill>
                <a:effectLst/>
                <a:latin typeface="Söhne"/>
              </a:rPr>
              <a:t>: The process of gathering information from various sources, including internal databases, online transactions, and social media.</a:t>
            </a:r>
          </a:p>
          <a:p>
            <a:pPr algn="l">
              <a:buFont typeface="Arial" panose="020B0604020202020204" pitchFamily="34" charset="0"/>
              <a:buChar char="•"/>
            </a:pPr>
            <a:r>
              <a:rPr lang="en-US" b="1" i="0" dirty="0">
                <a:solidFill>
                  <a:srgbClr val="374151"/>
                </a:solidFill>
                <a:effectLst/>
                <a:latin typeface="Söhne"/>
              </a:rPr>
              <a:t>Data Processing</a:t>
            </a:r>
            <a:r>
              <a:rPr lang="en-US" b="0" i="0" dirty="0">
                <a:solidFill>
                  <a:srgbClr val="374151"/>
                </a:solidFill>
                <a:effectLst/>
                <a:latin typeface="Söhne"/>
              </a:rPr>
              <a:t>: Transforming raw data into a more usable format through cleaning and structuring.</a:t>
            </a:r>
          </a:p>
          <a:p>
            <a:pPr algn="l">
              <a:buFont typeface="Arial" panose="020B0604020202020204" pitchFamily="34" charset="0"/>
              <a:buChar char="•"/>
            </a:pPr>
            <a:r>
              <a:rPr lang="en-US" b="1" i="0" dirty="0">
                <a:solidFill>
                  <a:srgbClr val="374151"/>
                </a:solidFill>
                <a:effectLst/>
                <a:latin typeface="Söhne"/>
              </a:rPr>
              <a:t>Data Analysis</a:t>
            </a:r>
            <a:r>
              <a:rPr lang="en-US" b="0" i="0" dirty="0">
                <a:solidFill>
                  <a:srgbClr val="374151"/>
                </a:solidFill>
                <a:effectLst/>
                <a:latin typeface="Söhne"/>
              </a:rPr>
              <a:t>: Applying statistical analysis and algorithms to interpret and draw conclusions from processed data.</a:t>
            </a:r>
          </a:p>
          <a:p>
            <a:pPr algn="l">
              <a:buFont typeface="Arial" panose="020B0604020202020204" pitchFamily="34" charset="0"/>
              <a:buChar char="•"/>
            </a:pPr>
            <a:r>
              <a:rPr lang="en-US" b="1" i="0" dirty="0">
                <a:solidFill>
                  <a:srgbClr val="374151"/>
                </a:solidFill>
                <a:effectLst/>
                <a:latin typeface="Söhne"/>
              </a:rPr>
              <a:t>Data Visualization</a:t>
            </a:r>
            <a:r>
              <a:rPr lang="en-US" b="0" i="0" dirty="0">
                <a:solidFill>
                  <a:srgbClr val="374151"/>
                </a:solidFill>
                <a:effectLst/>
                <a:latin typeface="Söhne"/>
              </a:rPr>
              <a:t>: Presenting data in graphical formats to easily convey insights and trends to stakeholders.</a:t>
            </a:r>
          </a:p>
          <a:p>
            <a:pPr algn="l">
              <a:buFont typeface="Arial" panose="020B0604020202020204" pitchFamily="34" charset="0"/>
              <a:buChar char="•"/>
            </a:pPr>
            <a:r>
              <a:rPr lang="en-US" b="1" i="0" dirty="0">
                <a:solidFill>
                  <a:srgbClr val="374151"/>
                </a:solidFill>
                <a:effectLst/>
                <a:latin typeface="Söhne"/>
              </a:rPr>
              <a:t>Data Interpretation</a:t>
            </a:r>
            <a:r>
              <a:rPr lang="en-US" b="0" i="0" dirty="0">
                <a:solidFill>
                  <a:srgbClr val="374151"/>
                </a:solidFill>
                <a:effectLst/>
                <a:latin typeface="Söhne"/>
              </a:rPr>
              <a:t>: Understanding and communicating the significance of data analysis outcomes to inform decision-making.</a:t>
            </a:r>
          </a:p>
        </p:txBody>
      </p:sp>
    </p:spTree>
    <p:extLst>
      <p:ext uri="{BB962C8B-B14F-4D97-AF65-F5344CB8AC3E}">
        <p14:creationId xmlns:p14="http://schemas.microsoft.com/office/powerpoint/2010/main" val="329043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BA97-47D2-975F-2957-3964D9274A77}"/>
              </a:ext>
            </a:extLst>
          </p:cNvPr>
          <p:cNvSpPr>
            <a:spLocks noGrp="1"/>
          </p:cNvSpPr>
          <p:nvPr>
            <p:ph type="title"/>
          </p:nvPr>
        </p:nvSpPr>
        <p:spPr/>
        <p:txBody>
          <a:bodyPr/>
          <a:lstStyle/>
          <a:p>
            <a:r>
              <a:rPr lang="en-US" b="1" i="0" dirty="0">
                <a:effectLst/>
                <a:latin typeface="Söhne"/>
              </a:rPr>
              <a:t>Significance of Data Analytics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AAEE00B7-56CA-F440-E0F6-3021D90CE25E}"/>
              </a:ext>
            </a:extLst>
          </p:cNvPr>
          <p:cNvSpPr>
            <a:spLocks noGrp="1"/>
          </p:cNvSpPr>
          <p:nvPr>
            <p:ph idx="1"/>
          </p:nvPr>
        </p:nvSpPr>
        <p:spPr/>
        <p:txBody>
          <a:bodyPr/>
          <a:lstStyle/>
          <a:p>
            <a:pPr algn="l"/>
            <a:r>
              <a:rPr lang="en-US" b="0" i="0" dirty="0">
                <a:effectLst/>
                <a:latin typeface="Söhne"/>
              </a:rPr>
              <a:t>Influence Across Various Sectors</a:t>
            </a:r>
          </a:p>
          <a:p>
            <a:pPr algn="l">
              <a:buFont typeface="Arial" panose="020B0604020202020204" pitchFamily="34" charset="0"/>
              <a:buChar char="•"/>
            </a:pPr>
            <a:r>
              <a:rPr lang="en-US" b="1" i="0" dirty="0">
                <a:solidFill>
                  <a:srgbClr val="374151"/>
                </a:solidFill>
                <a:effectLst/>
                <a:latin typeface="Söhne"/>
              </a:rPr>
              <a:t>Healthcare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Improves patient care through predictive analytics, identifying risk factors, and personalizing treatment plans.</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Using data analytics to predict outbreaks, improve diagnostics, and enhance the efficiency of healthcare delivery.</a:t>
            </a:r>
          </a:p>
          <a:p>
            <a:pPr algn="l">
              <a:buFont typeface="Arial" panose="020B0604020202020204" pitchFamily="34" charset="0"/>
              <a:buChar char="•"/>
            </a:pPr>
            <a:r>
              <a:rPr lang="en-US" b="1" i="0" dirty="0">
                <a:solidFill>
                  <a:srgbClr val="374151"/>
                </a:solidFill>
                <a:effectLst/>
                <a:latin typeface="Söhne"/>
              </a:rPr>
              <a:t>Finance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Enhances risk management, detects fraud in real-time, and personalizes customer services.</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Financial institutions use analytics for credit scoring, market analysis, and algorithmic trading to maximize profits and reduce losses.</a:t>
            </a:r>
          </a:p>
          <a:p>
            <a:endParaRPr lang="en-US" dirty="0"/>
          </a:p>
        </p:txBody>
      </p:sp>
    </p:spTree>
    <p:extLst>
      <p:ext uri="{BB962C8B-B14F-4D97-AF65-F5344CB8AC3E}">
        <p14:creationId xmlns:p14="http://schemas.microsoft.com/office/powerpoint/2010/main" val="97252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DECF-0867-7C1A-F9D5-8416A159337D}"/>
              </a:ext>
            </a:extLst>
          </p:cNvPr>
          <p:cNvSpPr>
            <a:spLocks noGrp="1"/>
          </p:cNvSpPr>
          <p:nvPr>
            <p:ph type="title"/>
          </p:nvPr>
        </p:nvSpPr>
        <p:spPr/>
        <p:txBody>
          <a:bodyPr/>
          <a:lstStyle/>
          <a:p>
            <a:r>
              <a:rPr lang="en-US" b="1" i="0" dirty="0">
                <a:effectLst/>
                <a:latin typeface="Söhne"/>
              </a:rPr>
              <a:t>Significance of Data Analytics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C92D774B-076D-B3BE-20FD-094F09094F29}"/>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Marketing</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Drives targeted advertising, optimizes marketing campaigns, and improves customer relationship management.</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Retailers leverage customer data to tailor marketing efforts, resulting in higher conversion rates and customer retention.</a:t>
            </a:r>
          </a:p>
          <a:p>
            <a:pPr algn="l">
              <a:buFont typeface="Arial" panose="020B0604020202020204" pitchFamily="34" charset="0"/>
              <a:buChar char="•"/>
            </a:pPr>
            <a:r>
              <a:rPr lang="en-US" b="1" i="0" dirty="0">
                <a:solidFill>
                  <a:srgbClr val="374151"/>
                </a:solidFill>
                <a:effectLst/>
                <a:latin typeface="Söhne"/>
              </a:rPr>
              <a:t>Technology</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Fuels innovation in product development, improves user experience, and streamlines operations.</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Tech companies use data analytics to forecast trends, enhance cybersecurity measures, and personalize user experiences across digital platforms.</a:t>
            </a:r>
          </a:p>
          <a:p>
            <a:endParaRPr lang="en-US" dirty="0"/>
          </a:p>
        </p:txBody>
      </p:sp>
    </p:spTree>
    <p:extLst>
      <p:ext uri="{BB962C8B-B14F-4D97-AF65-F5344CB8AC3E}">
        <p14:creationId xmlns:p14="http://schemas.microsoft.com/office/powerpoint/2010/main" val="228111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00F4-909E-CA9C-BCCE-1C6B9E3F9C02}"/>
              </a:ext>
            </a:extLst>
          </p:cNvPr>
          <p:cNvSpPr>
            <a:spLocks noGrp="1"/>
          </p:cNvSpPr>
          <p:nvPr>
            <p:ph type="title"/>
          </p:nvPr>
        </p:nvSpPr>
        <p:spPr/>
        <p:txBody>
          <a:bodyPr>
            <a:normAutofit fontScale="90000"/>
          </a:bodyPr>
          <a:lstStyle/>
          <a:p>
            <a:r>
              <a:rPr lang="en-US" b="1" i="0" dirty="0">
                <a:effectLst/>
                <a:latin typeface="Söhne"/>
              </a:rPr>
              <a:t>Successful Companies Utilizing Data Analytics:</a:t>
            </a:r>
            <a:endParaRPr lang="en-US" dirty="0"/>
          </a:p>
        </p:txBody>
      </p:sp>
      <p:sp>
        <p:nvSpPr>
          <p:cNvPr id="3" name="Content Placeholder 2">
            <a:extLst>
              <a:ext uri="{FF2B5EF4-FFF2-40B4-BE49-F238E27FC236}">
                <a16:creationId xmlns:a16="http://schemas.microsoft.com/office/drawing/2014/main" id="{A5A32D2B-AA36-84C4-853D-FF0F024B4CA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Amazon: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Utilizes data analytics for personalized product recommendations.</a:t>
            </a:r>
          </a:p>
          <a:p>
            <a:pPr marL="742950" lvl="1" indent="-285750" algn="l">
              <a:buFont typeface="+mj-lt"/>
              <a:buAutoNum type="arabicPeriod"/>
            </a:pPr>
            <a:r>
              <a:rPr lang="en-US" b="0" i="0" dirty="0">
                <a:solidFill>
                  <a:srgbClr val="374151"/>
                </a:solidFill>
                <a:effectLst/>
                <a:latin typeface="Söhne"/>
              </a:rPr>
              <a:t>Optimizes its supply chain and logistics using predictive analytics.</a:t>
            </a:r>
          </a:p>
          <a:p>
            <a:pPr marL="742950" lvl="1" indent="-285750" algn="l">
              <a:buFont typeface="+mj-lt"/>
              <a:buAutoNum type="arabicPeriod"/>
            </a:pPr>
            <a:r>
              <a:rPr lang="en-US" b="0" i="0" dirty="0">
                <a:solidFill>
                  <a:srgbClr val="374151"/>
                </a:solidFill>
                <a:effectLst/>
                <a:latin typeface="Söhne"/>
              </a:rPr>
              <a:t>Leverages customer data for targeted marketing strategies.</a:t>
            </a:r>
          </a:p>
          <a:p>
            <a:pPr algn="l">
              <a:buFont typeface="+mj-lt"/>
              <a:buAutoNum type="arabicPeriod"/>
            </a:pPr>
            <a:r>
              <a:rPr lang="en-US" b="1" i="0" dirty="0">
                <a:solidFill>
                  <a:srgbClr val="374151"/>
                </a:solidFill>
                <a:effectLst/>
                <a:latin typeface="Söhne"/>
              </a:rPr>
              <a:t>Netflix:</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Employs data analytics to recommend content based on user preferences.</a:t>
            </a:r>
          </a:p>
          <a:p>
            <a:pPr marL="742950" lvl="1" indent="-285750" algn="l">
              <a:buFont typeface="+mj-lt"/>
              <a:buAutoNum type="arabicPeriod"/>
            </a:pPr>
            <a:r>
              <a:rPr lang="en-US" b="0" i="0" dirty="0">
                <a:solidFill>
                  <a:srgbClr val="374151"/>
                </a:solidFill>
                <a:effectLst/>
                <a:latin typeface="Söhne"/>
              </a:rPr>
              <a:t>Analyzes viewing patterns to create original content that resonates with the audience.</a:t>
            </a:r>
          </a:p>
          <a:p>
            <a:pPr marL="742950" lvl="1" indent="-285750" algn="l">
              <a:buFont typeface="+mj-lt"/>
              <a:buAutoNum type="arabicPeriod"/>
            </a:pPr>
            <a:r>
              <a:rPr lang="en-US" b="0" i="0" dirty="0">
                <a:solidFill>
                  <a:srgbClr val="374151"/>
                </a:solidFill>
                <a:effectLst/>
                <a:latin typeface="Söhne"/>
              </a:rPr>
              <a:t>Uses data-driven insights for content acquisition and licensing decisions.</a:t>
            </a:r>
          </a:p>
        </p:txBody>
      </p:sp>
    </p:spTree>
    <p:extLst>
      <p:ext uri="{BB962C8B-B14F-4D97-AF65-F5344CB8AC3E}">
        <p14:creationId xmlns:p14="http://schemas.microsoft.com/office/powerpoint/2010/main" val="28055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C7D3-504B-D220-A56C-3B8B16D3EADE}"/>
              </a:ext>
            </a:extLst>
          </p:cNvPr>
          <p:cNvSpPr>
            <a:spLocks noGrp="1"/>
          </p:cNvSpPr>
          <p:nvPr>
            <p:ph type="title"/>
          </p:nvPr>
        </p:nvSpPr>
        <p:spPr/>
        <p:txBody>
          <a:bodyPr>
            <a:normAutofit fontScale="90000"/>
          </a:bodyPr>
          <a:lstStyle/>
          <a:p>
            <a:r>
              <a:rPr lang="en-US" b="1" i="0" dirty="0">
                <a:effectLst/>
                <a:latin typeface="Söhne"/>
              </a:rPr>
              <a:t>Successful Companies Utilizing Data Analytics:</a:t>
            </a:r>
            <a:endParaRPr lang="en-US" dirty="0"/>
          </a:p>
        </p:txBody>
      </p:sp>
      <p:sp>
        <p:nvSpPr>
          <p:cNvPr id="3" name="Content Placeholder 2">
            <a:extLst>
              <a:ext uri="{FF2B5EF4-FFF2-40B4-BE49-F238E27FC236}">
                <a16:creationId xmlns:a16="http://schemas.microsoft.com/office/drawing/2014/main" id="{5515FDEB-7F3C-FCA8-72EC-40BA6CEAD27B}"/>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Uber:</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Uses data analytics for dynamic pricing based on demand patterns.</a:t>
            </a:r>
          </a:p>
          <a:p>
            <a:pPr marL="742950" lvl="1" indent="-285750" algn="l">
              <a:buFont typeface="+mj-lt"/>
              <a:buAutoNum type="arabicPeriod"/>
            </a:pPr>
            <a:r>
              <a:rPr lang="en-US" b="0" i="0" dirty="0">
                <a:solidFill>
                  <a:srgbClr val="374151"/>
                </a:solidFill>
                <a:effectLst/>
                <a:latin typeface="Söhne"/>
              </a:rPr>
              <a:t>Optimizes route planning and driver allocation through analytics.</a:t>
            </a:r>
          </a:p>
          <a:p>
            <a:pPr marL="742950" lvl="1" indent="-285750" algn="l">
              <a:buFont typeface="+mj-lt"/>
              <a:buAutoNum type="arabicPeriod"/>
            </a:pPr>
            <a:r>
              <a:rPr lang="en-US" b="0" i="0" dirty="0">
                <a:solidFill>
                  <a:srgbClr val="374151"/>
                </a:solidFill>
                <a:effectLst/>
                <a:latin typeface="Söhne"/>
              </a:rPr>
              <a:t>Implements predictive analytics for estimating arrival times.</a:t>
            </a:r>
          </a:p>
          <a:p>
            <a:pPr algn="l">
              <a:buFont typeface="+mj-lt"/>
              <a:buAutoNum type="arabicPeriod"/>
            </a:pPr>
            <a:r>
              <a:rPr lang="en-US" b="1" i="0" dirty="0">
                <a:solidFill>
                  <a:srgbClr val="374151"/>
                </a:solidFill>
                <a:effectLst/>
                <a:latin typeface="Söhne"/>
              </a:rPr>
              <a:t>Procter &amp; Gamble: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Applies data analytics for demand forecasting and inventory management.</a:t>
            </a:r>
          </a:p>
          <a:p>
            <a:pPr marL="742950" lvl="1" indent="-285750" algn="l">
              <a:buFont typeface="+mj-lt"/>
              <a:buAutoNum type="arabicPeriod"/>
            </a:pPr>
            <a:r>
              <a:rPr lang="en-US" b="0" i="0" dirty="0">
                <a:solidFill>
                  <a:srgbClr val="374151"/>
                </a:solidFill>
                <a:effectLst/>
                <a:latin typeface="Söhne"/>
              </a:rPr>
              <a:t>Uses consumer data for product innovation and marketing strategies.</a:t>
            </a:r>
          </a:p>
          <a:p>
            <a:pPr marL="742950" lvl="1" indent="-285750" algn="l">
              <a:buFont typeface="+mj-lt"/>
              <a:buAutoNum type="arabicPeriod"/>
            </a:pPr>
            <a:r>
              <a:rPr lang="en-US" b="0" i="0" dirty="0">
                <a:solidFill>
                  <a:srgbClr val="374151"/>
                </a:solidFill>
                <a:effectLst/>
                <a:latin typeface="Söhne"/>
              </a:rPr>
              <a:t>Optimizes pricing strategies based on market trends.</a:t>
            </a:r>
          </a:p>
        </p:txBody>
      </p:sp>
    </p:spTree>
    <p:extLst>
      <p:ext uri="{BB962C8B-B14F-4D97-AF65-F5344CB8AC3E}">
        <p14:creationId xmlns:p14="http://schemas.microsoft.com/office/powerpoint/2010/main" val="3604858443"/>
      </p:ext>
    </p:extLst>
  </p:cSld>
  <p:clrMapOvr>
    <a:masterClrMapping/>
  </p:clrMapOvr>
</p:sld>
</file>

<file path=ppt/theme/theme1.xml><?xml version="1.0" encoding="utf-8"?>
<a:theme xmlns:a="http://schemas.openxmlformats.org/drawingml/2006/main" name="Atlas">
  <a:themeElements>
    <a:clrScheme name="Custom 3">
      <a:dk1>
        <a:sysClr val="windowText" lastClr="000000"/>
      </a:dk1>
      <a:lt1>
        <a:sysClr val="window" lastClr="FFFFFF"/>
      </a:lt1>
      <a:dk2>
        <a:srgbClr val="454545"/>
      </a:dk2>
      <a:lt2>
        <a:srgbClr val="E0E0E0"/>
      </a:lt2>
      <a:accent1>
        <a:srgbClr val="9231B5"/>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701</TotalTime>
  <Words>3363</Words>
  <Application>Microsoft Office PowerPoint</Application>
  <PresentationFormat>Widescreen</PresentationFormat>
  <Paragraphs>194</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Google Sans</vt:lpstr>
      <vt:lpstr>Rockwell</vt:lpstr>
      <vt:lpstr>Söhne</vt:lpstr>
      <vt:lpstr>Wingdings</vt:lpstr>
      <vt:lpstr>Atlas</vt:lpstr>
      <vt:lpstr>Sevenett DABC</vt:lpstr>
      <vt:lpstr>What is Data</vt:lpstr>
      <vt:lpstr>What is Data Analytics? </vt:lpstr>
      <vt:lpstr>Data Science </vt:lpstr>
      <vt:lpstr>Key Components of Data Analytics </vt:lpstr>
      <vt:lpstr>Significance of Data Analytics </vt:lpstr>
      <vt:lpstr>Significance of Data Analytics </vt:lpstr>
      <vt:lpstr>Successful Companies Utilizing Data Analytics:</vt:lpstr>
      <vt:lpstr>Successful Companies Utilizing Data Analytics:</vt:lpstr>
      <vt:lpstr>Real-World Cases Where Lack of Data-Driven Decisions Led to Problems:</vt:lpstr>
      <vt:lpstr>Data Types </vt:lpstr>
      <vt:lpstr>Types of Data </vt:lpstr>
      <vt:lpstr>Data Dynamics &amp; Data Management </vt:lpstr>
      <vt:lpstr>Data Science Tools </vt:lpstr>
      <vt:lpstr>Applications of Data Science </vt:lpstr>
      <vt:lpstr>Types of Analytics</vt:lpstr>
      <vt:lpstr>Predictive Analytics: </vt:lpstr>
      <vt:lpstr>Prescriptive Analytics: </vt:lpstr>
      <vt:lpstr>Diagnostic Analytics</vt:lpstr>
      <vt:lpstr>Case study</vt:lpstr>
      <vt:lpstr>Presentation of Data</vt:lpstr>
      <vt:lpstr>Importance of data presentation</vt:lpstr>
      <vt:lpstr>Importance of data presentation</vt:lpstr>
      <vt:lpstr>Tabular Method</vt:lpstr>
      <vt:lpstr>Temporal-Time and Spatial-Location</vt:lpstr>
      <vt:lpstr> Dashboards</vt:lpstr>
      <vt:lpstr>Frequency distributions</vt:lpstr>
      <vt:lpstr>Categorical Frequency Distribution</vt:lpstr>
      <vt:lpstr>Example 1</vt:lpstr>
      <vt:lpstr>Ungrouped Frequency Distribution</vt:lpstr>
      <vt:lpstr>Exercise</vt:lpstr>
      <vt:lpstr>Case Study 2:</vt:lpstr>
      <vt:lpstr>Possible solutions</vt:lpstr>
      <vt:lpstr>Expected Results:</vt:lpstr>
      <vt:lpstr>Grouped Frequency</vt:lpstr>
      <vt:lpstr>Steps to Create a Grouped Frequency Distribution</vt:lpstr>
      <vt:lpstr>Types of Frequency</vt:lpstr>
      <vt:lpstr>PowerPoint Presentation</vt:lpstr>
      <vt:lpstr>Terms </vt:lpstr>
      <vt:lpstr>Rules to construct class distribution</vt:lpstr>
      <vt:lpstr>Rules to construct class distribution</vt:lpstr>
      <vt:lpstr>Exercise</vt:lpstr>
      <vt:lpstr>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Sevenett DABC</dc:title>
  <dc:creator>ADMIN</dc:creator>
  <cp:lastModifiedBy>ADMIN</cp:lastModifiedBy>
  <cp:revision>8</cp:revision>
  <dcterms:created xsi:type="dcterms:W3CDTF">2024-02-05T15:08:02Z</dcterms:created>
  <dcterms:modified xsi:type="dcterms:W3CDTF">2024-02-07T18:28:42Z</dcterms:modified>
</cp:coreProperties>
</file>