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4" r:id="rId2"/>
    <p:sldId id="257" r:id="rId3"/>
    <p:sldId id="259" r:id="rId4"/>
    <p:sldId id="260" r:id="rId5"/>
    <p:sldId id="262" r:id="rId6"/>
    <p:sldId id="263" r:id="rId7"/>
    <p:sldId id="264" r:id="rId8"/>
    <p:sldId id="265" r:id="rId9"/>
    <p:sldId id="266" r:id="rId10"/>
    <p:sldId id="267" r:id="rId11"/>
    <p:sldId id="271" r:id="rId12"/>
    <p:sldId id="272" r:id="rId13"/>
    <p:sldId id="273" r:id="rId14"/>
    <p:sldId id="274" r:id="rId15"/>
    <p:sldId id="275" r:id="rId16"/>
    <p:sldId id="285" r:id="rId17"/>
    <p:sldId id="286" r:id="rId18"/>
    <p:sldId id="287" r:id="rId19"/>
    <p:sldId id="288" r:id="rId20"/>
    <p:sldId id="280" r:id="rId21"/>
    <p:sldId id="281" r:id="rId22"/>
    <p:sldId id="282" r:id="rId23"/>
    <p:sldId id="26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9A331E8-A4E9-41A6-832F-0780A66A1C8D}" type="datetimeFigureOut">
              <a:rPr lang="en-US" smtClean="0"/>
              <a:t>2/8/2024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186922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331E8-A4E9-41A6-832F-0780A66A1C8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280445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273584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331E8-A4E9-41A6-832F-0780A66A1C8D}"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103265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131268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350901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56287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331E8-A4E9-41A6-832F-0780A66A1C8D}"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387919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173666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A331E8-A4E9-41A6-832F-0780A66A1C8D}"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269945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9A331E8-A4E9-41A6-832F-0780A66A1C8D}" type="datetimeFigureOut">
              <a:rPr lang="en-US" smtClean="0"/>
              <a:t>2/8/2024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E391D093-D7D4-406E-8623-15C9234AC225}" type="slidenum">
              <a:rPr lang="en-US" smtClean="0"/>
              <a:t>‹#›</a:t>
            </a:fld>
            <a:endParaRPr lang="en-US"/>
          </a:p>
        </p:txBody>
      </p:sp>
    </p:spTree>
    <p:extLst>
      <p:ext uri="{BB962C8B-B14F-4D97-AF65-F5344CB8AC3E}">
        <p14:creationId xmlns:p14="http://schemas.microsoft.com/office/powerpoint/2010/main" val="39667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9A331E8-A4E9-41A6-832F-0780A66A1C8D}" type="datetimeFigureOut">
              <a:rPr lang="en-US" smtClean="0"/>
              <a:t>2/8/2024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391D093-D7D4-406E-8623-15C9234AC225}" type="slidenum">
              <a:rPr lang="en-US" smtClean="0"/>
              <a:t>‹#›</a:t>
            </a:fld>
            <a:endParaRPr lang="en-US"/>
          </a:p>
        </p:txBody>
      </p:sp>
    </p:spTree>
    <p:extLst>
      <p:ext uri="{BB962C8B-B14F-4D97-AF65-F5344CB8AC3E}">
        <p14:creationId xmlns:p14="http://schemas.microsoft.com/office/powerpoint/2010/main" val="11029510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E801-9C0B-16D5-8766-551808D94672}"/>
              </a:ext>
            </a:extLst>
          </p:cNvPr>
          <p:cNvSpPr>
            <a:spLocks noGrp="1"/>
          </p:cNvSpPr>
          <p:nvPr>
            <p:ph type="title"/>
          </p:nvPr>
        </p:nvSpPr>
        <p:spPr/>
        <p:txBody>
          <a:bodyPr/>
          <a:lstStyle/>
          <a:p>
            <a:r>
              <a:rPr lang="en-US" dirty="0"/>
              <a:t>Introduction to Data Analytics</a:t>
            </a:r>
          </a:p>
        </p:txBody>
      </p:sp>
      <p:sp>
        <p:nvSpPr>
          <p:cNvPr id="3" name="Text Placeholder 2">
            <a:extLst>
              <a:ext uri="{FF2B5EF4-FFF2-40B4-BE49-F238E27FC236}">
                <a16:creationId xmlns:a16="http://schemas.microsoft.com/office/drawing/2014/main" id="{A0CE2058-4AE4-8C6B-417A-6782944F5092}"/>
              </a:ext>
            </a:extLst>
          </p:cNvPr>
          <p:cNvSpPr>
            <a:spLocks noGrp="1"/>
          </p:cNvSpPr>
          <p:nvPr>
            <p:ph type="body" idx="1"/>
          </p:nvPr>
        </p:nvSpPr>
        <p:spPr/>
        <p:txBody>
          <a:bodyPr/>
          <a:lstStyle/>
          <a:p>
            <a:r>
              <a:rPr lang="en-US"/>
              <a:t>Day 4</a:t>
            </a:r>
            <a:endParaRPr lang="en-US" dirty="0"/>
          </a:p>
        </p:txBody>
      </p:sp>
    </p:spTree>
    <p:extLst>
      <p:ext uri="{BB962C8B-B14F-4D97-AF65-F5344CB8AC3E}">
        <p14:creationId xmlns:p14="http://schemas.microsoft.com/office/powerpoint/2010/main" val="418509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3832-E7B5-D9D8-D9F6-BD17A2788062}"/>
              </a:ext>
            </a:extLst>
          </p:cNvPr>
          <p:cNvSpPr>
            <a:spLocks noGrp="1"/>
          </p:cNvSpPr>
          <p:nvPr>
            <p:ph type="title"/>
          </p:nvPr>
        </p:nvSpPr>
        <p:spPr/>
        <p:txBody>
          <a:bodyPr/>
          <a:lstStyle/>
          <a:p>
            <a:r>
              <a:rPr lang="en-US" dirty="0"/>
              <a:t>Data Collections</a:t>
            </a:r>
          </a:p>
        </p:txBody>
      </p:sp>
      <p:pic>
        <p:nvPicPr>
          <p:cNvPr id="5" name="Content Placeholder 4">
            <a:extLst>
              <a:ext uri="{FF2B5EF4-FFF2-40B4-BE49-F238E27FC236}">
                <a16:creationId xmlns:a16="http://schemas.microsoft.com/office/drawing/2014/main" id="{DD2EFDC7-2FC1-B149-0F6C-60EDC7BF96EC}"/>
              </a:ext>
            </a:extLst>
          </p:cNvPr>
          <p:cNvPicPr>
            <a:picLocks noGrp="1" noChangeAspect="1"/>
          </p:cNvPicPr>
          <p:nvPr>
            <p:ph idx="1"/>
          </p:nvPr>
        </p:nvPicPr>
        <p:blipFill>
          <a:blip r:embed="rId2"/>
          <a:stretch>
            <a:fillRect/>
          </a:stretch>
        </p:blipFill>
        <p:spPr>
          <a:xfrm>
            <a:off x="5118100" y="1632298"/>
            <a:ext cx="6281738" cy="3590229"/>
          </a:xfrm>
        </p:spPr>
      </p:pic>
    </p:spTree>
    <p:extLst>
      <p:ext uri="{BB962C8B-B14F-4D97-AF65-F5344CB8AC3E}">
        <p14:creationId xmlns:p14="http://schemas.microsoft.com/office/powerpoint/2010/main" val="386273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06D3-4460-59E6-5633-1F201B2F7BCB}"/>
              </a:ext>
            </a:extLst>
          </p:cNvPr>
          <p:cNvSpPr>
            <a:spLocks noGrp="1"/>
          </p:cNvSpPr>
          <p:nvPr>
            <p:ph type="title"/>
          </p:nvPr>
        </p:nvSpPr>
        <p:spPr/>
        <p:txBody>
          <a:bodyPr>
            <a:normAutofit fontScale="90000"/>
          </a:bodyPr>
          <a:lstStyle/>
          <a:p>
            <a:r>
              <a:rPr lang="en-US" dirty="0"/>
              <a:t>features of decision-making in data analytics:</a:t>
            </a:r>
          </a:p>
        </p:txBody>
      </p:sp>
      <p:sp>
        <p:nvSpPr>
          <p:cNvPr id="3" name="Content Placeholder 2">
            <a:extLst>
              <a:ext uri="{FF2B5EF4-FFF2-40B4-BE49-F238E27FC236}">
                <a16:creationId xmlns:a16="http://schemas.microsoft.com/office/drawing/2014/main" id="{417CF01B-856C-A1B6-F98C-2B7C51FB5B11}"/>
              </a:ext>
            </a:extLst>
          </p:cNvPr>
          <p:cNvSpPr>
            <a:spLocks noGrp="1"/>
          </p:cNvSpPr>
          <p:nvPr>
            <p:ph idx="1"/>
          </p:nvPr>
        </p:nvSpPr>
        <p:spPr/>
        <p:txBody>
          <a:bodyPr>
            <a:normAutofit/>
          </a:bodyPr>
          <a:lstStyle/>
          <a:p>
            <a:r>
              <a:rPr lang="en-US" dirty="0"/>
              <a:t>1. </a:t>
            </a:r>
            <a:r>
              <a:rPr lang="en-US" b="1" dirty="0"/>
              <a:t>Data-Driven Approach-Decision-making </a:t>
            </a:r>
            <a:r>
              <a:rPr lang="en-US" dirty="0"/>
              <a:t>in data analytics is heavily reliant on empirical evidence and quantitative information. It involves analyzing data sets to identify trends, patterns, and correlations, which are then used to inform business strategies or operational changes. This approach minimizes reliance on intuition and gut feeling, instead emphasizing factual information.</a:t>
            </a:r>
          </a:p>
          <a:p>
            <a:r>
              <a:rPr lang="en-US" dirty="0"/>
              <a:t>2</a:t>
            </a:r>
            <a:r>
              <a:rPr lang="en-US" b="1" dirty="0"/>
              <a:t>. Predictive Modeling- </a:t>
            </a:r>
            <a:r>
              <a:rPr lang="en-US" dirty="0"/>
              <a:t>Data analytics often involves the use of predictive models. These models are built based on historical data and used to forecast future trends, outcomes, or events. This feature allows organizations to make proactive decisions, plan for contingencies, and optimize resource allocation.</a:t>
            </a:r>
          </a:p>
        </p:txBody>
      </p:sp>
    </p:spTree>
    <p:extLst>
      <p:ext uri="{BB962C8B-B14F-4D97-AF65-F5344CB8AC3E}">
        <p14:creationId xmlns:p14="http://schemas.microsoft.com/office/powerpoint/2010/main" val="35692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25AE-F6FE-85B3-BE5A-A48157E3D27E}"/>
              </a:ext>
            </a:extLst>
          </p:cNvPr>
          <p:cNvSpPr>
            <a:spLocks noGrp="1"/>
          </p:cNvSpPr>
          <p:nvPr>
            <p:ph type="title"/>
          </p:nvPr>
        </p:nvSpPr>
        <p:spPr/>
        <p:txBody>
          <a:bodyPr/>
          <a:lstStyle/>
          <a:p>
            <a:r>
              <a:rPr lang="en-US" dirty="0"/>
              <a:t>features of decision-making in data analytics</a:t>
            </a:r>
          </a:p>
        </p:txBody>
      </p:sp>
      <p:sp>
        <p:nvSpPr>
          <p:cNvPr id="3" name="Content Placeholder 2">
            <a:extLst>
              <a:ext uri="{FF2B5EF4-FFF2-40B4-BE49-F238E27FC236}">
                <a16:creationId xmlns:a16="http://schemas.microsoft.com/office/drawing/2014/main" id="{EFB13C92-EA84-021F-F6A3-7AC5A0C254DB}"/>
              </a:ext>
            </a:extLst>
          </p:cNvPr>
          <p:cNvSpPr>
            <a:spLocks noGrp="1"/>
          </p:cNvSpPr>
          <p:nvPr>
            <p:ph idx="1"/>
          </p:nvPr>
        </p:nvSpPr>
        <p:spPr/>
        <p:txBody>
          <a:bodyPr>
            <a:normAutofit/>
          </a:bodyPr>
          <a:lstStyle/>
          <a:p>
            <a:r>
              <a:rPr lang="en-US" b="1" dirty="0"/>
              <a:t>Statistical Significance and Confidence Levels- </a:t>
            </a:r>
            <a:r>
              <a:rPr lang="en-US" dirty="0"/>
              <a:t>Decisions in data analytics are typically guided by statistical significance and confidence levels. This involves quantifying the certainty or level of confidence associated with a particular finding or insight. </a:t>
            </a:r>
          </a:p>
          <a:p>
            <a:r>
              <a:rPr lang="en-US" b="1" dirty="0"/>
              <a:t>Iterative Process- </a:t>
            </a:r>
            <a:r>
              <a:rPr lang="en-US" dirty="0"/>
              <a:t>Decision-making in data analytics is often an iterative process. Analysts refine models, experiment with different algorithms, and explore various data sources to improve the accuracy and relevance of their insights. This iterative nature allows for continuous refinement of decisions over time.</a:t>
            </a:r>
          </a:p>
        </p:txBody>
      </p:sp>
    </p:spTree>
    <p:extLst>
      <p:ext uri="{BB962C8B-B14F-4D97-AF65-F5344CB8AC3E}">
        <p14:creationId xmlns:p14="http://schemas.microsoft.com/office/powerpoint/2010/main" val="98364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2D3B-09BB-3C62-89E8-5BBD396DD3D0}"/>
              </a:ext>
            </a:extLst>
          </p:cNvPr>
          <p:cNvSpPr>
            <a:spLocks noGrp="1"/>
          </p:cNvSpPr>
          <p:nvPr>
            <p:ph type="title"/>
          </p:nvPr>
        </p:nvSpPr>
        <p:spPr/>
        <p:txBody>
          <a:bodyPr/>
          <a:lstStyle/>
          <a:p>
            <a:r>
              <a:rPr lang="en-US" dirty="0"/>
              <a:t>features of decision-making in data analytics</a:t>
            </a:r>
          </a:p>
        </p:txBody>
      </p:sp>
      <p:sp>
        <p:nvSpPr>
          <p:cNvPr id="3" name="Content Placeholder 2">
            <a:extLst>
              <a:ext uri="{FF2B5EF4-FFF2-40B4-BE49-F238E27FC236}">
                <a16:creationId xmlns:a16="http://schemas.microsoft.com/office/drawing/2014/main" id="{4CA650A7-E4DB-381E-1A91-5E76976472BF}"/>
              </a:ext>
            </a:extLst>
          </p:cNvPr>
          <p:cNvSpPr>
            <a:spLocks noGrp="1"/>
          </p:cNvSpPr>
          <p:nvPr>
            <p:ph idx="1"/>
          </p:nvPr>
        </p:nvSpPr>
        <p:spPr/>
        <p:txBody>
          <a:bodyPr/>
          <a:lstStyle/>
          <a:p>
            <a:r>
              <a:rPr lang="en-US" b="1" dirty="0"/>
              <a:t>Consideration of Business Objectives-Effective </a:t>
            </a:r>
            <a:r>
              <a:rPr lang="en-US" dirty="0"/>
              <a:t>data-driven decision-making aligns with the overall goals and objectives of the organization. </a:t>
            </a:r>
          </a:p>
          <a:p>
            <a:r>
              <a:rPr lang="en-US" dirty="0"/>
              <a:t>It's not just about finding interesting insights but about translating those insights into actions that contribute to the achievement of specific business objectives.</a:t>
            </a:r>
          </a:p>
          <a:p>
            <a:r>
              <a:rPr lang="en-US" dirty="0"/>
              <a:t> This requires a deep understanding of the organization's strategic priorities.</a:t>
            </a:r>
          </a:p>
        </p:txBody>
      </p:sp>
    </p:spTree>
    <p:extLst>
      <p:ext uri="{BB962C8B-B14F-4D97-AF65-F5344CB8AC3E}">
        <p14:creationId xmlns:p14="http://schemas.microsoft.com/office/powerpoint/2010/main" val="142089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14A6-B9A7-F23C-A1EA-5E1927C2DEC9}"/>
              </a:ext>
            </a:extLst>
          </p:cNvPr>
          <p:cNvSpPr>
            <a:spLocks noGrp="1"/>
          </p:cNvSpPr>
          <p:nvPr>
            <p:ph type="title"/>
          </p:nvPr>
        </p:nvSpPr>
        <p:spPr/>
        <p:txBody>
          <a:bodyPr>
            <a:normAutofit fontScale="90000"/>
          </a:bodyPr>
          <a:lstStyle/>
          <a:p>
            <a:r>
              <a:rPr lang="en-US" dirty="0"/>
              <a:t>Data Visualization for Decision Making</a:t>
            </a:r>
          </a:p>
        </p:txBody>
      </p:sp>
      <p:sp>
        <p:nvSpPr>
          <p:cNvPr id="3" name="Content Placeholder 2">
            <a:extLst>
              <a:ext uri="{FF2B5EF4-FFF2-40B4-BE49-F238E27FC236}">
                <a16:creationId xmlns:a16="http://schemas.microsoft.com/office/drawing/2014/main" id="{4DEE433B-0BC4-9F72-524B-D86A8134C56E}"/>
              </a:ext>
            </a:extLst>
          </p:cNvPr>
          <p:cNvSpPr>
            <a:spLocks noGrp="1"/>
          </p:cNvSpPr>
          <p:nvPr>
            <p:ph idx="1"/>
          </p:nvPr>
        </p:nvSpPr>
        <p:spPr/>
        <p:txBody>
          <a:bodyPr/>
          <a:lstStyle/>
          <a:p>
            <a:r>
              <a:rPr lang="en-US" dirty="0"/>
              <a:t>Data visualization is the process of representing data or information using visual elements, such as graphs, charts, diagrams, and maps. </a:t>
            </a:r>
          </a:p>
          <a:p>
            <a:r>
              <a:rPr lang="en-US" dirty="0"/>
              <a:t>Data visualization for decision making aims to provide a clear and concise representation of data that viewers can easily understand.</a:t>
            </a:r>
          </a:p>
          <a:p>
            <a:r>
              <a:rPr lang="en-US" dirty="0"/>
              <a:t>Presenting data visually allows patterns and trends to be identified more quickly and easily, making it an effective tool for data analysis and communication. </a:t>
            </a:r>
          </a:p>
        </p:txBody>
      </p:sp>
    </p:spTree>
    <p:extLst>
      <p:ext uri="{BB962C8B-B14F-4D97-AF65-F5344CB8AC3E}">
        <p14:creationId xmlns:p14="http://schemas.microsoft.com/office/powerpoint/2010/main" val="250166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B36-4B6A-F3FD-1BEB-C9239035F7A5}"/>
              </a:ext>
            </a:extLst>
          </p:cNvPr>
          <p:cNvSpPr>
            <a:spLocks noGrp="1"/>
          </p:cNvSpPr>
          <p:nvPr>
            <p:ph type="title"/>
          </p:nvPr>
        </p:nvSpPr>
        <p:spPr/>
        <p:txBody>
          <a:bodyPr>
            <a:normAutofit fontScale="90000"/>
          </a:bodyPr>
          <a:lstStyle/>
          <a:p>
            <a:r>
              <a:rPr lang="en-US" b="1" i="0" dirty="0">
                <a:solidFill>
                  <a:srgbClr val="232323"/>
                </a:solidFill>
                <a:effectLst/>
                <a:latin typeface="gellix-medium"/>
              </a:rPr>
              <a:t>How do we make decisions?</a:t>
            </a:r>
            <a:br>
              <a:rPr lang="en-US" b="1" i="0" dirty="0">
                <a:solidFill>
                  <a:srgbClr val="232323"/>
                </a:solidFill>
                <a:effectLst/>
                <a:latin typeface="gellix-medium"/>
              </a:rPr>
            </a:br>
            <a:endParaRPr lang="en-US" dirty="0"/>
          </a:p>
        </p:txBody>
      </p:sp>
      <p:sp>
        <p:nvSpPr>
          <p:cNvPr id="3" name="Content Placeholder 2">
            <a:extLst>
              <a:ext uri="{FF2B5EF4-FFF2-40B4-BE49-F238E27FC236}">
                <a16:creationId xmlns:a16="http://schemas.microsoft.com/office/drawing/2014/main" id="{331C4373-EE04-E933-06A5-C252B3A8CF71}"/>
              </a:ext>
            </a:extLst>
          </p:cNvPr>
          <p:cNvSpPr>
            <a:spLocks noGrp="1"/>
          </p:cNvSpPr>
          <p:nvPr>
            <p:ph idx="1"/>
          </p:nvPr>
        </p:nvSpPr>
        <p:spPr/>
        <p:txBody>
          <a:bodyPr/>
          <a:lstStyle/>
          <a:p>
            <a:r>
              <a:rPr lang="en-US" dirty="0"/>
              <a:t>The average person makes 35,000 decisions per day. Before Big Data, people developed, adapted, and enhanced decision-making strategies.</a:t>
            </a:r>
          </a:p>
          <a:p>
            <a:r>
              <a:rPr lang="en-US" dirty="0"/>
              <a:t>According to research, humans make decisions by generating ideas and selecting actions through “mental processes influenced by biases, reason, emotions, and memories.” </a:t>
            </a:r>
          </a:p>
          <a:p>
            <a:r>
              <a:rPr lang="en-US" dirty="0"/>
              <a:t>While we strive to reach sensible, logical conclusions, many circumstances can hinder our decision-making.</a:t>
            </a:r>
          </a:p>
        </p:txBody>
      </p:sp>
    </p:spTree>
    <p:extLst>
      <p:ext uri="{BB962C8B-B14F-4D97-AF65-F5344CB8AC3E}">
        <p14:creationId xmlns:p14="http://schemas.microsoft.com/office/powerpoint/2010/main" val="393693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9C6-D929-DCD1-C4DC-E5DB1BC0D11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2DA9450-69E0-EC43-A15E-9192C3E6CF32}"/>
              </a:ext>
            </a:extLst>
          </p:cNvPr>
          <p:cNvSpPr>
            <a:spLocks noGrp="1"/>
          </p:cNvSpPr>
          <p:nvPr>
            <p:ph idx="1"/>
          </p:nvPr>
        </p:nvSpPr>
        <p:spPr/>
        <p:txBody>
          <a:bodyPr/>
          <a:lstStyle/>
          <a:p>
            <a:pPr algn="l"/>
            <a:r>
              <a:rPr lang="en-US" b="0" i="0" dirty="0">
                <a:solidFill>
                  <a:srgbClr val="1F1F1F"/>
                </a:solidFill>
                <a:effectLst/>
                <a:latin typeface="Google Sans"/>
              </a:rPr>
              <a:t>Case Study: Choosing a Coffee Shop</a:t>
            </a:r>
          </a:p>
          <a:p>
            <a:pPr algn="l"/>
            <a:r>
              <a:rPr lang="en-US" b="0" i="0" dirty="0">
                <a:solidFill>
                  <a:srgbClr val="1F1F1F"/>
                </a:solidFill>
                <a:effectLst/>
                <a:latin typeface="Google Sans"/>
              </a:rPr>
              <a:t>Scenario: You are opening a new coffee shop in a busy downtown area. To attract customers and succeed, you need to make several important decisions: </a:t>
            </a:r>
            <a:r>
              <a:rPr lang="en-US" dirty="0"/>
              <a:t>These are:</a:t>
            </a:r>
          </a:p>
          <a:p>
            <a:r>
              <a:rPr lang="en-US" dirty="0"/>
              <a:t>1.</a:t>
            </a:r>
          </a:p>
          <a:p>
            <a:r>
              <a:rPr lang="en-US" dirty="0"/>
              <a:t>2.</a:t>
            </a:r>
          </a:p>
        </p:txBody>
      </p:sp>
    </p:spTree>
    <p:extLst>
      <p:ext uri="{BB962C8B-B14F-4D97-AF65-F5344CB8AC3E}">
        <p14:creationId xmlns:p14="http://schemas.microsoft.com/office/powerpoint/2010/main" val="79501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CC4B-4DDF-CB2A-5FCB-2EABB2D6D55B}"/>
              </a:ext>
            </a:extLst>
          </p:cNvPr>
          <p:cNvSpPr>
            <a:spLocks noGrp="1"/>
          </p:cNvSpPr>
          <p:nvPr>
            <p:ph type="title"/>
          </p:nvPr>
        </p:nvSpPr>
        <p:spPr/>
        <p:txBody>
          <a:bodyPr/>
          <a:lstStyle/>
          <a:p>
            <a:r>
              <a:rPr lang="en-US" dirty="0"/>
              <a:t>Coffee decisions</a:t>
            </a:r>
          </a:p>
        </p:txBody>
      </p:sp>
      <p:sp>
        <p:nvSpPr>
          <p:cNvPr id="3" name="Content Placeholder 2">
            <a:extLst>
              <a:ext uri="{FF2B5EF4-FFF2-40B4-BE49-F238E27FC236}">
                <a16:creationId xmlns:a16="http://schemas.microsoft.com/office/drawing/2014/main" id="{0EAC0D4B-7A64-7126-5A07-38AD5B7598C4}"/>
              </a:ext>
            </a:extLst>
          </p:cNvPr>
          <p:cNvSpPr>
            <a:spLocks noGrp="1"/>
          </p:cNvSpPr>
          <p:nvPr>
            <p:ph idx="1"/>
          </p:nvPr>
        </p:nvSpPr>
        <p:spPr/>
        <p:txBody>
          <a:bodyPr/>
          <a:lstStyle/>
          <a:p>
            <a:pPr algn="l">
              <a:buFont typeface="+mj-lt"/>
              <a:buAutoNum type="arabicPeriod"/>
            </a:pPr>
            <a:r>
              <a:rPr lang="en-US" b="0" i="0" dirty="0">
                <a:solidFill>
                  <a:srgbClr val="1F1F1F"/>
                </a:solidFill>
                <a:effectLst/>
                <a:latin typeface="Google Sans"/>
              </a:rPr>
              <a:t>Location: Should you prioritize high foot traffic or a trendy neighborhood?</a:t>
            </a:r>
          </a:p>
          <a:p>
            <a:pPr algn="l">
              <a:buFont typeface="+mj-lt"/>
              <a:buAutoNum type="arabicPeriod"/>
            </a:pPr>
            <a:r>
              <a:rPr lang="en-US" b="0" i="0" dirty="0">
                <a:solidFill>
                  <a:srgbClr val="1F1F1F"/>
                </a:solidFill>
                <a:effectLst/>
                <a:latin typeface="Google Sans"/>
              </a:rPr>
              <a:t>Menu: What type of coffee and food should you offer? Should you cater to specialty coffees or focus on affordability?</a:t>
            </a:r>
          </a:p>
          <a:p>
            <a:pPr algn="l">
              <a:buFont typeface="+mj-lt"/>
              <a:buAutoNum type="arabicPeriod"/>
            </a:pPr>
            <a:r>
              <a:rPr lang="en-US" b="0" i="0" dirty="0">
                <a:solidFill>
                  <a:srgbClr val="1F1F1F"/>
                </a:solidFill>
                <a:effectLst/>
                <a:latin typeface="Google Sans"/>
              </a:rPr>
              <a:t>Pricing: How will you price your menu items to remain competitive and profitable?</a:t>
            </a:r>
          </a:p>
          <a:p>
            <a:pPr algn="l">
              <a:buFont typeface="+mj-lt"/>
              <a:buAutoNum type="arabicPeriod"/>
            </a:pPr>
            <a:r>
              <a:rPr lang="en-US" b="0" i="0" dirty="0">
                <a:solidFill>
                  <a:srgbClr val="1F1F1F"/>
                </a:solidFill>
                <a:effectLst/>
                <a:latin typeface="Google Sans"/>
              </a:rPr>
              <a:t>Marketing: How will you reach your target audience and differentiate yourself from competitors?</a:t>
            </a:r>
          </a:p>
          <a:p>
            <a:pPr algn="l">
              <a:buFont typeface="+mj-lt"/>
              <a:buAutoNum type="arabicPeriod"/>
            </a:pPr>
            <a:r>
              <a:rPr lang="en-US" b="0" i="0" dirty="0">
                <a:solidFill>
                  <a:srgbClr val="1F1F1F"/>
                </a:solidFill>
                <a:effectLst/>
                <a:latin typeface="Google Sans"/>
              </a:rPr>
              <a:t>Staffing: What type of staff should you hire to create a welcoming and efficient environment?</a:t>
            </a:r>
          </a:p>
          <a:p>
            <a:endParaRPr lang="en-US" dirty="0"/>
          </a:p>
        </p:txBody>
      </p:sp>
    </p:spTree>
    <p:extLst>
      <p:ext uri="{BB962C8B-B14F-4D97-AF65-F5344CB8AC3E}">
        <p14:creationId xmlns:p14="http://schemas.microsoft.com/office/powerpoint/2010/main" val="23735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BA49-1C46-9DB9-15D7-6898CDC35134}"/>
              </a:ext>
            </a:extLst>
          </p:cNvPr>
          <p:cNvSpPr>
            <a:spLocks noGrp="1"/>
          </p:cNvSpPr>
          <p:nvPr>
            <p:ph type="title"/>
          </p:nvPr>
        </p:nvSpPr>
        <p:spPr/>
        <p:txBody>
          <a:bodyPr>
            <a:normAutofit fontScale="90000"/>
          </a:bodyPr>
          <a:lstStyle/>
          <a:p>
            <a:r>
              <a:rPr lang="en-US" b="0" i="0" dirty="0">
                <a:solidFill>
                  <a:srgbClr val="1F1F1F"/>
                </a:solidFill>
                <a:effectLst/>
                <a:latin typeface="Google Sans"/>
              </a:rPr>
              <a:t>Traditional Decision-Making vs. Analytics Approach:</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7A329839-8BB6-797C-7D10-A284A1123BE3}"/>
              </a:ext>
            </a:extLst>
          </p:cNvPr>
          <p:cNvSpPr>
            <a:spLocks noGrp="1"/>
          </p:cNvSpPr>
          <p:nvPr>
            <p:ph idx="1"/>
          </p:nvPr>
        </p:nvSpPr>
        <p:spPr/>
        <p:txBody>
          <a:bodyPr/>
          <a:lstStyle/>
          <a:p>
            <a:pPr algn="l"/>
            <a:r>
              <a:rPr lang="en-US" b="0" i="0" dirty="0">
                <a:solidFill>
                  <a:srgbClr val="1F1F1F"/>
                </a:solidFill>
                <a:effectLst/>
                <a:latin typeface="Google Sans"/>
              </a:rPr>
              <a:t>Before Big Data, you might rely on:</a:t>
            </a:r>
          </a:p>
          <a:p>
            <a:pPr algn="l">
              <a:buFont typeface="Arial" panose="020B0604020202020204" pitchFamily="34" charset="0"/>
              <a:buChar char="•"/>
            </a:pPr>
            <a:r>
              <a:rPr lang="en-US" b="0" i="0" dirty="0">
                <a:solidFill>
                  <a:srgbClr val="1F1F1F"/>
                </a:solidFill>
                <a:effectLst/>
                <a:latin typeface="Google Sans"/>
              </a:rPr>
              <a:t>Intuition: Your gut feeling based on experience and limited information.</a:t>
            </a:r>
          </a:p>
          <a:p>
            <a:pPr algn="l">
              <a:buFont typeface="Arial" panose="020B0604020202020204" pitchFamily="34" charset="0"/>
              <a:buChar char="•"/>
            </a:pPr>
            <a:r>
              <a:rPr lang="en-US" b="0" i="0" dirty="0">
                <a:solidFill>
                  <a:srgbClr val="1F1F1F"/>
                </a:solidFill>
                <a:effectLst/>
                <a:latin typeface="Google Sans"/>
              </a:rPr>
              <a:t>Market research: Surveys, focus groups, and competitor analysis.</a:t>
            </a:r>
          </a:p>
          <a:p>
            <a:pPr algn="l">
              <a:buFont typeface="Arial" panose="020B0604020202020204" pitchFamily="34" charset="0"/>
              <a:buChar char="•"/>
            </a:pPr>
            <a:r>
              <a:rPr lang="en-US" b="0" i="0" dirty="0">
                <a:solidFill>
                  <a:srgbClr val="1F1F1F"/>
                </a:solidFill>
                <a:effectLst/>
                <a:latin typeface="Google Sans"/>
              </a:rPr>
              <a:t>Observation: Watching customer behavior in existing coffee shops</a:t>
            </a:r>
          </a:p>
          <a:p>
            <a:endParaRPr lang="en-US" dirty="0"/>
          </a:p>
        </p:txBody>
      </p:sp>
    </p:spTree>
    <p:extLst>
      <p:ext uri="{BB962C8B-B14F-4D97-AF65-F5344CB8AC3E}">
        <p14:creationId xmlns:p14="http://schemas.microsoft.com/office/powerpoint/2010/main" val="302018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0D83-06D0-6558-9C33-BF92D713C46A}"/>
              </a:ext>
            </a:extLst>
          </p:cNvPr>
          <p:cNvSpPr>
            <a:spLocks noGrp="1"/>
          </p:cNvSpPr>
          <p:nvPr>
            <p:ph type="title"/>
          </p:nvPr>
        </p:nvSpPr>
        <p:spPr/>
        <p:txBody>
          <a:bodyPr/>
          <a:lstStyle/>
          <a:p>
            <a:r>
              <a:rPr lang="en-US" dirty="0"/>
              <a:t>With analytics</a:t>
            </a:r>
          </a:p>
        </p:txBody>
      </p:sp>
      <p:sp>
        <p:nvSpPr>
          <p:cNvPr id="3" name="Content Placeholder 2">
            <a:extLst>
              <a:ext uri="{FF2B5EF4-FFF2-40B4-BE49-F238E27FC236}">
                <a16:creationId xmlns:a16="http://schemas.microsoft.com/office/drawing/2014/main" id="{2F703464-0C51-65BC-40DD-B18DF6AF3DD6}"/>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Demographics: Analyze data on nearby residents, workers, and foot traffic patterns to identify your ideal customer base.</a:t>
            </a:r>
          </a:p>
          <a:p>
            <a:pPr algn="l">
              <a:buFont typeface="Arial" panose="020B0604020202020204" pitchFamily="34" charset="0"/>
              <a:buChar char="•"/>
            </a:pPr>
            <a:r>
              <a:rPr lang="en-US" b="0" i="0" dirty="0">
                <a:solidFill>
                  <a:srgbClr val="1F1F1F"/>
                </a:solidFill>
                <a:effectLst/>
                <a:latin typeface="Google Sans"/>
              </a:rPr>
              <a:t>Transaction data: Analyze coffee shop purchase data to understand popular trends, price points, and spending habits.</a:t>
            </a:r>
          </a:p>
          <a:p>
            <a:pPr algn="l">
              <a:buFont typeface="Arial" panose="020B0604020202020204" pitchFamily="34" charset="0"/>
              <a:buChar char="•"/>
            </a:pPr>
            <a:r>
              <a:rPr lang="en-US" b="0" i="0" dirty="0">
                <a:solidFill>
                  <a:srgbClr val="1F1F1F"/>
                </a:solidFill>
                <a:effectLst/>
                <a:latin typeface="Google Sans"/>
              </a:rPr>
              <a:t>Social media sentiment: Analyze online reviews and discussions to understand customer preferences and competitor strengths.</a:t>
            </a:r>
          </a:p>
          <a:p>
            <a:pPr algn="l">
              <a:buFont typeface="Arial" panose="020B0604020202020204" pitchFamily="34" charset="0"/>
              <a:buChar char="•"/>
            </a:pPr>
            <a:r>
              <a:rPr lang="en-US" b="0" i="0" dirty="0">
                <a:solidFill>
                  <a:srgbClr val="1F1F1F"/>
                </a:solidFill>
                <a:effectLst/>
                <a:latin typeface="Google Sans"/>
              </a:rPr>
              <a:t>Location intelligence: Use data on nearby businesses, amenities, and transportation to assess the potential of different locations.</a:t>
            </a:r>
          </a:p>
        </p:txBody>
      </p:sp>
    </p:spTree>
    <p:extLst>
      <p:ext uri="{BB962C8B-B14F-4D97-AF65-F5344CB8AC3E}">
        <p14:creationId xmlns:p14="http://schemas.microsoft.com/office/powerpoint/2010/main" val="175408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B6F-FAE7-860D-ABE3-AEFE76130A76}"/>
              </a:ext>
            </a:extLst>
          </p:cNvPr>
          <p:cNvSpPr>
            <a:spLocks noGrp="1"/>
          </p:cNvSpPr>
          <p:nvPr>
            <p:ph type="title"/>
          </p:nvPr>
        </p:nvSpPr>
        <p:spPr/>
        <p:txBody>
          <a:bodyPr/>
          <a:lstStyle/>
          <a:p>
            <a:r>
              <a:rPr lang="en-US" dirty="0"/>
              <a:t>Business Data Analytics Cycle</a:t>
            </a:r>
          </a:p>
        </p:txBody>
      </p:sp>
      <p:sp>
        <p:nvSpPr>
          <p:cNvPr id="3" name="Content Placeholder 2">
            <a:extLst>
              <a:ext uri="{FF2B5EF4-FFF2-40B4-BE49-F238E27FC236}">
                <a16:creationId xmlns:a16="http://schemas.microsoft.com/office/drawing/2014/main" id="{5154A6DE-D92E-CEDD-B3E0-7EC6983D538D}"/>
              </a:ext>
            </a:extLst>
          </p:cNvPr>
          <p:cNvSpPr>
            <a:spLocks noGrp="1"/>
          </p:cNvSpPr>
          <p:nvPr>
            <p:ph idx="1"/>
          </p:nvPr>
        </p:nvSpPr>
        <p:spPr/>
        <p:txBody>
          <a:bodyPr/>
          <a:lstStyle/>
          <a:p>
            <a:r>
              <a:rPr lang="en-US" dirty="0"/>
              <a:t>The business data analytics cycle represents the research aspects of business data analytics. </a:t>
            </a:r>
          </a:p>
          <a:p>
            <a:r>
              <a:rPr lang="en-US" dirty="0"/>
              <a:t>It is an iterative cycle initiated through the development of a well-formed research question and then explored through targeted, but thorough data analysis.</a:t>
            </a:r>
          </a:p>
          <a:p>
            <a:r>
              <a:rPr lang="en-US" dirty="0"/>
              <a:t>The scientific method is a process for research that is used to explore observations and answer questions.</a:t>
            </a:r>
          </a:p>
          <a:p>
            <a:r>
              <a:rPr lang="en-US" dirty="0"/>
              <a:t>The process starts by asking a question that scopes the research and is phrased as who, what, when, where, which, why or how.</a:t>
            </a:r>
          </a:p>
        </p:txBody>
      </p:sp>
    </p:spTree>
    <p:extLst>
      <p:ext uri="{BB962C8B-B14F-4D97-AF65-F5344CB8AC3E}">
        <p14:creationId xmlns:p14="http://schemas.microsoft.com/office/powerpoint/2010/main" val="3128289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3E9D-FC33-E499-C8C8-9F40C6603C17}"/>
              </a:ext>
            </a:extLst>
          </p:cNvPr>
          <p:cNvSpPr>
            <a:spLocks noGrp="1"/>
          </p:cNvSpPr>
          <p:nvPr>
            <p:ph type="title"/>
          </p:nvPr>
        </p:nvSpPr>
        <p:spPr/>
        <p:txBody>
          <a:bodyPr/>
          <a:lstStyle/>
          <a:p>
            <a:r>
              <a:rPr lang="en-US" b="0" i="0" dirty="0">
                <a:effectLst/>
                <a:latin typeface="Söhne"/>
              </a:rPr>
              <a:t>Common Data Quality Issues</a:t>
            </a:r>
            <a:br>
              <a:rPr lang="en-US" b="0" i="0" dirty="0">
                <a:effectLst/>
                <a:latin typeface="Söhne"/>
              </a:rPr>
            </a:br>
            <a:endParaRPr lang="en-US" dirty="0"/>
          </a:p>
        </p:txBody>
      </p:sp>
      <p:sp>
        <p:nvSpPr>
          <p:cNvPr id="3" name="Content Placeholder 2">
            <a:extLst>
              <a:ext uri="{FF2B5EF4-FFF2-40B4-BE49-F238E27FC236}">
                <a16:creationId xmlns:a16="http://schemas.microsoft.com/office/drawing/2014/main" id="{1E856503-20E8-BD95-ECC5-28DADE5B9B97}"/>
              </a:ext>
            </a:extLst>
          </p:cNvPr>
          <p:cNvSpPr>
            <a:spLocks noGrp="1"/>
          </p:cNvSpPr>
          <p:nvPr>
            <p:ph idx="1"/>
          </p:nvPr>
        </p:nvSpPr>
        <p:spPr/>
        <p:txBody>
          <a:bodyPr>
            <a:normAutofit lnSpcReduction="10000"/>
          </a:bodyPr>
          <a:lstStyle/>
          <a:p>
            <a:r>
              <a:rPr lang="en-US" dirty="0"/>
              <a:t>Missing Values:</a:t>
            </a:r>
          </a:p>
          <a:p>
            <a:pPr lvl="1"/>
            <a:r>
              <a:rPr lang="en-US" dirty="0"/>
              <a:t>Data points that are empty or undefined.</a:t>
            </a:r>
          </a:p>
          <a:p>
            <a:pPr lvl="1"/>
            <a:r>
              <a:rPr lang="en-US" dirty="0"/>
              <a:t>Techniques for handling missing values:</a:t>
            </a:r>
          </a:p>
          <a:p>
            <a:pPr lvl="1"/>
            <a:r>
              <a:rPr lang="en-US" dirty="0"/>
              <a:t>Imputation (e.g., filling with mean, median, or mode).</a:t>
            </a:r>
          </a:p>
          <a:p>
            <a:pPr lvl="1"/>
            <a:r>
              <a:rPr lang="en-US" dirty="0"/>
              <a:t>Dropping rows or columns with too many missing values.</a:t>
            </a:r>
          </a:p>
          <a:p>
            <a:r>
              <a:rPr lang="en-US" dirty="0"/>
              <a:t>Duplicates:</a:t>
            </a:r>
          </a:p>
          <a:p>
            <a:pPr lvl="1"/>
            <a:r>
              <a:rPr lang="en-US" dirty="0"/>
              <a:t>Identical or repeated rows in the dataset.</a:t>
            </a:r>
          </a:p>
          <a:p>
            <a:pPr lvl="1"/>
            <a:r>
              <a:rPr lang="en-US" dirty="0"/>
              <a:t>Techniques for handling duplicates:</a:t>
            </a:r>
          </a:p>
          <a:p>
            <a:pPr lvl="1"/>
            <a:r>
              <a:rPr lang="en-US" dirty="0"/>
              <a:t>Removing duplicate rows.</a:t>
            </a:r>
          </a:p>
          <a:p>
            <a:r>
              <a:rPr lang="en-US" dirty="0"/>
              <a:t>Outliers:</a:t>
            </a:r>
          </a:p>
          <a:p>
            <a:pPr lvl="1"/>
            <a:r>
              <a:rPr lang="en-US" dirty="0"/>
              <a:t>Data points that deviate significantly from the rest of the data.</a:t>
            </a:r>
          </a:p>
          <a:p>
            <a:pPr lvl="1"/>
            <a:r>
              <a:rPr lang="en-US" dirty="0"/>
              <a:t>Techniques for handling outliers:</a:t>
            </a:r>
          </a:p>
          <a:p>
            <a:pPr lvl="1"/>
            <a:r>
              <a:rPr lang="en-US" dirty="0" err="1"/>
              <a:t>Winsorizing</a:t>
            </a:r>
            <a:r>
              <a:rPr lang="en-US" dirty="0"/>
              <a:t> (capping extreme values).</a:t>
            </a:r>
          </a:p>
          <a:p>
            <a:pPr lvl="1"/>
            <a:r>
              <a:rPr lang="en-US" dirty="0"/>
              <a:t>Transformations (e.g., log transformation).</a:t>
            </a:r>
          </a:p>
        </p:txBody>
      </p:sp>
    </p:spTree>
    <p:extLst>
      <p:ext uri="{BB962C8B-B14F-4D97-AF65-F5344CB8AC3E}">
        <p14:creationId xmlns:p14="http://schemas.microsoft.com/office/powerpoint/2010/main" val="27773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B4F0-C679-5A8B-7587-8736ED81FF89}"/>
              </a:ext>
            </a:extLst>
          </p:cNvPr>
          <p:cNvSpPr>
            <a:spLocks noGrp="1"/>
          </p:cNvSpPr>
          <p:nvPr>
            <p:ph type="title"/>
          </p:nvPr>
        </p:nvSpPr>
        <p:spPr/>
        <p:txBody>
          <a:bodyPr/>
          <a:lstStyle/>
          <a:p>
            <a:r>
              <a:rPr lang="en-US" b="1" i="0" dirty="0">
                <a:effectLst/>
                <a:latin typeface="Söhne"/>
              </a:rPr>
              <a:t>Data Cleaning Techniques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1319C0FB-CC54-03F7-6D43-769312FC6883}"/>
              </a:ext>
            </a:extLst>
          </p:cNvPr>
          <p:cNvSpPr>
            <a:spLocks noGrp="1"/>
          </p:cNvSpPr>
          <p:nvPr>
            <p:ph idx="1"/>
          </p:nvPr>
        </p:nvSpPr>
        <p:spPr/>
        <p:txBody>
          <a:bodyPr>
            <a:normAutofit/>
          </a:bodyPr>
          <a:lstStyle/>
          <a:p>
            <a:r>
              <a:rPr lang="en-US" dirty="0">
                <a:solidFill>
                  <a:srgbClr val="FF0000"/>
                </a:solidFill>
              </a:rPr>
              <a:t>Handling Missing Values:</a:t>
            </a:r>
          </a:p>
          <a:p>
            <a:r>
              <a:rPr lang="en-US" dirty="0"/>
              <a:t>Imputation:</a:t>
            </a:r>
          </a:p>
          <a:p>
            <a:pPr lvl="1"/>
            <a:r>
              <a:rPr lang="en-US" dirty="0"/>
              <a:t>Mean Imputation: Replace missing values with the mean of the non-missing values in that column.</a:t>
            </a:r>
          </a:p>
          <a:p>
            <a:pPr lvl="1"/>
            <a:r>
              <a:rPr lang="en-US" dirty="0"/>
              <a:t>Median Imputation: Replace missing values with the median of the non-missing values in that column.</a:t>
            </a:r>
          </a:p>
          <a:p>
            <a:pPr lvl="1"/>
            <a:r>
              <a:rPr lang="en-US" dirty="0"/>
              <a:t>Mode Imputation: Replace missing categorical values with the mode.</a:t>
            </a:r>
          </a:p>
          <a:p>
            <a:r>
              <a:rPr lang="en-US" dirty="0"/>
              <a:t>Dropping Rows or Columns:</a:t>
            </a:r>
          </a:p>
          <a:p>
            <a:pPr lvl="1"/>
            <a:r>
              <a:rPr lang="en-US" dirty="0"/>
              <a:t>If a significant portion of the data is missing, it may be appropriate to drop the entire row or column.</a:t>
            </a:r>
          </a:p>
          <a:p>
            <a:r>
              <a:rPr lang="en-US" dirty="0"/>
              <a:t>Removing Duplicates:</a:t>
            </a:r>
          </a:p>
          <a:p>
            <a:pPr lvl="1"/>
            <a:r>
              <a:rPr lang="en-US" dirty="0"/>
              <a:t>Duplicate rows can skew analysis results. It's important to identify and remove them.</a:t>
            </a:r>
          </a:p>
        </p:txBody>
      </p:sp>
    </p:spTree>
    <p:extLst>
      <p:ext uri="{BB962C8B-B14F-4D97-AF65-F5344CB8AC3E}">
        <p14:creationId xmlns:p14="http://schemas.microsoft.com/office/powerpoint/2010/main" val="376235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0169-1BEC-093E-6BC0-28C12AE40480}"/>
              </a:ext>
            </a:extLst>
          </p:cNvPr>
          <p:cNvSpPr>
            <a:spLocks noGrp="1"/>
          </p:cNvSpPr>
          <p:nvPr>
            <p:ph type="title"/>
          </p:nvPr>
        </p:nvSpPr>
        <p:spPr/>
        <p:txBody>
          <a:bodyPr/>
          <a:lstStyle/>
          <a:p>
            <a:r>
              <a:rPr lang="en-US" b="1" i="0" dirty="0">
                <a:effectLst/>
                <a:latin typeface="Söhne"/>
              </a:rPr>
              <a:t>Data Cleaning Techniques</a:t>
            </a:r>
            <a:endParaRPr lang="en-US" dirty="0"/>
          </a:p>
        </p:txBody>
      </p:sp>
      <p:sp>
        <p:nvSpPr>
          <p:cNvPr id="3" name="Content Placeholder 2">
            <a:extLst>
              <a:ext uri="{FF2B5EF4-FFF2-40B4-BE49-F238E27FC236}">
                <a16:creationId xmlns:a16="http://schemas.microsoft.com/office/drawing/2014/main" id="{1AC11060-AE33-10EF-567F-BB4A3B07E975}"/>
              </a:ext>
            </a:extLst>
          </p:cNvPr>
          <p:cNvSpPr>
            <a:spLocks noGrp="1"/>
          </p:cNvSpPr>
          <p:nvPr>
            <p:ph idx="1"/>
          </p:nvPr>
        </p:nvSpPr>
        <p:spPr/>
        <p:txBody>
          <a:bodyPr/>
          <a:lstStyle/>
          <a:p>
            <a:r>
              <a:rPr lang="en-US" b="1" dirty="0"/>
              <a:t>Handling Outliers:</a:t>
            </a:r>
          </a:p>
          <a:p>
            <a:r>
              <a:rPr lang="en-US" dirty="0" err="1"/>
              <a:t>Winsorizing</a:t>
            </a:r>
            <a:r>
              <a:rPr lang="en-US" dirty="0"/>
              <a:t>:-Replacing extreme values with the nearest non-extreme value.</a:t>
            </a:r>
          </a:p>
          <a:p>
            <a:r>
              <a:rPr lang="en-US" dirty="0"/>
              <a:t>Transformations -Applying mathematical transformations (e.g., logarithmic transformation) to reduce the impact of outliers.</a:t>
            </a:r>
          </a:p>
        </p:txBody>
      </p:sp>
    </p:spTree>
    <p:extLst>
      <p:ext uri="{BB962C8B-B14F-4D97-AF65-F5344CB8AC3E}">
        <p14:creationId xmlns:p14="http://schemas.microsoft.com/office/powerpoint/2010/main" val="97122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BCCC-E3E3-F52B-B850-CC765CD5E65A}"/>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F5B7C2E-6075-8520-A88E-6568D53CE1FD}"/>
              </a:ext>
            </a:extLst>
          </p:cNvPr>
          <p:cNvSpPr>
            <a:spLocks noGrp="1"/>
          </p:cNvSpPr>
          <p:nvPr>
            <p:ph idx="1"/>
          </p:nvPr>
        </p:nvSpPr>
        <p:spPr/>
        <p:txBody>
          <a:bodyPr>
            <a:normAutofit fontScale="92500" lnSpcReduction="10000"/>
          </a:bodyPr>
          <a:lstStyle/>
          <a:p>
            <a:r>
              <a:rPr lang="en-US" dirty="0"/>
              <a:t>A large retail chain, </a:t>
            </a:r>
            <a:r>
              <a:rPr lang="en-US" dirty="0" err="1"/>
              <a:t>Ukwala</a:t>
            </a:r>
            <a:r>
              <a:rPr lang="en-US" dirty="0"/>
              <a:t>, operates numerous stores across the country. The company wanted to improve the performance of its stores by optimizing various aspects of their operations, such as product placement, staffing levels, and marketing strategies.</a:t>
            </a:r>
          </a:p>
          <a:p>
            <a:r>
              <a:rPr lang="en-US" dirty="0"/>
              <a:t>Challenge:</a:t>
            </a:r>
          </a:p>
          <a:p>
            <a:r>
              <a:rPr lang="en-US" dirty="0" err="1"/>
              <a:t>Ukwala</a:t>
            </a:r>
            <a:r>
              <a:rPr lang="en-US" dirty="0"/>
              <a:t> faced several challenges, including:</a:t>
            </a:r>
          </a:p>
          <a:p>
            <a:pPr lvl="1"/>
            <a:r>
              <a:rPr lang="en-US" dirty="0"/>
              <a:t>Inconsistent Sales Performance: Some stores consistently outperformed others, while some struggled to meet targets.</a:t>
            </a:r>
          </a:p>
          <a:p>
            <a:pPr lvl="1"/>
            <a:r>
              <a:rPr lang="en-US" dirty="0"/>
              <a:t>Inventory Management: There were instances of overstocking and understocking, leading to revenue loss and potential customer dissatisfaction.</a:t>
            </a:r>
          </a:p>
          <a:p>
            <a:pPr lvl="1"/>
            <a:r>
              <a:rPr lang="en-US" dirty="0"/>
              <a:t>Customer Behavior: Limited understanding of customer preferences and buying behavior, making it challenging to tailor marketing efforts effectively.</a:t>
            </a:r>
          </a:p>
          <a:p>
            <a:pPr lvl="1"/>
            <a:r>
              <a:rPr lang="en-US" dirty="0"/>
              <a:t>Staffing Levels: Determining the optimal number of staff required during different hours and days of the week.</a:t>
            </a:r>
          </a:p>
        </p:txBody>
      </p:sp>
    </p:spTree>
    <p:extLst>
      <p:ext uri="{BB962C8B-B14F-4D97-AF65-F5344CB8AC3E}">
        <p14:creationId xmlns:p14="http://schemas.microsoft.com/office/powerpoint/2010/main" val="373794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94C8-BA5C-D67A-419B-6423D8D0E84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B949E15-2760-1231-A364-AEDB4FFDDB72}"/>
              </a:ext>
            </a:extLst>
          </p:cNvPr>
          <p:cNvSpPr>
            <a:spLocks noGrp="1"/>
          </p:cNvSpPr>
          <p:nvPr>
            <p:ph idx="1"/>
          </p:nvPr>
        </p:nvSpPr>
        <p:spPr/>
        <p:txBody>
          <a:bodyPr/>
          <a:lstStyle/>
          <a:p>
            <a:r>
              <a:rPr lang="en-US" dirty="0"/>
              <a:t>Discuss and Recommend comprehensive data analytics solution to address these challenges.</a:t>
            </a:r>
          </a:p>
          <a:p>
            <a:r>
              <a:rPr lang="en-US" dirty="0"/>
              <a:t>Descriptive-</a:t>
            </a:r>
          </a:p>
          <a:p>
            <a:r>
              <a:rPr lang="en-US" dirty="0"/>
              <a:t>Diagnostic</a:t>
            </a:r>
          </a:p>
          <a:p>
            <a:r>
              <a:rPr lang="en-US" dirty="0"/>
              <a:t>Predictive</a:t>
            </a:r>
          </a:p>
          <a:p>
            <a:r>
              <a:rPr lang="en-US" dirty="0"/>
              <a:t>Prescriptive</a:t>
            </a:r>
          </a:p>
        </p:txBody>
      </p:sp>
    </p:spTree>
    <p:extLst>
      <p:ext uri="{BB962C8B-B14F-4D97-AF65-F5344CB8AC3E}">
        <p14:creationId xmlns:p14="http://schemas.microsoft.com/office/powerpoint/2010/main" val="2357054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B983-9C4E-F2B2-DD8E-9D2D3C9C57EE}"/>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D04D3907-4928-3F7F-492E-0BE1B60A11F6}"/>
              </a:ext>
            </a:extLst>
          </p:cNvPr>
          <p:cNvSpPr>
            <a:spLocks noGrp="1"/>
          </p:cNvSpPr>
          <p:nvPr>
            <p:ph idx="1"/>
          </p:nvPr>
        </p:nvSpPr>
        <p:spPr/>
        <p:txBody>
          <a:bodyPr/>
          <a:lstStyle/>
          <a:p>
            <a:r>
              <a:rPr lang="en-US"/>
              <a:t>Questions</a:t>
            </a:r>
          </a:p>
        </p:txBody>
      </p:sp>
    </p:spTree>
    <p:extLst>
      <p:ext uri="{BB962C8B-B14F-4D97-AF65-F5344CB8AC3E}">
        <p14:creationId xmlns:p14="http://schemas.microsoft.com/office/powerpoint/2010/main" val="10388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732-4144-072C-2480-D91E376AD3DA}"/>
              </a:ext>
            </a:extLst>
          </p:cNvPr>
          <p:cNvSpPr>
            <a:spLocks noGrp="1"/>
          </p:cNvSpPr>
          <p:nvPr>
            <p:ph type="title"/>
          </p:nvPr>
        </p:nvSpPr>
        <p:spPr/>
        <p:txBody>
          <a:bodyPr/>
          <a:lstStyle/>
          <a:p>
            <a:r>
              <a:rPr lang="en-US" dirty="0"/>
              <a:t>Business analytics process</a:t>
            </a:r>
          </a:p>
        </p:txBody>
      </p:sp>
      <p:pic>
        <p:nvPicPr>
          <p:cNvPr id="5" name="Content Placeholder 4">
            <a:extLst>
              <a:ext uri="{FF2B5EF4-FFF2-40B4-BE49-F238E27FC236}">
                <a16:creationId xmlns:a16="http://schemas.microsoft.com/office/drawing/2014/main" id="{CB942C99-1193-539F-B698-5E8E45E5CAA5}"/>
              </a:ext>
            </a:extLst>
          </p:cNvPr>
          <p:cNvPicPr>
            <a:picLocks noGrp="1" noChangeAspect="1"/>
          </p:cNvPicPr>
          <p:nvPr>
            <p:ph idx="1"/>
          </p:nvPr>
        </p:nvPicPr>
        <p:blipFill>
          <a:blip r:embed="rId2"/>
          <a:stretch>
            <a:fillRect/>
          </a:stretch>
        </p:blipFill>
        <p:spPr>
          <a:xfrm>
            <a:off x="5118100" y="1808269"/>
            <a:ext cx="6281738" cy="3238286"/>
          </a:xfrm>
        </p:spPr>
      </p:pic>
    </p:spTree>
    <p:extLst>
      <p:ext uri="{BB962C8B-B14F-4D97-AF65-F5344CB8AC3E}">
        <p14:creationId xmlns:p14="http://schemas.microsoft.com/office/powerpoint/2010/main" val="365146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7E14-80D4-1FFF-FF05-CBC77EE42DDD}"/>
              </a:ext>
            </a:extLst>
          </p:cNvPr>
          <p:cNvSpPr>
            <a:spLocks noGrp="1"/>
          </p:cNvSpPr>
          <p:nvPr>
            <p:ph type="title"/>
          </p:nvPr>
        </p:nvSpPr>
        <p:spPr/>
        <p:txBody>
          <a:bodyPr/>
          <a:lstStyle/>
          <a:p>
            <a:r>
              <a:rPr lang="en-US" dirty="0"/>
              <a:t>Strategy for Business Data Analytics</a:t>
            </a:r>
          </a:p>
        </p:txBody>
      </p:sp>
      <p:sp>
        <p:nvSpPr>
          <p:cNvPr id="3" name="Content Placeholder 2">
            <a:extLst>
              <a:ext uri="{FF2B5EF4-FFF2-40B4-BE49-F238E27FC236}">
                <a16:creationId xmlns:a16="http://schemas.microsoft.com/office/drawing/2014/main" id="{752D79A4-8935-CB76-82F5-F210AA74E847}"/>
              </a:ext>
            </a:extLst>
          </p:cNvPr>
          <p:cNvSpPr>
            <a:spLocks noGrp="1"/>
          </p:cNvSpPr>
          <p:nvPr>
            <p:ph idx="1"/>
          </p:nvPr>
        </p:nvSpPr>
        <p:spPr/>
        <p:txBody>
          <a:bodyPr/>
          <a:lstStyle/>
          <a:p>
            <a:r>
              <a:rPr lang="en-US" dirty="0"/>
              <a:t>Strategy for business data analytics includes the activities to build the capacity and capability for data analytics within an organization. </a:t>
            </a:r>
          </a:p>
          <a:p>
            <a:r>
              <a:rPr lang="en-US" dirty="0"/>
              <a:t>Strategy for Business Data Analytics includes:</a:t>
            </a:r>
          </a:p>
          <a:p>
            <a:pPr lvl="1"/>
            <a:r>
              <a:rPr lang="en-US" dirty="0"/>
              <a:t>• Building a Business Data Analytics Team</a:t>
            </a:r>
          </a:p>
          <a:p>
            <a:pPr lvl="1"/>
            <a:r>
              <a:rPr lang="en-US" dirty="0"/>
              <a:t>• Establishing Best Practices</a:t>
            </a:r>
          </a:p>
          <a:p>
            <a:pPr lvl="1"/>
            <a:r>
              <a:rPr lang="en-US" dirty="0"/>
              <a:t>• Curating Data</a:t>
            </a:r>
          </a:p>
          <a:p>
            <a:pPr lvl="1"/>
            <a:r>
              <a:rPr lang="en-US" dirty="0"/>
              <a:t>• Performing Data Management Functions</a:t>
            </a:r>
          </a:p>
          <a:p>
            <a:pPr lvl="1"/>
            <a:r>
              <a:rPr lang="en-US" dirty="0"/>
              <a:t>• Developing a Data Strategy</a:t>
            </a:r>
          </a:p>
          <a:p>
            <a:pPr lvl="1"/>
            <a:r>
              <a:rPr lang="en-US" dirty="0"/>
              <a:t>• Techniques</a:t>
            </a:r>
          </a:p>
        </p:txBody>
      </p:sp>
    </p:spTree>
    <p:extLst>
      <p:ext uri="{BB962C8B-B14F-4D97-AF65-F5344CB8AC3E}">
        <p14:creationId xmlns:p14="http://schemas.microsoft.com/office/powerpoint/2010/main" val="145066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E5A7-4BAB-8695-7474-602617E75D39}"/>
              </a:ext>
            </a:extLst>
          </p:cNvPr>
          <p:cNvSpPr>
            <a:spLocks noGrp="1"/>
          </p:cNvSpPr>
          <p:nvPr>
            <p:ph type="title"/>
          </p:nvPr>
        </p:nvSpPr>
        <p:spPr/>
        <p:txBody>
          <a:bodyPr/>
          <a:lstStyle/>
          <a:p>
            <a:r>
              <a:rPr lang="en-US" dirty="0"/>
              <a:t>2. Establishing Best Practices</a:t>
            </a:r>
          </a:p>
        </p:txBody>
      </p:sp>
      <p:sp>
        <p:nvSpPr>
          <p:cNvPr id="3" name="Content Placeholder 2">
            <a:extLst>
              <a:ext uri="{FF2B5EF4-FFF2-40B4-BE49-F238E27FC236}">
                <a16:creationId xmlns:a16="http://schemas.microsoft.com/office/drawing/2014/main" id="{5E3F555A-76C5-69AC-DE12-F7E8B01685AC}"/>
              </a:ext>
            </a:extLst>
          </p:cNvPr>
          <p:cNvSpPr>
            <a:spLocks noGrp="1"/>
          </p:cNvSpPr>
          <p:nvPr>
            <p:ph idx="1"/>
          </p:nvPr>
        </p:nvSpPr>
        <p:spPr/>
        <p:txBody>
          <a:bodyPr>
            <a:normAutofit/>
          </a:bodyPr>
          <a:lstStyle/>
          <a:p>
            <a:r>
              <a:rPr lang="en-US" dirty="0"/>
              <a:t>Establishing best practices in business data analytics involves identifying a standard set of tools and techniques that work well for the organization, for the types of problems being solved, and for the skill set and capabilities available.</a:t>
            </a:r>
          </a:p>
          <a:p>
            <a:r>
              <a:rPr lang="en-US" dirty="0"/>
              <a:t>3. </a:t>
            </a:r>
            <a:r>
              <a:rPr lang="en-US" dirty="0">
                <a:solidFill>
                  <a:srgbClr val="FF0000"/>
                </a:solidFill>
              </a:rPr>
              <a:t>Curating Data</a:t>
            </a:r>
          </a:p>
          <a:p>
            <a:r>
              <a:rPr lang="en-US" dirty="0"/>
              <a:t>Data curation involves the collection, aggregation, and integration of data from different sources. Early data curation processes focused heavily on obtaining data from transactional systems, but today's big data environments require more sophisticated tools and approaches to obtain data from a wide variety of sources</a:t>
            </a:r>
          </a:p>
        </p:txBody>
      </p:sp>
    </p:spTree>
    <p:extLst>
      <p:ext uri="{BB962C8B-B14F-4D97-AF65-F5344CB8AC3E}">
        <p14:creationId xmlns:p14="http://schemas.microsoft.com/office/powerpoint/2010/main" val="96319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3D80-F403-2CE9-9665-603394A840D3}"/>
              </a:ext>
            </a:extLst>
          </p:cNvPr>
          <p:cNvSpPr>
            <a:spLocks noGrp="1"/>
          </p:cNvSpPr>
          <p:nvPr>
            <p:ph type="title"/>
          </p:nvPr>
        </p:nvSpPr>
        <p:spPr/>
        <p:txBody>
          <a:bodyPr>
            <a:normAutofit/>
          </a:bodyPr>
          <a:lstStyle/>
          <a:p>
            <a:r>
              <a:rPr lang="en-US" dirty="0"/>
              <a:t>Performing Data Management Functions</a:t>
            </a:r>
          </a:p>
        </p:txBody>
      </p:sp>
      <p:sp>
        <p:nvSpPr>
          <p:cNvPr id="3" name="Content Placeholder 2">
            <a:extLst>
              <a:ext uri="{FF2B5EF4-FFF2-40B4-BE49-F238E27FC236}">
                <a16:creationId xmlns:a16="http://schemas.microsoft.com/office/drawing/2014/main" id="{9B7DDDD9-94E6-8572-FAB5-47E6B5CB7D61}"/>
              </a:ext>
            </a:extLst>
          </p:cNvPr>
          <p:cNvSpPr>
            <a:spLocks noGrp="1"/>
          </p:cNvSpPr>
          <p:nvPr>
            <p:ph idx="1"/>
          </p:nvPr>
        </p:nvSpPr>
        <p:spPr/>
        <p:txBody>
          <a:bodyPr>
            <a:normAutofit/>
          </a:bodyPr>
          <a:lstStyle/>
          <a:p>
            <a:r>
              <a:rPr lang="en-US" dirty="0"/>
              <a:t>Data management consists of the practices performed to administer data across an organization. Its major functions include: </a:t>
            </a:r>
          </a:p>
          <a:p>
            <a:r>
              <a:rPr lang="en-US" dirty="0">
                <a:highlight>
                  <a:srgbClr val="FFFF00"/>
                </a:highlight>
              </a:rPr>
              <a:t>Data governance: </a:t>
            </a:r>
            <a:r>
              <a:rPr lang="en-US" dirty="0"/>
              <a:t>is the rules and policies that manage the data assets of an organization to ensure high-quality data.</a:t>
            </a:r>
          </a:p>
          <a:p>
            <a:r>
              <a:rPr lang="en-US" dirty="0">
                <a:highlight>
                  <a:srgbClr val="FFFF00"/>
                </a:highlight>
              </a:rPr>
              <a:t>Data architecture: </a:t>
            </a:r>
            <a:r>
              <a:rPr lang="en-US" dirty="0"/>
              <a:t>is the models and standards that govern how data is collected, stored, and integrated across an enterprise.</a:t>
            </a:r>
          </a:p>
          <a:p>
            <a:r>
              <a:rPr lang="en-US" dirty="0">
                <a:highlight>
                  <a:srgbClr val="FFFF00"/>
                </a:highlight>
              </a:rPr>
              <a:t>Data security: </a:t>
            </a:r>
            <a:r>
              <a:rPr lang="en-US" dirty="0"/>
              <a:t>are the activities performed to protect data from a privacy and confidentiality perspective. • Meta data management: is the administration of information that is maintained about the data assets an organization collects and manages</a:t>
            </a:r>
          </a:p>
        </p:txBody>
      </p:sp>
    </p:spTree>
    <p:extLst>
      <p:ext uri="{BB962C8B-B14F-4D97-AF65-F5344CB8AC3E}">
        <p14:creationId xmlns:p14="http://schemas.microsoft.com/office/powerpoint/2010/main" val="17050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9A61-0D7D-05DF-3A93-662E05F7B115}"/>
              </a:ext>
            </a:extLst>
          </p:cNvPr>
          <p:cNvSpPr>
            <a:spLocks noGrp="1"/>
          </p:cNvSpPr>
          <p:nvPr>
            <p:ph type="title"/>
          </p:nvPr>
        </p:nvSpPr>
        <p:spPr/>
        <p:txBody>
          <a:bodyPr/>
          <a:lstStyle/>
          <a:p>
            <a:r>
              <a:rPr lang="en-US" dirty="0"/>
              <a:t>Challenges for Business Data Analytics</a:t>
            </a:r>
          </a:p>
        </p:txBody>
      </p:sp>
      <p:sp>
        <p:nvSpPr>
          <p:cNvPr id="3" name="Content Placeholder 2">
            <a:extLst>
              <a:ext uri="{FF2B5EF4-FFF2-40B4-BE49-F238E27FC236}">
                <a16:creationId xmlns:a16="http://schemas.microsoft.com/office/drawing/2014/main" id="{B6BC0F9A-4B38-2919-2D79-B78BB0362626}"/>
              </a:ext>
            </a:extLst>
          </p:cNvPr>
          <p:cNvSpPr>
            <a:spLocks noGrp="1"/>
          </p:cNvSpPr>
          <p:nvPr>
            <p:ph idx="1"/>
          </p:nvPr>
        </p:nvSpPr>
        <p:spPr/>
        <p:txBody>
          <a:bodyPr>
            <a:normAutofit/>
          </a:bodyPr>
          <a:lstStyle/>
          <a:p>
            <a:r>
              <a:rPr lang="en-US" dirty="0"/>
              <a:t>Business alignment and priorities from a data perspective can be difficult to define.</a:t>
            </a:r>
          </a:p>
          <a:p>
            <a:r>
              <a:rPr lang="en-US" dirty="0"/>
              <a:t>• Making decisions on topic, scale, or scope for a data initiative can be tricky.</a:t>
            </a:r>
          </a:p>
          <a:p>
            <a:r>
              <a:rPr lang="en-US" dirty="0"/>
              <a:t>• Determining which data to measure and capture to achieve business objectives can prove challenging.</a:t>
            </a:r>
          </a:p>
          <a:p>
            <a:r>
              <a:rPr lang="en-US" dirty="0"/>
              <a:t>• Finding data that creates value may be difficult; not all data helps make better decisions.</a:t>
            </a:r>
          </a:p>
          <a:p>
            <a:r>
              <a:rPr lang="en-US" dirty="0"/>
              <a:t>• Even when the data source is identified, defining the specific subset of data needed can be complex.</a:t>
            </a:r>
          </a:p>
          <a:p>
            <a:r>
              <a:rPr lang="en-US" dirty="0"/>
              <a:t>• Poor or unknown quality of data, especially historical</a:t>
            </a:r>
          </a:p>
        </p:txBody>
      </p:sp>
    </p:spTree>
    <p:extLst>
      <p:ext uri="{BB962C8B-B14F-4D97-AF65-F5344CB8AC3E}">
        <p14:creationId xmlns:p14="http://schemas.microsoft.com/office/powerpoint/2010/main" val="362766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BB2B-4BD8-84D9-B916-3C6C436D976E}"/>
              </a:ext>
            </a:extLst>
          </p:cNvPr>
          <p:cNvSpPr>
            <a:spLocks noGrp="1"/>
          </p:cNvSpPr>
          <p:nvPr>
            <p:ph type="title"/>
          </p:nvPr>
        </p:nvSpPr>
        <p:spPr/>
        <p:txBody>
          <a:bodyPr/>
          <a:lstStyle/>
          <a:p>
            <a:r>
              <a:rPr lang="en-US" dirty="0"/>
              <a:t>Process for</a:t>
            </a:r>
            <a:br>
              <a:rPr lang="en-US" dirty="0"/>
            </a:br>
            <a:r>
              <a:rPr lang="en-US" dirty="0"/>
              <a:t>collecting and analyzing data</a:t>
            </a:r>
          </a:p>
        </p:txBody>
      </p:sp>
      <p:pic>
        <p:nvPicPr>
          <p:cNvPr id="5" name="Content Placeholder 4">
            <a:extLst>
              <a:ext uri="{FF2B5EF4-FFF2-40B4-BE49-F238E27FC236}">
                <a16:creationId xmlns:a16="http://schemas.microsoft.com/office/drawing/2014/main" id="{69FA3B10-0094-A377-16A2-C1BA498FACBD}"/>
              </a:ext>
            </a:extLst>
          </p:cNvPr>
          <p:cNvPicPr>
            <a:picLocks noGrp="1" noChangeAspect="1"/>
          </p:cNvPicPr>
          <p:nvPr>
            <p:ph idx="1"/>
          </p:nvPr>
        </p:nvPicPr>
        <p:blipFill>
          <a:blip r:embed="rId2"/>
          <a:stretch>
            <a:fillRect/>
          </a:stretch>
        </p:blipFill>
        <p:spPr>
          <a:xfrm>
            <a:off x="5118100" y="2156524"/>
            <a:ext cx="6281738" cy="2541777"/>
          </a:xfrm>
        </p:spPr>
      </p:pic>
    </p:spTree>
    <p:extLst>
      <p:ext uri="{BB962C8B-B14F-4D97-AF65-F5344CB8AC3E}">
        <p14:creationId xmlns:p14="http://schemas.microsoft.com/office/powerpoint/2010/main" val="218409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0BB8-E53E-052E-57BD-4550ED1EFB08}"/>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B86A9923-8898-BF8F-4ABE-23EA2BAD0383}"/>
              </a:ext>
            </a:extLst>
          </p:cNvPr>
          <p:cNvSpPr>
            <a:spLocks noGrp="1"/>
          </p:cNvSpPr>
          <p:nvPr>
            <p:ph idx="1"/>
          </p:nvPr>
        </p:nvSpPr>
        <p:spPr/>
        <p:txBody>
          <a:bodyPr/>
          <a:lstStyle/>
          <a:p>
            <a:r>
              <a:rPr lang="en-US" dirty="0"/>
              <a:t>1) Quantitative data – information that is collected</a:t>
            </a:r>
          </a:p>
          <a:p>
            <a:r>
              <a:rPr lang="en-US" dirty="0"/>
              <a:t>as, or can be translated into, numbers and which can</a:t>
            </a:r>
          </a:p>
          <a:p>
            <a:r>
              <a:rPr lang="en-US" dirty="0"/>
              <a:t>be displayed and analyzed mathematically.</a:t>
            </a:r>
          </a:p>
          <a:p>
            <a:r>
              <a:rPr lang="en-US" dirty="0"/>
              <a:t>• 2) Qualitative data – collected as descriptions,</a:t>
            </a:r>
          </a:p>
          <a:p>
            <a:r>
              <a:rPr lang="en-US" dirty="0"/>
              <a:t>anecdotes, opinions, interpretations, etc. and</a:t>
            </a:r>
          </a:p>
          <a:p>
            <a:r>
              <a:rPr lang="en-US" dirty="0"/>
              <a:t>generally cannot be reduced to numbers and left as</a:t>
            </a:r>
          </a:p>
          <a:p>
            <a:r>
              <a:rPr lang="en-US" dirty="0"/>
              <a:t>narratives</a:t>
            </a:r>
          </a:p>
        </p:txBody>
      </p:sp>
    </p:spTree>
    <p:extLst>
      <p:ext uri="{BB962C8B-B14F-4D97-AF65-F5344CB8AC3E}">
        <p14:creationId xmlns:p14="http://schemas.microsoft.com/office/powerpoint/2010/main" val="184776013"/>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9231B5"/>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Atlas</Template>
  <TotalTime>172</TotalTime>
  <Words>1598</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 Light</vt:lpstr>
      <vt:lpstr>gellix-medium</vt:lpstr>
      <vt:lpstr>Google Sans</vt:lpstr>
      <vt:lpstr>Rockwell</vt:lpstr>
      <vt:lpstr>Söhne</vt:lpstr>
      <vt:lpstr>Wingdings</vt:lpstr>
      <vt:lpstr>Atlas</vt:lpstr>
      <vt:lpstr>Introduction to Data Analytics</vt:lpstr>
      <vt:lpstr>Business Data Analytics Cycle</vt:lpstr>
      <vt:lpstr>Business analytics process</vt:lpstr>
      <vt:lpstr>Strategy for Business Data Analytics</vt:lpstr>
      <vt:lpstr>2. Establishing Best Practices</vt:lpstr>
      <vt:lpstr>Performing Data Management Functions</vt:lpstr>
      <vt:lpstr>Challenges for Business Data Analytics</vt:lpstr>
      <vt:lpstr>Process for collecting and analyzing data</vt:lpstr>
      <vt:lpstr>Types of Data</vt:lpstr>
      <vt:lpstr>Data Collections</vt:lpstr>
      <vt:lpstr>features of decision-making in data analytics:</vt:lpstr>
      <vt:lpstr>features of decision-making in data analytics</vt:lpstr>
      <vt:lpstr>features of decision-making in data analytics</vt:lpstr>
      <vt:lpstr>Data Visualization for Decision Making</vt:lpstr>
      <vt:lpstr>How do we make decisions? </vt:lpstr>
      <vt:lpstr>Case study</vt:lpstr>
      <vt:lpstr>Coffee decisions</vt:lpstr>
      <vt:lpstr>Traditional Decision-Making vs. Analytics Approach: </vt:lpstr>
      <vt:lpstr>With analytics</vt:lpstr>
      <vt:lpstr>Common Data Quality Issues </vt:lpstr>
      <vt:lpstr>Data Cleaning Techniques </vt:lpstr>
      <vt:lpstr>Data Cleaning Techniques</vt:lpstr>
      <vt:lpstr>Case Study</vt:lpstr>
      <vt:lpstr>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Analytics Cycle</dc:title>
  <dc:creator>ADMIN</dc:creator>
  <cp:lastModifiedBy>ADMIN</cp:lastModifiedBy>
  <cp:revision>3</cp:revision>
  <dcterms:created xsi:type="dcterms:W3CDTF">2023-09-07T08:14:48Z</dcterms:created>
  <dcterms:modified xsi:type="dcterms:W3CDTF">2024-02-08T16:57:06Z</dcterms:modified>
</cp:coreProperties>
</file>