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6" r:id="rId6"/>
    <p:sldId id="267" r:id="rId7"/>
    <p:sldId id="268" r:id="rId8"/>
    <p:sldId id="260"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1465A3C-110A-404F-9901-1C3D65B2A281}" type="datetimeFigureOut">
              <a:rPr lang="en-US" smtClean="0"/>
              <a:t>2/12/2024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264339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65A3C-110A-404F-9901-1C3D65B2A28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15746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31917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65A3C-110A-404F-9901-1C3D65B2A28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324367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232347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427559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410659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65A3C-110A-404F-9901-1C3D65B2A281}"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290700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25374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65A3C-110A-404F-9901-1C3D65B2A28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156459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1465A3C-110A-404F-9901-1C3D65B2A281}" type="datetimeFigureOut">
              <a:rPr lang="en-US" smtClean="0"/>
              <a:t>2/12/2024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464D5A0D-F628-4984-AD77-E07BCFA20ACB}" type="slidenum">
              <a:rPr lang="en-US" smtClean="0"/>
              <a:t>‹#›</a:t>
            </a:fld>
            <a:endParaRPr lang="en-US"/>
          </a:p>
        </p:txBody>
      </p:sp>
    </p:spTree>
    <p:extLst>
      <p:ext uri="{BB962C8B-B14F-4D97-AF65-F5344CB8AC3E}">
        <p14:creationId xmlns:p14="http://schemas.microsoft.com/office/powerpoint/2010/main" val="30639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1465A3C-110A-404F-9901-1C3D65B2A281}" type="datetimeFigureOut">
              <a:rPr lang="en-US" smtClean="0"/>
              <a:t>2/12/2024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64D5A0D-F628-4984-AD77-E07BCFA20ACB}" type="slidenum">
              <a:rPr lang="en-US" smtClean="0"/>
              <a:t>‹#›</a:t>
            </a:fld>
            <a:endParaRPr lang="en-US"/>
          </a:p>
        </p:txBody>
      </p:sp>
    </p:spTree>
    <p:extLst>
      <p:ext uri="{BB962C8B-B14F-4D97-AF65-F5344CB8AC3E}">
        <p14:creationId xmlns:p14="http://schemas.microsoft.com/office/powerpoint/2010/main" val="999356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973B-EB11-0F5F-D528-226971C077FC}"/>
              </a:ext>
            </a:extLst>
          </p:cNvPr>
          <p:cNvSpPr>
            <a:spLocks noGrp="1"/>
          </p:cNvSpPr>
          <p:nvPr>
            <p:ph type="ctrTitle"/>
          </p:nvPr>
        </p:nvSpPr>
        <p:spPr/>
        <p:txBody>
          <a:bodyPr/>
          <a:lstStyle/>
          <a:p>
            <a:r>
              <a:rPr lang="en-US" dirty="0"/>
              <a:t>Introduction to Data Analytics</a:t>
            </a:r>
          </a:p>
        </p:txBody>
      </p:sp>
      <p:sp>
        <p:nvSpPr>
          <p:cNvPr id="3" name="Subtitle 2">
            <a:extLst>
              <a:ext uri="{FF2B5EF4-FFF2-40B4-BE49-F238E27FC236}">
                <a16:creationId xmlns:a16="http://schemas.microsoft.com/office/drawing/2014/main" id="{1F5DEA88-EE6B-FF9F-ECD0-DDC4D5278575}"/>
              </a:ext>
            </a:extLst>
          </p:cNvPr>
          <p:cNvSpPr>
            <a:spLocks noGrp="1"/>
          </p:cNvSpPr>
          <p:nvPr>
            <p:ph type="subTitle" idx="1"/>
          </p:nvPr>
        </p:nvSpPr>
        <p:spPr/>
        <p:txBody>
          <a:bodyPr/>
          <a:lstStyle/>
          <a:p>
            <a:r>
              <a:rPr lang="en-US" dirty="0"/>
              <a:t>Day 5</a:t>
            </a:r>
          </a:p>
        </p:txBody>
      </p:sp>
    </p:spTree>
    <p:extLst>
      <p:ext uri="{BB962C8B-B14F-4D97-AF65-F5344CB8AC3E}">
        <p14:creationId xmlns:p14="http://schemas.microsoft.com/office/powerpoint/2010/main" val="169410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EC43-1078-2C15-37D9-A9BF1B33E427}"/>
              </a:ext>
            </a:extLst>
          </p:cNvPr>
          <p:cNvSpPr>
            <a:spLocks noGrp="1"/>
          </p:cNvSpPr>
          <p:nvPr>
            <p:ph type="title"/>
          </p:nvPr>
        </p:nvSpPr>
        <p:spPr/>
        <p:txBody>
          <a:bodyPr/>
          <a:lstStyle/>
          <a:p>
            <a:r>
              <a:rPr lang="en-US" dirty="0"/>
              <a:t>Ex1</a:t>
            </a:r>
          </a:p>
        </p:txBody>
      </p:sp>
      <p:sp>
        <p:nvSpPr>
          <p:cNvPr id="3" name="Content Placeholder 2">
            <a:extLst>
              <a:ext uri="{FF2B5EF4-FFF2-40B4-BE49-F238E27FC236}">
                <a16:creationId xmlns:a16="http://schemas.microsoft.com/office/drawing/2014/main" id="{F9B7F14A-BA40-2094-7003-94850A3E2C55}"/>
              </a:ext>
            </a:extLst>
          </p:cNvPr>
          <p:cNvSpPr>
            <a:spLocks noGrp="1"/>
          </p:cNvSpPr>
          <p:nvPr>
            <p:ph idx="1"/>
          </p:nvPr>
        </p:nvSpPr>
        <p:spPr>
          <a:xfrm>
            <a:off x="5118447" y="803186"/>
            <a:ext cx="6281873" cy="1730464"/>
          </a:xfrm>
        </p:spPr>
        <p:txBody>
          <a:bodyPr/>
          <a:lstStyle/>
          <a:p>
            <a:r>
              <a:rPr lang="en-US" b="0" i="0" dirty="0">
                <a:solidFill>
                  <a:srgbClr val="0D0D0D"/>
                </a:solidFill>
                <a:effectLst/>
                <a:latin typeface="Söhne"/>
              </a:rPr>
              <a:t>Suppose we have data on the number of hours spent watching TV per week and the GPA (Grade Point Average) of students in a class. Calculate the correlation coefficient (r)</a:t>
            </a:r>
            <a:endParaRPr lang="en-US" dirty="0"/>
          </a:p>
        </p:txBody>
      </p:sp>
      <p:pic>
        <p:nvPicPr>
          <p:cNvPr id="5" name="Picture 4">
            <a:extLst>
              <a:ext uri="{FF2B5EF4-FFF2-40B4-BE49-F238E27FC236}">
                <a16:creationId xmlns:a16="http://schemas.microsoft.com/office/drawing/2014/main" id="{35601E38-559C-5154-EA95-E57DC4795A54}"/>
              </a:ext>
            </a:extLst>
          </p:cNvPr>
          <p:cNvPicPr>
            <a:picLocks noChangeAspect="1"/>
          </p:cNvPicPr>
          <p:nvPr/>
        </p:nvPicPr>
        <p:blipFill>
          <a:blip r:embed="rId2"/>
          <a:stretch>
            <a:fillRect/>
          </a:stretch>
        </p:blipFill>
        <p:spPr>
          <a:xfrm>
            <a:off x="4926382" y="2349925"/>
            <a:ext cx="6376987" cy="3990975"/>
          </a:xfrm>
          <a:prstGeom prst="rect">
            <a:avLst/>
          </a:prstGeom>
        </p:spPr>
      </p:pic>
    </p:spTree>
    <p:extLst>
      <p:ext uri="{BB962C8B-B14F-4D97-AF65-F5344CB8AC3E}">
        <p14:creationId xmlns:p14="http://schemas.microsoft.com/office/powerpoint/2010/main" val="124893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7B25-18DB-7EED-DD62-352C7A48C08F}"/>
              </a:ext>
            </a:extLst>
          </p:cNvPr>
          <p:cNvSpPr>
            <a:spLocks noGrp="1"/>
          </p:cNvSpPr>
          <p:nvPr>
            <p:ph type="title"/>
          </p:nvPr>
        </p:nvSpPr>
        <p:spPr/>
        <p:txBody>
          <a:bodyPr/>
          <a:lstStyle/>
          <a:p>
            <a:r>
              <a:rPr lang="en-US" dirty="0"/>
              <a:t>Ex2</a:t>
            </a:r>
          </a:p>
        </p:txBody>
      </p:sp>
      <p:sp>
        <p:nvSpPr>
          <p:cNvPr id="3" name="Content Placeholder 2">
            <a:extLst>
              <a:ext uri="{FF2B5EF4-FFF2-40B4-BE49-F238E27FC236}">
                <a16:creationId xmlns:a16="http://schemas.microsoft.com/office/drawing/2014/main" id="{286F69B5-3763-349F-9A2E-168D9470C42A}"/>
              </a:ext>
            </a:extLst>
          </p:cNvPr>
          <p:cNvSpPr>
            <a:spLocks noGrp="1"/>
          </p:cNvSpPr>
          <p:nvPr>
            <p:ph idx="1"/>
          </p:nvPr>
        </p:nvSpPr>
        <p:spPr>
          <a:xfrm>
            <a:off x="5118447" y="803186"/>
            <a:ext cx="6281873" cy="1682839"/>
          </a:xfrm>
        </p:spPr>
        <p:txBody>
          <a:bodyPr/>
          <a:lstStyle/>
          <a:p>
            <a:r>
              <a:rPr lang="en-US" b="0" i="0" dirty="0">
                <a:solidFill>
                  <a:srgbClr val="0D0D0D"/>
                </a:solidFill>
                <a:effectLst/>
                <a:latin typeface="Söhne"/>
              </a:rPr>
              <a:t>Let's consider data on the monthly advertising spending (in thousands of dollars) and monthly sales revenue (in thousands of dollars) of a retail store over the past year. Determine R</a:t>
            </a:r>
            <a:endParaRPr lang="en-US" dirty="0"/>
          </a:p>
        </p:txBody>
      </p:sp>
      <p:pic>
        <p:nvPicPr>
          <p:cNvPr id="5" name="Picture 4">
            <a:extLst>
              <a:ext uri="{FF2B5EF4-FFF2-40B4-BE49-F238E27FC236}">
                <a16:creationId xmlns:a16="http://schemas.microsoft.com/office/drawing/2014/main" id="{F2245043-D1F5-781B-1542-D341839B9000}"/>
              </a:ext>
            </a:extLst>
          </p:cNvPr>
          <p:cNvPicPr>
            <a:picLocks noChangeAspect="1"/>
          </p:cNvPicPr>
          <p:nvPr/>
        </p:nvPicPr>
        <p:blipFill>
          <a:blip r:embed="rId2"/>
          <a:stretch>
            <a:fillRect/>
          </a:stretch>
        </p:blipFill>
        <p:spPr>
          <a:xfrm>
            <a:off x="4804122" y="2247900"/>
            <a:ext cx="7153170" cy="4468229"/>
          </a:xfrm>
          <a:prstGeom prst="rect">
            <a:avLst/>
          </a:prstGeom>
        </p:spPr>
      </p:pic>
    </p:spTree>
    <p:extLst>
      <p:ext uri="{BB962C8B-B14F-4D97-AF65-F5344CB8AC3E}">
        <p14:creationId xmlns:p14="http://schemas.microsoft.com/office/powerpoint/2010/main" val="418167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DBAA-4B9C-D783-D497-AFF19A42D67E}"/>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B373DF2B-F2BA-4B61-A01D-53E94EB4E630}"/>
              </a:ext>
            </a:extLst>
          </p:cNvPr>
          <p:cNvSpPr>
            <a:spLocks noGrp="1"/>
          </p:cNvSpPr>
          <p:nvPr>
            <p:ph idx="1"/>
          </p:nvPr>
        </p:nvSpPr>
        <p:spPr/>
        <p:txBody>
          <a:bodyPr/>
          <a:lstStyle/>
          <a:p>
            <a:r>
              <a:rPr lang="en-US" b="0" i="0" dirty="0">
                <a:solidFill>
                  <a:srgbClr val="0D0D0D"/>
                </a:solidFill>
                <a:effectLst/>
                <a:latin typeface="Söhne"/>
              </a:rPr>
              <a:t>Bivariate analysis is a statistical method used to examine the relationship between two variables</a:t>
            </a:r>
            <a:endParaRPr lang="en-US" dirty="0"/>
          </a:p>
          <a:p>
            <a:r>
              <a:rPr lang="en-US" dirty="0"/>
              <a:t>An association exists between two variables if a particular value of one variable is more likely to occur with certain values of the other variable. </a:t>
            </a:r>
          </a:p>
          <a:p>
            <a:r>
              <a:rPr lang="en-US" dirty="0"/>
              <a:t>• For higher levels of energy use, does the CO2 level in the atmosphere tend to be higher? If so, then there is an association between energy use and CO2 level. </a:t>
            </a:r>
          </a:p>
          <a:p>
            <a:r>
              <a:rPr lang="en-US" dirty="0"/>
              <a:t>• Positive Association: As x goes up, y tends to go up. </a:t>
            </a:r>
          </a:p>
          <a:p>
            <a:r>
              <a:rPr lang="en-US" dirty="0"/>
              <a:t>• Negative Association: As x goes up, y tends to go down </a:t>
            </a:r>
          </a:p>
        </p:txBody>
      </p:sp>
    </p:spTree>
    <p:extLst>
      <p:ext uri="{BB962C8B-B14F-4D97-AF65-F5344CB8AC3E}">
        <p14:creationId xmlns:p14="http://schemas.microsoft.com/office/powerpoint/2010/main" val="346013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501D-557B-25B0-8C7C-E195A4F6D976}"/>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10B5DA97-C5F2-C54D-D65C-2E3E19EFAA6B}"/>
              </a:ext>
            </a:extLst>
          </p:cNvPr>
          <p:cNvSpPr>
            <a:spLocks noGrp="1"/>
          </p:cNvSpPr>
          <p:nvPr>
            <p:ph idx="1"/>
          </p:nvPr>
        </p:nvSpPr>
        <p:spPr/>
        <p:txBody>
          <a:bodyPr/>
          <a:lstStyle/>
          <a:p>
            <a:r>
              <a:rPr lang="en-US" dirty="0"/>
              <a:t>How can we explore the relationship between two quantitative variables? </a:t>
            </a:r>
          </a:p>
          <a:p>
            <a:r>
              <a:rPr lang="en-US" dirty="0"/>
              <a:t>Graphically, we can construct a scatterplot. </a:t>
            </a:r>
          </a:p>
          <a:p>
            <a:r>
              <a:rPr lang="en-US" dirty="0"/>
              <a:t> Numerically, we can calculate a correlation coefficient and a regression equation </a:t>
            </a:r>
          </a:p>
        </p:txBody>
      </p:sp>
    </p:spTree>
    <p:extLst>
      <p:ext uri="{BB962C8B-B14F-4D97-AF65-F5344CB8AC3E}">
        <p14:creationId xmlns:p14="http://schemas.microsoft.com/office/powerpoint/2010/main" val="62508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F61A-91A3-A2BF-F36C-0D0026F8CB09}"/>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05C1994-6ABC-4197-F050-861FD4B4CE8D}"/>
              </a:ext>
            </a:extLst>
          </p:cNvPr>
          <p:cNvSpPr>
            <a:spLocks noGrp="1"/>
          </p:cNvSpPr>
          <p:nvPr>
            <p:ph idx="1"/>
          </p:nvPr>
        </p:nvSpPr>
        <p:spPr/>
        <p:txBody>
          <a:bodyPr/>
          <a:lstStyle/>
          <a:p>
            <a:r>
              <a:rPr lang="en-US" b="0" i="0" dirty="0">
                <a:solidFill>
                  <a:srgbClr val="0D0D0D"/>
                </a:solidFill>
                <a:effectLst/>
                <a:latin typeface="Söhne"/>
              </a:rPr>
              <a:t>Correlation is a statistical measure that describes the relationship between two variables. It indicates the extent to which changes in one variable are associated with changes in another variable. In other words, it helps us understand how closely related two variables are.</a:t>
            </a:r>
          </a:p>
          <a:p>
            <a:r>
              <a:rPr lang="en-US" dirty="0"/>
              <a:t>The strength of the relationship is the closeness of the points to a straight line. The magnitude is the measure of the strength. When 𝐫 = −𝟏 𝐨𝐫 + 𝟏 then it indicates a perfect relationship, but when, 𝐫 = 𝟎 it indicates no linear relationship. The words “ weak”, “moderate”, and “strong” are used to describe the strength of the relationship between the two variable</a:t>
            </a:r>
          </a:p>
        </p:txBody>
      </p:sp>
    </p:spTree>
    <p:extLst>
      <p:ext uri="{BB962C8B-B14F-4D97-AF65-F5344CB8AC3E}">
        <p14:creationId xmlns:p14="http://schemas.microsoft.com/office/powerpoint/2010/main" val="205988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4961-F288-8241-7059-9ABD555941F6}"/>
              </a:ext>
            </a:extLst>
          </p:cNvPr>
          <p:cNvSpPr>
            <a:spLocks noGrp="1"/>
          </p:cNvSpPr>
          <p:nvPr>
            <p:ph type="title"/>
          </p:nvPr>
        </p:nvSpPr>
        <p:spPr/>
        <p:txBody>
          <a:bodyPr/>
          <a:lstStyle/>
          <a:p>
            <a:r>
              <a:rPr lang="en-US" dirty="0"/>
              <a:t>What is correlation?</a:t>
            </a:r>
          </a:p>
        </p:txBody>
      </p:sp>
      <p:pic>
        <p:nvPicPr>
          <p:cNvPr id="5" name="Content Placeholder 4">
            <a:extLst>
              <a:ext uri="{FF2B5EF4-FFF2-40B4-BE49-F238E27FC236}">
                <a16:creationId xmlns:a16="http://schemas.microsoft.com/office/drawing/2014/main" id="{9A7CC8BE-854E-2A3C-00BA-B900868D2280}"/>
              </a:ext>
            </a:extLst>
          </p:cNvPr>
          <p:cNvPicPr>
            <a:picLocks noGrp="1" noChangeAspect="1"/>
          </p:cNvPicPr>
          <p:nvPr>
            <p:ph idx="1"/>
          </p:nvPr>
        </p:nvPicPr>
        <p:blipFill>
          <a:blip r:embed="rId2"/>
          <a:stretch>
            <a:fillRect/>
          </a:stretch>
        </p:blipFill>
        <p:spPr>
          <a:xfrm>
            <a:off x="5118099" y="1295399"/>
            <a:ext cx="6759575" cy="3990975"/>
          </a:xfrm>
        </p:spPr>
      </p:pic>
    </p:spTree>
    <p:extLst>
      <p:ext uri="{BB962C8B-B14F-4D97-AF65-F5344CB8AC3E}">
        <p14:creationId xmlns:p14="http://schemas.microsoft.com/office/powerpoint/2010/main" val="403462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3389-13DC-2197-AC34-742E58263E92}"/>
              </a:ext>
            </a:extLst>
          </p:cNvPr>
          <p:cNvSpPr>
            <a:spLocks noGrp="1"/>
          </p:cNvSpPr>
          <p:nvPr>
            <p:ph type="title"/>
          </p:nvPr>
        </p:nvSpPr>
        <p:spPr/>
        <p:txBody>
          <a:bodyPr/>
          <a:lstStyle/>
          <a:p>
            <a:r>
              <a:rPr lang="en-US" dirty="0"/>
              <a:t>No correlation</a:t>
            </a:r>
          </a:p>
        </p:txBody>
      </p:sp>
      <p:pic>
        <p:nvPicPr>
          <p:cNvPr id="5" name="Content Placeholder 4">
            <a:extLst>
              <a:ext uri="{FF2B5EF4-FFF2-40B4-BE49-F238E27FC236}">
                <a16:creationId xmlns:a16="http://schemas.microsoft.com/office/drawing/2014/main" id="{EE821A8A-3289-AE77-4786-BD3C42E1C877}"/>
              </a:ext>
            </a:extLst>
          </p:cNvPr>
          <p:cNvPicPr>
            <a:picLocks noGrp="1" noChangeAspect="1"/>
          </p:cNvPicPr>
          <p:nvPr>
            <p:ph idx="1"/>
          </p:nvPr>
        </p:nvPicPr>
        <p:blipFill>
          <a:blip r:embed="rId2"/>
          <a:stretch>
            <a:fillRect/>
          </a:stretch>
        </p:blipFill>
        <p:spPr>
          <a:xfrm>
            <a:off x="5118100" y="1609725"/>
            <a:ext cx="6281738" cy="3320123"/>
          </a:xfrm>
        </p:spPr>
      </p:pic>
    </p:spTree>
    <p:extLst>
      <p:ext uri="{BB962C8B-B14F-4D97-AF65-F5344CB8AC3E}">
        <p14:creationId xmlns:p14="http://schemas.microsoft.com/office/powerpoint/2010/main" val="354268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5787-6F1F-91E9-D639-B9113B3D26D0}"/>
              </a:ext>
            </a:extLst>
          </p:cNvPr>
          <p:cNvSpPr>
            <a:spLocks noGrp="1"/>
          </p:cNvSpPr>
          <p:nvPr>
            <p:ph type="title"/>
          </p:nvPr>
        </p:nvSpPr>
        <p:spPr/>
        <p:txBody>
          <a:bodyPr/>
          <a:lstStyle/>
          <a:p>
            <a:r>
              <a:rPr lang="en-US" dirty="0"/>
              <a:t>Negative correlation</a:t>
            </a:r>
          </a:p>
        </p:txBody>
      </p:sp>
      <p:pic>
        <p:nvPicPr>
          <p:cNvPr id="5" name="Content Placeholder 4">
            <a:extLst>
              <a:ext uri="{FF2B5EF4-FFF2-40B4-BE49-F238E27FC236}">
                <a16:creationId xmlns:a16="http://schemas.microsoft.com/office/drawing/2014/main" id="{94D6AC1E-8EA1-6290-C789-E2489B5E1575}"/>
              </a:ext>
            </a:extLst>
          </p:cNvPr>
          <p:cNvPicPr>
            <a:picLocks noGrp="1" noChangeAspect="1"/>
          </p:cNvPicPr>
          <p:nvPr>
            <p:ph idx="1"/>
          </p:nvPr>
        </p:nvPicPr>
        <p:blipFill>
          <a:blip r:embed="rId2"/>
          <a:stretch>
            <a:fillRect/>
          </a:stretch>
        </p:blipFill>
        <p:spPr>
          <a:xfrm>
            <a:off x="5118100" y="2011515"/>
            <a:ext cx="6281738" cy="2831794"/>
          </a:xfrm>
        </p:spPr>
      </p:pic>
    </p:spTree>
    <p:extLst>
      <p:ext uri="{BB962C8B-B14F-4D97-AF65-F5344CB8AC3E}">
        <p14:creationId xmlns:p14="http://schemas.microsoft.com/office/powerpoint/2010/main" val="282587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75DD-435E-4A9D-27B5-D3E1B77D0D58}"/>
              </a:ext>
            </a:extLst>
          </p:cNvPr>
          <p:cNvSpPr>
            <a:spLocks noGrp="1"/>
          </p:cNvSpPr>
          <p:nvPr>
            <p:ph type="title"/>
          </p:nvPr>
        </p:nvSpPr>
        <p:spPr/>
        <p:txBody>
          <a:bodyPr/>
          <a:lstStyle/>
          <a:p>
            <a:r>
              <a:rPr lang="en-US" dirty="0"/>
              <a:t>Pearson correlation coefficient</a:t>
            </a:r>
          </a:p>
        </p:txBody>
      </p:sp>
      <p:sp>
        <p:nvSpPr>
          <p:cNvPr id="3" name="Content Placeholder 2">
            <a:extLst>
              <a:ext uri="{FF2B5EF4-FFF2-40B4-BE49-F238E27FC236}">
                <a16:creationId xmlns:a16="http://schemas.microsoft.com/office/drawing/2014/main" id="{A4FB21AA-853D-0A1A-1CA7-DCF636052E26}"/>
              </a:ext>
            </a:extLst>
          </p:cNvPr>
          <p:cNvSpPr>
            <a:spLocks noGrp="1"/>
          </p:cNvSpPr>
          <p:nvPr>
            <p:ph idx="1"/>
          </p:nvPr>
        </p:nvSpPr>
        <p:spPr/>
        <p:txBody>
          <a:bodyPr/>
          <a:lstStyle/>
          <a:p>
            <a:r>
              <a:rPr lang="en-US" dirty="0"/>
              <a:t>The direction is whether one variable generally increases or generally decreases when the other variable increases. The sign is the measure of the direction </a:t>
            </a:r>
          </a:p>
          <a:p>
            <a:r>
              <a:rPr lang="en-US" dirty="0"/>
              <a:t>• The Pearson correlation coefficient is calculated through the formula </a:t>
            </a:r>
          </a:p>
          <a:p>
            <a:endParaRPr lang="en-US" dirty="0"/>
          </a:p>
        </p:txBody>
      </p:sp>
      <p:pic>
        <p:nvPicPr>
          <p:cNvPr id="5" name="Picture 4">
            <a:extLst>
              <a:ext uri="{FF2B5EF4-FFF2-40B4-BE49-F238E27FC236}">
                <a16:creationId xmlns:a16="http://schemas.microsoft.com/office/drawing/2014/main" id="{12AD8A53-09DD-AB05-9374-6820490611E4}"/>
              </a:ext>
            </a:extLst>
          </p:cNvPr>
          <p:cNvPicPr>
            <a:picLocks noChangeAspect="1"/>
          </p:cNvPicPr>
          <p:nvPr/>
        </p:nvPicPr>
        <p:blipFill>
          <a:blip r:embed="rId2"/>
          <a:stretch>
            <a:fillRect/>
          </a:stretch>
        </p:blipFill>
        <p:spPr>
          <a:xfrm>
            <a:off x="5118447" y="4548187"/>
            <a:ext cx="6281874" cy="1647825"/>
          </a:xfrm>
          <a:prstGeom prst="rect">
            <a:avLst/>
          </a:prstGeom>
        </p:spPr>
      </p:pic>
    </p:spTree>
    <p:extLst>
      <p:ext uri="{BB962C8B-B14F-4D97-AF65-F5344CB8AC3E}">
        <p14:creationId xmlns:p14="http://schemas.microsoft.com/office/powerpoint/2010/main" val="343260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DD299-9E03-C2D3-3524-B39FEE0F4C1F}"/>
              </a:ext>
            </a:extLst>
          </p:cNvPr>
          <p:cNvPicPr>
            <a:picLocks noChangeAspect="1"/>
          </p:cNvPicPr>
          <p:nvPr/>
        </p:nvPicPr>
        <p:blipFill>
          <a:blip r:embed="rId2"/>
          <a:stretch>
            <a:fillRect/>
          </a:stretch>
        </p:blipFill>
        <p:spPr>
          <a:xfrm>
            <a:off x="923924" y="657300"/>
            <a:ext cx="11268075" cy="5543400"/>
          </a:xfrm>
          <a:prstGeom prst="rect">
            <a:avLst/>
          </a:prstGeom>
        </p:spPr>
      </p:pic>
    </p:spTree>
    <p:extLst>
      <p:ext uri="{BB962C8B-B14F-4D97-AF65-F5344CB8AC3E}">
        <p14:creationId xmlns:p14="http://schemas.microsoft.com/office/powerpoint/2010/main" val="1363879013"/>
      </p:ext>
    </p:extLst>
  </p:cSld>
  <p:clrMapOvr>
    <a:masterClrMapping/>
  </p:clrMapOvr>
</p:sld>
</file>

<file path=ppt/theme/theme1.xml><?xml version="1.0" encoding="utf-8"?>
<a:theme xmlns:a="http://schemas.openxmlformats.org/drawingml/2006/main" name="Atl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197</TotalTime>
  <Words>388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 Light</vt:lpstr>
      <vt:lpstr>Rockwell</vt:lpstr>
      <vt:lpstr>Söhne</vt:lpstr>
      <vt:lpstr>Wingdings</vt:lpstr>
      <vt:lpstr>Atlas</vt:lpstr>
      <vt:lpstr>Introduction to Data Analytics</vt:lpstr>
      <vt:lpstr>Bivariate Analysis</vt:lpstr>
      <vt:lpstr>Bivariate analysis</vt:lpstr>
      <vt:lpstr>Correlation</vt:lpstr>
      <vt:lpstr>What is correlation?</vt:lpstr>
      <vt:lpstr>No correlation</vt:lpstr>
      <vt:lpstr>Negative correlation</vt:lpstr>
      <vt:lpstr>Pearson correlation coefficient</vt:lpstr>
      <vt:lpstr>PowerPoint Presentation</vt:lpstr>
      <vt:lpstr>Ex1</vt:lpstr>
      <vt:lpstr>Ex2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Analytics</dc:title>
  <dc:creator>ADMIN</dc:creator>
  <cp:lastModifiedBy>ADMIN</cp:lastModifiedBy>
  <cp:revision>3</cp:revision>
  <dcterms:created xsi:type="dcterms:W3CDTF">2024-02-12T15:05:19Z</dcterms:created>
  <dcterms:modified xsi:type="dcterms:W3CDTF">2024-02-12T18:22:46Z</dcterms:modified>
</cp:coreProperties>
</file>