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28A6A-EC19-444C-FBE5-B7974B915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" y="2312700"/>
            <a:ext cx="1715539" cy="1746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E6972-01A9-D5D2-EDFC-3F6AA811F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" y="566602"/>
            <a:ext cx="1785404" cy="1824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D600C0-CA21-EA64-BF70-DC531A4D8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" y="4054572"/>
            <a:ext cx="1677076" cy="109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A4B76-B0F6-8E6C-C4F1-5073907BCE4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3" y="136525"/>
            <a:ext cx="5353050" cy="428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E7D628-D978-DD0D-42CB-22338F4CBC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26" y="136525"/>
            <a:ext cx="2390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5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77D1-FCB9-4523-8AB3-C0D8DD1E02E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A2E4-EB48-4A8D-80B0-8D6C391E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317BF-2A1A-8771-8AD4-8479D7D6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59" y="1830372"/>
            <a:ext cx="3476625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21F08-6642-A877-40BF-5A6B0E49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72" y="1215616"/>
            <a:ext cx="3206774" cy="859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DD34D-6024-5724-BB4B-6563F2A18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34" y="2075227"/>
            <a:ext cx="6006299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2E867-E6FD-C079-B464-24A85722AA8A}"/>
              </a:ext>
            </a:extLst>
          </p:cNvPr>
          <p:cNvSpPr txBox="1"/>
          <p:nvPr/>
        </p:nvSpPr>
        <p:spPr>
          <a:xfrm>
            <a:off x="4309145" y="2967335"/>
            <a:ext cx="330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10795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41C6A9-CB4B-20C8-63B1-FC85C3E89878}"/>
              </a:ext>
            </a:extLst>
          </p:cNvPr>
          <p:cNvSpPr txBox="1"/>
          <p:nvPr/>
        </p:nvSpPr>
        <p:spPr>
          <a:xfrm>
            <a:off x="2723626" y="1057786"/>
            <a:ext cx="674474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</a:t>
            </a:r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in Fabric Notebook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Overview about </a:t>
            </a:r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and Fabric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Demo Scenario: Processing and Visualizing Sales Data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 Few Points To Know</a:t>
            </a:r>
          </a:p>
          <a:p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38349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75E96-C5BE-58AB-1E03-64D1D700EAF5}"/>
              </a:ext>
            </a:extLst>
          </p:cNvPr>
          <p:cNvSpPr txBox="1"/>
          <p:nvPr/>
        </p:nvSpPr>
        <p:spPr>
          <a:xfrm>
            <a:off x="2390862" y="657777"/>
            <a:ext cx="7206144" cy="592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Overview</a:t>
            </a:r>
          </a:p>
          <a:p>
            <a:r>
              <a:rPr lang="en-US" sz="2000" b="1" dirty="0" err="1"/>
              <a:t>PySpark</a:t>
            </a:r>
            <a:r>
              <a:rPr lang="en-US" sz="2000" b="1" dirty="0"/>
              <a:t> </a:t>
            </a:r>
            <a:r>
              <a:rPr lang="en-US" sz="2000" dirty="0"/>
              <a:t>is a Python API for Apache Spark, an open-source, distributed computing system that provides fast and efficient large-scale data processing.</a:t>
            </a:r>
          </a:p>
          <a:p>
            <a:endParaRPr lang="en-US" sz="20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Microsoft Fabric: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 comprehensive data platform that integrates various data services and tools to streamline data management and analytics.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Workspaces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Collaborative environments for organizing and managing data assets.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Lakehouse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Combines the features of data lakes and data warehouses for storing and analyzing large volumes of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Notebooks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Interactive documents for writing and executing code, visualizing data, and documenting analysis</a:t>
            </a:r>
          </a:p>
          <a:p>
            <a:r>
              <a:rPr lang="en-US" sz="2000" b="1" dirty="0" err="1">
                <a:cs typeface="Calibri" panose="020F0502020204030204" pitchFamily="34" charset="0"/>
              </a:rPr>
              <a:t>PySpark</a:t>
            </a:r>
            <a:r>
              <a:rPr lang="en-US" sz="2000" b="1" dirty="0">
                <a:cs typeface="Calibri" panose="020F0502020204030204" pitchFamily="34" charset="0"/>
              </a:rPr>
              <a:t> in Lakehouse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Notebooks</a:t>
            </a:r>
            <a:r>
              <a:rPr lang="en-US" sz="2000" dirty="0">
                <a:cs typeface="Calibri" panose="020F0502020204030204" pitchFamily="34" charset="0"/>
              </a:rPr>
              <a:t>: For interactive data analysis and prototyping.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Spark Jobs</a:t>
            </a:r>
            <a:r>
              <a:rPr lang="en-US" sz="2000" dirty="0">
                <a:cs typeface="Calibri" panose="020F0502020204030204" pitchFamily="34" charset="0"/>
              </a:rPr>
              <a:t>: For complex or scheduled data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343941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67C8C-8DB0-5DCB-23DC-A8091086FC22}"/>
              </a:ext>
            </a:extLst>
          </p:cNvPr>
          <p:cNvSpPr txBox="1"/>
          <p:nvPr/>
        </p:nvSpPr>
        <p:spPr>
          <a:xfrm>
            <a:off x="2723626" y="1913463"/>
            <a:ext cx="674474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1" dirty="0"/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Demo Scenario: Processing and Visualizing Sales Data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1: Upload Raw CSV Files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2: Transform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3: Aggregate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Step 4: Visualize the Data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Saving and Querying Data</a:t>
            </a:r>
          </a:p>
        </p:txBody>
      </p:sp>
    </p:spTree>
    <p:extLst>
      <p:ext uri="{BB962C8B-B14F-4D97-AF65-F5344CB8AC3E}">
        <p14:creationId xmlns:p14="http://schemas.microsoft.com/office/powerpoint/2010/main" val="40286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701C6-CBCD-3A2C-CF92-A22ACC04C40F}"/>
              </a:ext>
            </a:extLst>
          </p:cNvPr>
          <p:cNvSpPr txBox="1"/>
          <p:nvPr/>
        </p:nvSpPr>
        <p:spPr>
          <a:xfrm>
            <a:off x="3047301" y="1723579"/>
            <a:ext cx="6667150" cy="418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Key Differences Between Files and Tables folders in Lakehouse: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Structure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folder contains raw, unstructured data, while Tables folder contains structured data with a defined schema.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are managed manually, whereas tables are managed by Spark, which handles data and metadata.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Use Cases</a:t>
            </a:r>
            <a:r>
              <a:rPr lang="en-US" sz="2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Files are used for raw data storage and initial data ingestion, while tables are used for processed data that is ready for analysis.</a:t>
            </a:r>
            <a:endParaRPr lang="en-US" sz="2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9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E9E4-640E-40A7-AA43-40EA2842B631}"/>
              </a:ext>
            </a:extLst>
          </p:cNvPr>
          <p:cNvSpPr txBox="1"/>
          <p:nvPr/>
        </p:nvSpPr>
        <p:spPr>
          <a:xfrm>
            <a:off x="3048699" y="947362"/>
            <a:ext cx="65986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100" b="1" dirty="0">
                <a:effectLst/>
                <a:ea typeface="Times New Roman" panose="02020603050405020304" pitchFamily="18" charset="0"/>
              </a:rPr>
              <a:t>Saving as Delta File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: You gain benefits like data versioning, ACID (Atomicity, Consistency, Isolation, and Durability) transactions, and optimized reads. This can be advantageous if: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plan to run multiple visualizations or queries on this data, as the data is already persisted in an optimized format.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need to share the data with other users or processes.</a:t>
            </a:r>
          </a:p>
          <a:p>
            <a:pPr marL="342900" marR="0" lvl="0" indent="-342900">
              <a:buSzPct val="5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ea typeface="Times New Roman" panose="02020603050405020304" pitchFamily="18" charset="0"/>
              </a:rPr>
              <a:t>You want to ensure data consistency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242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F9763D-D059-1D27-FCAD-271B2A3D3587}"/>
              </a:ext>
            </a:extLst>
          </p:cNvPr>
          <p:cNvSpPr txBox="1"/>
          <p:nvPr/>
        </p:nvSpPr>
        <p:spPr>
          <a:xfrm>
            <a:off x="2360801" y="676434"/>
            <a:ext cx="7236205" cy="603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Dataframes</a:t>
            </a:r>
            <a:endParaRPr lang="en-US" sz="2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DataFrames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PySpark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are immutable. This means that once a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is created, it cannot be changed. Instead, any transformation you apply to a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will result in a new </a:t>
            </a:r>
            <a:r>
              <a:rPr lang="en-US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being created with the modified data. This immutability is a key feature of Spark, as it allows for safer and more reliable data processing by ensuring that data is not accidentally modified during processing.</a:t>
            </a:r>
          </a:p>
          <a:p>
            <a:pPr marL="0" marR="0"/>
            <a:r>
              <a:rPr lang="en-US" sz="2000" dirty="0">
                <a:effectLst/>
                <a:ea typeface="Times New Roman" panose="02020603050405020304" pitchFamily="18" charset="0"/>
              </a:rPr>
              <a:t>This immutability is a crucial feature of Spark for several reasons: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Fault Tolerance: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It allows Spark to maintain a lineage of transformations, which helps in recomputing lost data in case of failures.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Consistency: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Since the original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cannot be changed, it ensures that data is not inadvertently modified during processing, leading to safer and more reliable data handling.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Optimizations: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Spark can optimize the execution plan based on the immutability of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DataFrames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, improving performance.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E0B6E-09C5-B0FA-5325-F24206BBEE65}"/>
              </a:ext>
            </a:extLst>
          </p:cNvPr>
          <p:cNvSpPr txBox="1"/>
          <p:nvPr/>
        </p:nvSpPr>
        <p:spPr>
          <a:xfrm>
            <a:off x="2477198" y="1081261"/>
            <a:ext cx="704430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creating many intermediate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could cause resource overuse. However, Spark manages resources efficiently through:</a:t>
            </a:r>
          </a:p>
          <a:p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cs typeface="Calibri" panose="020F0502020204030204" pitchFamily="34" charset="0"/>
              </a:rPr>
              <a:t>Garbage Collection:</a:t>
            </a:r>
            <a:r>
              <a:rPr lang="en-US" sz="2100" dirty="0">
                <a:cs typeface="Calibri" panose="020F0502020204030204" pitchFamily="34" charset="0"/>
              </a:rPr>
              <a:t> </a:t>
            </a:r>
            <a:r>
              <a:rPr lang="en-US" sz="2100" dirty="0"/>
              <a:t>Spark relies on the underlying JVM's garbage collection to clean up unused objects, including old </a:t>
            </a:r>
            <a:r>
              <a:rPr lang="en-US" sz="2100" dirty="0" err="1"/>
              <a:t>DataFrames</a:t>
            </a:r>
            <a:r>
              <a:rPr lang="en-US" sz="2100" dirty="0"/>
              <a:t>. The garbage collector will free up memory by reclaiming objects that are no longer referenced.</a:t>
            </a:r>
            <a:endParaRPr lang="en-US" sz="2100" dirty="0">
              <a:cs typeface="Calibri" panose="020F0502020204030204" pitchFamily="34" charset="0"/>
            </a:endParaRP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Caching and Persistence: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Reduces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recomputation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by storing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in memory or on disk.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Resource Management: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Dynamically adjusts resource usage.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Execution Plans: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Minimizes resource usage by reusing intermediate results.</a:t>
            </a:r>
          </a:p>
          <a:p>
            <a:pPr marL="342900" indent="-34290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Tungsten Execution Engine: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Enhances performance by managing memory and CPU usage.</a:t>
            </a:r>
          </a:p>
        </p:txBody>
      </p:sp>
    </p:spTree>
    <p:extLst>
      <p:ext uri="{BB962C8B-B14F-4D97-AF65-F5344CB8AC3E}">
        <p14:creationId xmlns:p14="http://schemas.microsoft.com/office/powerpoint/2010/main" val="10254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9E49FA-69EF-FF0D-864D-3A4C598203DF}"/>
              </a:ext>
            </a:extLst>
          </p:cNvPr>
          <p:cNvSpPr txBox="1"/>
          <p:nvPr/>
        </p:nvSpPr>
        <p:spPr>
          <a:xfrm>
            <a:off x="3048699" y="884200"/>
            <a:ext cx="65818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effectLst/>
                <a:ea typeface="Times New Roman" panose="02020603050405020304" pitchFamily="18" charset="0"/>
              </a:rPr>
              <a:t>RDDs (Resilient Distributed Datasets)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in Spark are fault-tolerant collections of elements that can be operated on in parallel across a cluster.</a:t>
            </a:r>
          </a:p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 err="1">
                <a:effectLst/>
                <a:ea typeface="Times New Roman" panose="02020603050405020304" pitchFamily="18" charset="0"/>
              </a:rPr>
              <a:t>DataFrames</a:t>
            </a:r>
            <a:r>
              <a:rPr lang="en-US" sz="2100" b="1" dirty="0">
                <a:effectLst/>
                <a:ea typeface="Times New Roman" panose="02020603050405020304" pitchFamily="18" charset="0"/>
              </a:rPr>
              <a:t> in </a:t>
            </a:r>
            <a:r>
              <a:rPr lang="en-US" sz="2100" b="1" dirty="0" err="1">
                <a:effectLst/>
                <a:ea typeface="Times New Roman" panose="02020603050405020304" pitchFamily="18" charset="0"/>
              </a:rPr>
              <a:t>PySpark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are built on top of RDDs, providing a higher-level, structured API for working with data.</a:t>
            </a:r>
          </a:p>
          <a:p>
            <a:pPr marL="285750" marR="0" indent="-285750">
              <a:buSzPct val="50000"/>
              <a:buFont typeface="Arial" panose="020B0604020202020204" pitchFamily="34" charset="0"/>
              <a:buChar char="•"/>
            </a:pPr>
            <a:r>
              <a:rPr lang="en-US" sz="2100" b="1" dirty="0">
                <a:effectLst/>
                <a:ea typeface="Times New Roman" panose="02020603050405020304" pitchFamily="18" charset="0"/>
              </a:rPr>
              <a:t>Spark's lazy evaluation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means that transformations on RDDs are not executed immediately but are recorded as a lineage (the sequence of transformations and actions applied to an RDD) of operations. Actions trigger the execution of these transformations, allowing Spark to optimize the execution plan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445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701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Shahram Amani</dc:creator>
  <cp:lastModifiedBy>Shahram Amani</cp:lastModifiedBy>
  <cp:revision>29</cp:revision>
  <dcterms:created xsi:type="dcterms:W3CDTF">2025-02-24T03:20:29Z</dcterms:created>
  <dcterms:modified xsi:type="dcterms:W3CDTF">2025-02-25T17:32:12Z</dcterms:modified>
</cp:coreProperties>
</file>