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1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>
      <p:cViewPr varScale="1">
        <p:scale>
          <a:sx n="58" d="100"/>
          <a:sy n="58" d="100"/>
        </p:scale>
        <p:origin x="1488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20541-012C-4409-9711-A999C4921761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87123-5DB0-4593-9AC9-3747E7B92C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87123-5DB0-4593-9AC9-3747E7B92C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87123-5DB0-4593-9AC9-3747E7B92C9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371A-E47F-476E-9F0E-4717CE4E4FCF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DEF1B-181C-4AFE-90AF-7CC9E72F5A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6800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Shivay Parihar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2819400"/>
            <a:ext cx="6400800" cy="27432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Research idea presentation</a:t>
            </a:r>
            <a:b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Batch: 2017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Email : shivayp03@gmail.com</a:t>
            </a:r>
          </a:p>
          <a:p>
            <a:pPr algn="just"/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" pitchFamily="34" charset="0"/>
              </a:rPr>
              <a:t> TITLE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724839"/>
            <a:ext cx="8686800" cy="137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3600" i="1" dirty="0"/>
              <a:t>Finding the use of placebos in geriatric population and utilizing its psycho-physiological effects.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2743200"/>
          </a:xfrm>
        </p:spPr>
        <p:txBody>
          <a:bodyPr numCol="1">
            <a:normAutofit/>
          </a:bodyPr>
          <a:lstStyle/>
          <a:p>
            <a:pPr marL="742950" indent="-91440" algn="l"/>
            <a:r>
              <a:rPr lang="en-US" sz="4000" b="1" dirty="0"/>
              <a:t> RESEARCH QUESTION:                             </a:t>
            </a:r>
            <a:br>
              <a:rPr lang="en-US" sz="4000" b="1" dirty="0"/>
            </a:br>
            <a:r>
              <a:rPr lang="en-US" sz="3200" i="1" dirty="0">
                <a:latin typeface="+mn-lt"/>
              </a:rPr>
              <a:t>Can the effects of Placebo be used clinically amongst the elderly and can factors like assurance , conditioning and expectations enhance its effects ?</a:t>
            </a:r>
            <a:endParaRPr lang="en-US" sz="40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429000"/>
            <a:ext cx="8229600" cy="30480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    HYPOTHESIS: </a:t>
            </a:r>
            <a:r>
              <a:rPr lang="en-US" i="1" dirty="0"/>
              <a:t>Placebo use produces analgesic effects , changes in anxiety , depression and Parkinson’s disease. Patient assurance , conditioning and increased expectations lead to enhanced effects of placebos. Placebo use can prevent  adverse drug side effects and multidrug interactions.   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890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ahnschrift SemiBold" pitchFamily="34" charset="0"/>
              </a:rPr>
              <a:t>JUSTIFICATION AND REVIEW OF LITERATURE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9144000" cy="5638800"/>
          </a:xfrm>
        </p:spPr>
        <p:txBody>
          <a:bodyPr>
            <a:normAutofit fontScale="70000" lnSpcReduction="20000"/>
          </a:bodyPr>
          <a:lstStyle/>
          <a:p>
            <a:pPr marL="91440" indent="0">
              <a:buFont typeface="+mj-lt"/>
              <a:buAutoNum type="arabicPeriod"/>
            </a:pPr>
            <a:r>
              <a:rPr lang="en-US" sz="2900" b="1" dirty="0"/>
              <a:t>There is activation of endogenous </a:t>
            </a:r>
            <a:r>
              <a:rPr lang="en-US" sz="2900" b="1" dirty="0" err="1"/>
              <a:t>opioid</a:t>
            </a:r>
            <a:r>
              <a:rPr lang="en-US" sz="2900" b="1" dirty="0"/>
              <a:t> mechanism via descending pain modulating pathways in placebo produced analgesia and it reduces pain inducing brain activity.</a:t>
            </a:r>
          </a:p>
          <a:p>
            <a:pPr marL="457200" indent="-457200">
              <a:buNone/>
            </a:pPr>
            <a:r>
              <a:rPr lang="en-US" sz="2400" dirty="0"/>
              <a:t> </a:t>
            </a:r>
            <a:r>
              <a:rPr lang="en-US" sz="2400" b="1" dirty="0"/>
              <a:t>Reference: </a:t>
            </a:r>
          </a:p>
          <a:p>
            <a:pPr marL="91440" indent="-91440" algn="just"/>
            <a:r>
              <a:rPr lang="en-US" sz="2000" dirty="0"/>
              <a:t> </a:t>
            </a:r>
            <a:r>
              <a:rPr lang="en-US" sz="2100" dirty="0" err="1"/>
              <a:t>Eippert</a:t>
            </a:r>
            <a:r>
              <a:rPr lang="en-US" sz="2100" dirty="0"/>
              <a:t> F, </a:t>
            </a:r>
            <a:r>
              <a:rPr lang="en-US" sz="2100" dirty="0" err="1"/>
              <a:t>Bingel</a:t>
            </a:r>
            <a:r>
              <a:rPr lang="en-US" sz="2100" dirty="0"/>
              <a:t> U, </a:t>
            </a:r>
            <a:r>
              <a:rPr lang="en-US" sz="2100" dirty="0" err="1"/>
              <a:t>Schoell</a:t>
            </a:r>
            <a:r>
              <a:rPr lang="en-US" sz="2100" dirty="0"/>
              <a:t> ED, </a:t>
            </a:r>
            <a:r>
              <a:rPr lang="en-US" sz="2100" dirty="0" err="1"/>
              <a:t>Yacubian</a:t>
            </a:r>
            <a:r>
              <a:rPr lang="en-US" sz="2100" dirty="0"/>
              <a:t> </a:t>
            </a:r>
            <a:r>
              <a:rPr lang="en-US" sz="2100" dirty="0" err="1"/>
              <a:t>J,Klinger</a:t>
            </a:r>
            <a:r>
              <a:rPr lang="en-US" sz="2100" dirty="0"/>
              <a:t> R, Lorenz J, </a:t>
            </a:r>
            <a:r>
              <a:rPr lang="en-US" sz="2100" dirty="0" err="1"/>
              <a:t>Buchel</a:t>
            </a:r>
            <a:r>
              <a:rPr lang="en-US" sz="2100" dirty="0"/>
              <a:t> C. Activation of the </a:t>
            </a:r>
            <a:r>
              <a:rPr lang="en-US" sz="2100" dirty="0" err="1"/>
              <a:t>opioidergic</a:t>
            </a:r>
            <a:r>
              <a:rPr lang="en-US" sz="2100" dirty="0"/>
              <a:t> descending pain control system underlies placebo analgesia. Neuron. 2009;63:533–543</a:t>
            </a:r>
          </a:p>
          <a:p>
            <a:pPr marL="91440" indent="-91440"/>
            <a:r>
              <a:rPr lang="en-US" sz="2100" dirty="0"/>
              <a:t>Placebo analgesia is accompanied by large reductions in pain-related brain activity in irritable bowel syndrome </a:t>
            </a:r>
            <a:r>
              <a:rPr lang="en-US" sz="2100" dirty="0" err="1"/>
              <a:t>patients.</a:t>
            </a:r>
            <a:r>
              <a:rPr lang="en-US" sz="2100" i="1" dirty="0" err="1"/>
              <a:t>Price</a:t>
            </a:r>
            <a:r>
              <a:rPr lang="en-US" sz="2100" i="1" dirty="0"/>
              <a:t> DD, </a:t>
            </a:r>
            <a:r>
              <a:rPr lang="en-US" sz="2100" i="1" dirty="0" err="1"/>
              <a:t>Craggs</a:t>
            </a:r>
            <a:r>
              <a:rPr lang="en-US" sz="2100" i="1" dirty="0"/>
              <a:t> J, Verne GN, </a:t>
            </a:r>
            <a:r>
              <a:rPr lang="en-US" sz="2100" i="1" dirty="0" err="1"/>
              <a:t>Perlstein</a:t>
            </a:r>
            <a:r>
              <a:rPr lang="en-US" sz="2100" i="1" dirty="0"/>
              <a:t> WM, Robinson ME Pain. 2007 Jan; 127(1-2):63-72 </a:t>
            </a:r>
          </a:p>
          <a:p>
            <a:pPr marL="91440" indent="-91440">
              <a:buNone/>
            </a:pPr>
            <a:r>
              <a:rPr lang="en-US" sz="1900" dirty="0"/>
              <a:t> </a:t>
            </a:r>
            <a:r>
              <a:rPr lang="en-US" sz="2400" dirty="0"/>
              <a:t> </a:t>
            </a:r>
            <a:r>
              <a:rPr lang="en-US" sz="2900" b="1" dirty="0"/>
              <a:t>2.Placebo treatment produces changes in brain function in anxiety and depression patients. </a:t>
            </a:r>
            <a:endParaRPr lang="en-US" sz="2400" b="1" dirty="0"/>
          </a:p>
          <a:p>
            <a:pPr marL="91440" indent="-91440">
              <a:buNone/>
            </a:pPr>
            <a:r>
              <a:rPr lang="en-US" sz="2400" b="1" dirty="0"/>
              <a:t>Reference:</a:t>
            </a:r>
          </a:p>
          <a:p>
            <a:pPr marL="91440" indent="-91440" algn="just"/>
            <a:r>
              <a:rPr lang="en-US" sz="2300" dirty="0" err="1"/>
              <a:t>Furmark</a:t>
            </a:r>
            <a:r>
              <a:rPr lang="en-US" sz="2300" dirty="0"/>
              <a:t> T, </a:t>
            </a:r>
            <a:r>
              <a:rPr lang="en-US" sz="2300" dirty="0" err="1"/>
              <a:t>Appel</a:t>
            </a:r>
            <a:r>
              <a:rPr lang="en-US" sz="2300" dirty="0"/>
              <a:t> L, </a:t>
            </a:r>
            <a:r>
              <a:rPr lang="en-US" sz="2300" dirty="0" err="1"/>
              <a:t>Henningsson</a:t>
            </a:r>
            <a:r>
              <a:rPr lang="en-US" sz="2300" dirty="0"/>
              <a:t> S, Ahs F, </a:t>
            </a:r>
            <a:r>
              <a:rPr lang="en-US" sz="2300" dirty="0" err="1"/>
              <a:t>Faria</a:t>
            </a:r>
            <a:r>
              <a:rPr lang="en-US" sz="2300" dirty="0"/>
              <a:t> V, </a:t>
            </a:r>
            <a:r>
              <a:rPr lang="en-US" sz="2300" dirty="0" err="1"/>
              <a:t>Linnman</a:t>
            </a:r>
            <a:r>
              <a:rPr lang="en-US" sz="2300" dirty="0"/>
              <a:t> C, </a:t>
            </a:r>
            <a:r>
              <a:rPr lang="en-US" sz="2300" dirty="0" err="1"/>
              <a:t>Pissiota</a:t>
            </a:r>
            <a:r>
              <a:rPr lang="en-US" sz="2300" dirty="0"/>
              <a:t> A, </a:t>
            </a:r>
            <a:r>
              <a:rPr lang="en-US" sz="2300" dirty="0" err="1"/>
              <a:t>Frans</a:t>
            </a:r>
            <a:r>
              <a:rPr lang="en-US" sz="2300" dirty="0"/>
              <a:t> O, </a:t>
            </a:r>
            <a:r>
              <a:rPr lang="en-US" sz="2300" dirty="0" err="1"/>
              <a:t>Bani</a:t>
            </a:r>
            <a:r>
              <a:rPr lang="en-US" sz="2300" dirty="0"/>
              <a:t> M, </a:t>
            </a:r>
            <a:r>
              <a:rPr lang="en-US" sz="2300" dirty="0" err="1"/>
              <a:t>Bettica</a:t>
            </a:r>
            <a:r>
              <a:rPr lang="en-US" sz="2300" dirty="0"/>
              <a:t> P, </a:t>
            </a:r>
            <a:r>
              <a:rPr lang="en-US" sz="2300" dirty="0" err="1"/>
              <a:t>Pich</a:t>
            </a:r>
            <a:r>
              <a:rPr lang="en-US" sz="2300" dirty="0"/>
              <a:t> EM, </a:t>
            </a:r>
            <a:r>
              <a:rPr lang="en-US" sz="2300" dirty="0" err="1"/>
              <a:t>Jacobsson</a:t>
            </a:r>
            <a:r>
              <a:rPr lang="en-US" sz="2300" dirty="0"/>
              <a:t> E, </a:t>
            </a:r>
            <a:r>
              <a:rPr lang="en-US" sz="2300" dirty="0" err="1"/>
              <a:t>Wahlstedt</a:t>
            </a:r>
            <a:r>
              <a:rPr lang="en-US" sz="2300" dirty="0"/>
              <a:t> K, Oreland L, </a:t>
            </a:r>
            <a:r>
              <a:rPr lang="en-US" sz="2300" dirty="0" err="1"/>
              <a:t>Langstrom</a:t>
            </a:r>
            <a:r>
              <a:rPr lang="en-US" sz="2300" dirty="0"/>
              <a:t> B, Eriksson E, </a:t>
            </a:r>
            <a:r>
              <a:rPr lang="en-US" sz="2300" dirty="0" err="1"/>
              <a:t>Fredrikson</a:t>
            </a:r>
            <a:r>
              <a:rPr lang="en-US" sz="2300" dirty="0"/>
              <a:t> M. A link between serotonin-related gene polymorphisms, </a:t>
            </a:r>
            <a:r>
              <a:rPr lang="en-US" sz="2300" dirty="0" err="1"/>
              <a:t>amygdala</a:t>
            </a:r>
            <a:r>
              <a:rPr lang="en-US" sz="2300" dirty="0"/>
              <a:t> activity, and placebo-induced relief from social anxiety. J </a:t>
            </a:r>
            <a:r>
              <a:rPr lang="en-US" sz="2300" dirty="0" err="1"/>
              <a:t>Neurosci</a:t>
            </a:r>
            <a:r>
              <a:rPr lang="en-US" sz="2300" dirty="0"/>
              <a:t>. 2008;28:13066–13074</a:t>
            </a:r>
          </a:p>
          <a:p>
            <a:pPr marL="91440" indent="-91440" algn="just"/>
            <a:r>
              <a:rPr lang="en-US" sz="2300" dirty="0"/>
              <a:t>Biological, clinical, and ethical advances of placebo </a:t>
            </a:r>
            <a:r>
              <a:rPr lang="en-US" sz="2300" dirty="0" err="1"/>
              <a:t>effects.</a:t>
            </a:r>
            <a:r>
              <a:rPr lang="en-US" sz="2300" i="1" dirty="0" err="1"/>
              <a:t>Finniss</a:t>
            </a:r>
            <a:r>
              <a:rPr lang="en-US" sz="2300" i="1" dirty="0"/>
              <a:t> DG, </a:t>
            </a:r>
            <a:r>
              <a:rPr lang="en-US" sz="2300" i="1" dirty="0" err="1"/>
              <a:t>Kaptchuk</a:t>
            </a:r>
            <a:r>
              <a:rPr lang="en-US" sz="2300" i="1" dirty="0"/>
              <a:t> TJ, Miller F, Benedetti F Lancet. 2010 Feb 20; 375(9715):686-95</a:t>
            </a:r>
          </a:p>
          <a:p>
            <a:pPr marL="91440" indent="-91440" algn="just">
              <a:buNone/>
            </a:pPr>
            <a:r>
              <a:rPr lang="en-US" sz="2600" dirty="0"/>
              <a:t>  </a:t>
            </a:r>
            <a:r>
              <a:rPr lang="en-US" sz="2900" b="1" dirty="0"/>
              <a:t>3</a:t>
            </a:r>
            <a:r>
              <a:rPr lang="en-US" sz="3400" b="1" dirty="0"/>
              <a:t>.</a:t>
            </a:r>
            <a:r>
              <a:rPr lang="en-US" sz="2900" b="1" dirty="0"/>
              <a:t>Placebos produced increased release of endogenous dopamine in basal ganglia of </a:t>
            </a:r>
            <a:r>
              <a:rPr lang="en-US" sz="2900" b="1" dirty="0" err="1"/>
              <a:t>parkinson’s</a:t>
            </a:r>
            <a:r>
              <a:rPr lang="en-US" sz="2900" b="1" dirty="0"/>
              <a:t> patients.</a:t>
            </a:r>
            <a:endParaRPr lang="en-US" sz="2600" b="1" dirty="0"/>
          </a:p>
          <a:p>
            <a:pPr marL="91440" indent="-91440" algn="just">
              <a:buNone/>
            </a:pPr>
            <a:r>
              <a:rPr lang="en-US" sz="2600" b="1" dirty="0"/>
              <a:t>Reference:</a:t>
            </a:r>
          </a:p>
          <a:p>
            <a:pPr marL="91440" indent="-91440" algn="just"/>
            <a:r>
              <a:rPr lang="en-US" sz="2300" dirty="0"/>
              <a:t>Expectation and dopamine release: mechanism of the placebo effect in Parkinson's disease.</a:t>
            </a:r>
            <a:r>
              <a:rPr lang="en-US" sz="2300" i="1" dirty="0"/>
              <a:t>de la </a:t>
            </a:r>
            <a:r>
              <a:rPr lang="en-US" sz="2300" i="1" dirty="0" err="1"/>
              <a:t>Fuente-Fernández</a:t>
            </a:r>
            <a:r>
              <a:rPr lang="en-US" sz="2300" i="1" dirty="0"/>
              <a:t> R, Ruth TJ, </a:t>
            </a:r>
            <a:r>
              <a:rPr lang="en-US" sz="2300" i="1" dirty="0" err="1"/>
              <a:t>Sossi</a:t>
            </a:r>
            <a:r>
              <a:rPr lang="en-US" sz="2300" i="1" dirty="0"/>
              <a:t> V, </a:t>
            </a:r>
            <a:r>
              <a:rPr lang="en-US" sz="2300" i="1" dirty="0" err="1"/>
              <a:t>Schulzer</a:t>
            </a:r>
            <a:r>
              <a:rPr lang="en-US" sz="2300" i="1" dirty="0"/>
              <a:t> M, </a:t>
            </a:r>
            <a:r>
              <a:rPr lang="en-US" sz="2300" i="1" dirty="0" err="1"/>
              <a:t>Calne</a:t>
            </a:r>
            <a:r>
              <a:rPr lang="en-US" sz="2300" i="1" dirty="0"/>
              <a:t> DB, </a:t>
            </a:r>
            <a:r>
              <a:rPr lang="en-US" sz="2300" i="1" dirty="0" err="1"/>
              <a:t>Stoessl</a:t>
            </a:r>
            <a:r>
              <a:rPr lang="en-US" sz="2300" i="1" dirty="0"/>
              <a:t> </a:t>
            </a:r>
            <a:r>
              <a:rPr lang="en-US" sz="2300" i="1" dirty="0" err="1"/>
              <a:t>AJScience</a:t>
            </a:r>
            <a:r>
              <a:rPr lang="en-US" sz="2300" i="1" dirty="0"/>
              <a:t>. 2001 Aug 10; 293(5532):1164-6.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Bahnschrift SemiBold" pitchFamily="34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600" i="1" dirty="0"/>
              <a:t>To utilize the effects of placebos clinically and reduce the adverse side effects and effects of drug interactions in the elderly.</a:t>
            </a:r>
          </a:p>
          <a:p>
            <a:pPr>
              <a:buFont typeface="Wingdings" pitchFamily="2" charset="2"/>
              <a:buChar char="Ø"/>
            </a:pPr>
            <a:r>
              <a:rPr lang="en-US" sz="3600" i="1" dirty="0"/>
              <a:t>To enhance the effects by increased  verbal assurance , proper conditioning and increasing expectations of results by utilizing the doctor patient interaction.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ahnschrift SemiBold" pitchFamily="34" charset="0"/>
              </a:rPr>
              <a:t>EXPECTED OUTCOME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i="1" dirty="0"/>
              <a:t>Pain reduction or Analgesia in old age patients , effect more pronounced  when expectation of treatment success increased.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Improvements observed in anxiety , depression and Parkinson’s patients ,including changes in brain activity</a:t>
            </a:r>
          </a:p>
          <a:p>
            <a:pPr>
              <a:buFont typeface="Wingdings" pitchFamily="2" charset="2"/>
              <a:buChar char="Ø"/>
            </a:pPr>
            <a:r>
              <a:rPr lang="en-US" i="1" dirty="0"/>
              <a:t>Drug interactions reduced , along with lesser side effects from multiple drugs.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371600"/>
            <a:ext cx="8229600" cy="3992562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Bright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</TotalTime>
  <Words>494</Words>
  <Application>Microsoft Office PowerPoint</Application>
  <PresentationFormat>On-screen Show (4:3)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Bahnschrift SemiBold</vt:lpstr>
      <vt:lpstr>Calibri</vt:lpstr>
      <vt:lpstr>Lucida Bright</vt:lpstr>
      <vt:lpstr>Wingdings</vt:lpstr>
      <vt:lpstr>Office Theme</vt:lpstr>
      <vt:lpstr>Shivay Parihar </vt:lpstr>
      <vt:lpstr> TITLE </vt:lpstr>
      <vt:lpstr> RESEARCH QUESTION:                              Can the effects of Placebo be used clinically amongst the elderly and can factors like assurance , conditioning and expectations enhance its effects ?</vt:lpstr>
      <vt:lpstr>JUSTIFICATION AND REVIEW OF LITERATURE </vt:lpstr>
      <vt:lpstr>OBJECTIVES</vt:lpstr>
      <vt:lpstr>EXPECTED OUTCOME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ARVIND PARIHAR</dc:creator>
  <cp:lastModifiedBy>Shivay Parihar</cp:lastModifiedBy>
  <cp:revision>39</cp:revision>
  <dcterms:created xsi:type="dcterms:W3CDTF">2018-08-04T04:18:37Z</dcterms:created>
  <dcterms:modified xsi:type="dcterms:W3CDTF">2023-10-31T20:59:07Z</dcterms:modified>
</cp:coreProperties>
</file>